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mov" ContentType="video/quicktime"/>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2.svg" ContentType="image/svg+xml"/>
  <Override PartName="/ppt/media/image40.svg" ContentType="image/svg+xml"/>
  <Override PartName="/ppt/media/image5.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
  </p:notesMasterIdLst>
  <p:handoutMasterIdLst>
    <p:handoutMasterId r:id="rId190"/>
  </p:handoutMasterIdLst>
  <p:sldIdLst>
    <p:sldId id="16768680" r:id="rId3"/>
    <p:sldId id="256" r:id="rId4"/>
    <p:sldId id="1431" r:id="rId6"/>
    <p:sldId id="1365" r:id="rId7"/>
    <p:sldId id="1432" r:id="rId8"/>
    <p:sldId id="1366" r:id="rId9"/>
    <p:sldId id="1368" r:id="rId10"/>
    <p:sldId id="16768681" r:id="rId11"/>
    <p:sldId id="1370" r:id="rId12"/>
    <p:sldId id="1371" r:id="rId13"/>
    <p:sldId id="1373" r:id="rId14"/>
    <p:sldId id="1460" r:id="rId15"/>
    <p:sldId id="1374" r:id="rId16"/>
    <p:sldId id="1375" r:id="rId17"/>
    <p:sldId id="1376" r:id="rId18"/>
    <p:sldId id="1377" r:id="rId19"/>
    <p:sldId id="1378" r:id="rId20"/>
    <p:sldId id="1379" r:id="rId21"/>
    <p:sldId id="1381" r:id="rId22"/>
    <p:sldId id="1380" r:id="rId23"/>
    <p:sldId id="1444" r:id="rId24"/>
    <p:sldId id="1383" r:id="rId25"/>
    <p:sldId id="1384" r:id="rId26"/>
    <p:sldId id="1385" r:id="rId27"/>
    <p:sldId id="1386" r:id="rId28"/>
    <p:sldId id="1387" r:id="rId29"/>
    <p:sldId id="1391" r:id="rId30"/>
    <p:sldId id="1500" r:id="rId31"/>
    <p:sldId id="1392" r:id="rId32"/>
    <p:sldId id="1393" r:id="rId33"/>
    <p:sldId id="1394" r:id="rId34"/>
    <p:sldId id="1395" r:id="rId35"/>
    <p:sldId id="1445" r:id="rId36"/>
    <p:sldId id="1501" r:id="rId37"/>
    <p:sldId id="1398" r:id="rId38"/>
    <p:sldId id="1399" r:id="rId39"/>
    <p:sldId id="1400" r:id="rId40"/>
    <p:sldId id="1403" r:id="rId41"/>
    <p:sldId id="1505" r:id="rId42"/>
    <p:sldId id="1404" r:id="rId43"/>
    <p:sldId id="1405" r:id="rId44"/>
    <p:sldId id="1461" r:id="rId45"/>
    <p:sldId id="1462" r:id="rId46"/>
    <p:sldId id="1408" r:id="rId47"/>
    <p:sldId id="1409" r:id="rId48"/>
    <p:sldId id="1410" r:id="rId49"/>
    <p:sldId id="1502" r:id="rId50"/>
    <p:sldId id="1412" r:id="rId51"/>
    <p:sldId id="1413" r:id="rId52"/>
    <p:sldId id="1414" r:id="rId53"/>
    <p:sldId id="1415" r:id="rId54"/>
    <p:sldId id="1417" r:id="rId55"/>
    <p:sldId id="1419" r:id="rId56"/>
    <p:sldId id="1420" r:id="rId57"/>
    <p:sldId id="1421" r:id="rId58"/>
    <p:sldId id="1422" r:id="rId59"/>
    <p:sldId id="1360" r:id="rId60"/>
    <p:sldId id="389" r:id="rId61"/>
    <p:sldId id="1330" r:id="rId62"/>
    <p:sldId id="1335" r:id="rId63"/>
    <p:sldId id="1441" r:id="rId64"/>
    <p:sldId id="411" r:id="rId65"/>
    <p:sldId id="1340" r:id="rId66"/>
    <p:sldId id="1442" r:id="rId67"/>
    <p:sldId id="419" r:id="rId68"/>
    <p:sldId id="1433" r:id="rId69"/>
    <p:sldId id="1434" r:id="rId70"/>
    <p:sldId id="1436" r:id="rId71"/>
    <p:sldId id="1437" r:id="rId72"/>
    <p:sldId id="1506" r:id="rId73"/>
    <p:sldId id="1507" r:id="rId74"/>
    <p:sldId id="1463" r:id="rId75"/>
    <p:sldId id="412" r:id="rId76"/>
    <p:sldId id="413" r:id="rId77"/>
    <p:sldId id="1349" r:id="rId78"/>
    <p:sldId id="1350" r:id="rId79"/>
    <p:sldId id="1351" r:id="rId80"/>
    <p:sldId id="1443" r:id="rId81"/>
    <p:sldId id="1352" r:id="rId82"/>
    <p:sldId id="415" r:id="rId83"/>
    <p:sldId id="1353" r:id="rId84"/>
    <p:sldId id="1354" r:id="rId85"/>
    <p:sldId id="1356" r:id="rId86"/>
    <p:sldId id="1357" r:id="rId87"/>
    <p:sldId id="1343" r:id="rId88"/>
    <p:sldId id="1508" r:id="rId89"/>
    <p:sldId id="1509" r:id="rId90"/>
    <p:sldId id="1510" r:id="rId91"/>
    <p:sldId id="1511" r:id="rId92"/>
    <p:sldId id="1209" r:id="rId93"/>
    <p:sldId id="1212" r:id="rId94"/>
    <p:sldId id="1211" r:id="rId95"/>
    <p:sldId id="1499" r:id="rId96"/>
    <p:sldId id="1449" r:id="rId97"/>
    <p:sldId id="1450" r:id="rId98"/>
    <p:sldId id="1464" r:id="rId99"/>
    <p:sldId id="287" r:id="rId100"/>
    <p:sldId id="1448" r:id="rId101"/>
    <p:sldId id="1217" r:id="rId102"/>
    <p:sldId id="1215" r:id="rId103"/>
    <p:sldId id="295" r:id="rId104"/>
    <p:sldId id="1465" r:id="rId105"/>
    <p:sldId id="303" r:id="rId106"/>
    <p:sldId id="312" r:id="rId107"/>
    <p:sldId id="1101" r:id="rId108"/>
    <p:sldId id="326" r:id="rId109"/>
    <p:sldId id="1466" r:id="rId110"/>
    <p:sldId id="1467" r:id="rId111"/>
    <p:sldId id="1106" r:id="rId112"/>
    <p:sldId id="1458" r:id="rId113"/>
    <p:sldId id="1118" r:id="rId114"/>
    <p:sldId id="362" r:id="rId115"/>
    <p:sldId id="1459" r:id="rId116"/>
    <p:sldId id="1124" r:id="rId117"/>
    <p:sldId id="369" r:id="rId118"/>
    <p:sldId id="1322" r:id="rId119"/>
    <p:sldId id="1323" r:id="rId120"/>
    <p:sldId id="1324" r:id="rId121"/>
    <p:sldId id="1325" r:id="rId122"/>
    <p:sldId id="1326" r:id="rId123"/>
    <p:sldId id="1327" r:id="rId124"/>
    <p:sldId id="322" r:id="rId125"/>
    <p:sldId id="1454" r:id="rId126"/>
    <p:sldId id="1455" r:id="rId127"/>
    <p:sldId id="324" r:id="rId128"/>
    <p:sldId id="1456" r:id="rId129"/>
    <p:sldId id="16768682" r:id="rId130"/>
    <p:sldId id="1457" r:id="rId131"/>
    <p:sldId id="1131" r:id="rId132"/>
    <p:sldId id="1132" r:id="rId133"/>
    <p:sldId id="1133" r:id="rId134"/>
    <p:sldId id="1134" r:id="rId135"/>
    <p:sldId id="1135" r:id="rId136"/>
    <p:sldId id="1136" r:id="rId137"/>
    <p:sldId id="1503" r:id="rId138"/>
    <p:sldId id="323" r:id="rId139"/>
    <p:sldId id="1453" r:id="rId140"/>
    <p:sldId id="327" r:id="rId141"/>
    <p:sldId id="331" r:id="rId142"/>
    <p:sldId id="332" r:id="rId143"/>
    <p:sldId id="333" r:id="rId144"/>
    <p:sldId id="334" r:id="rId145"/>
    <p:sldId id="335" r:id="rId146"/>
    <p:sldId id="336" r:id="rId147"/>
    <p:sldId id="337" r:id="rId148"/>
    <p:sldId id="1317" r:id="rId149"/>
    <p:sldId id="1192" r:id="rId150"/>
    <p:sldId id="1193" r:id="rId151"/>
    <p:sldId id="1195" r:id="rId152"/>
    <p:sldId id="1196" r:id="rId153"/>
    <p:sldId id="1197" r:id="rId154"/>
    <p:sldId id="1198" r:id="rId155"/>
    <p:sldId id="1199" r:id="rId156"/>
    <p:sldId id="1468" r:id="rId157"/>
    <p:sldId id="1200" r:id="rId158"/>
    <p:sldId id="1469" r:id="rId159"/>
    <p:sldId id="1201" r:id="rId160"/>
    <p:sldId id="1202" r:id="rId161"/>
    <p:sldId id="1203" r:id="rId162"/>
    <p:sldId id="1470" r:id="rId163"/>
    <p:sldId id="1204" r:id="rId164"/>
    <p:sldId id="1205" r:id="rId165"/>
    <p:sldId id="1206" r:id="rId166"/>
    <p:sldId id="1207" r:id="rId167"/>
    <p:sldId id="1208" r:id="rId168"/>
    <p:sldId id="1175" r:id="rId169"/>
    <p:sldId id="1177" r:id="rId170"/>
    <p:sldId id="1313" r:id="rId171"/>
    <p:sldId id="1179" r:id="rId172"/>
    <p:sldId id="1180" r:id="rId173"/>
    <p:sldId id="1512" r:id="rId174"/>
    <p:sldId id="1513" r:id="rId175"/>
    <p:sldId id="1471" r:id="rId176"/>
    <p:sldId id="527" r:id="rId177"/>
    <p:sldId id="528" r:id="rId178"/>
    <p:sldId id="529" r:id="rId179"/>
    <p:sldId id="530" r:id="rId180"/>
    <p:sldId id="1187" r:id="rId181"/>
    <p:sldId id="1188" r:id="rId182"/>
    <p:sldId id="1189" r:id="rId183"/>
    <p:sldId id="1504" r:id="rId184"/>
    <p:sldId id="1515" r:id="rId185"/>
    <p:sldId id="1517" r:id="rId186"/>
    <p:sldId id="1519" r:id="rId187"/>
    <p:sldId id="1520" r:id="rId188"/>
    <p:sldId id="1521" r:id="rId189"/>
  </p:sldIdLst>
  <p:sldSz cx="12192000" cy="6858000"/>
  <p:notesSz cx="6858000" cy="9144000"/>
  <p:custDataLst>
    <p:tags r:id="rId1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4" userDrawn="1">
          <p15:clr>
            <a:srgbClr val="A4A3A4"/>
          </p15:clr>
        </p15:guide>
        <p15:guide id="3" orient="horz" pos="663" userDrawn="1">
          <p15:clr>
            <a:srgbClr val="A4A3A4"/>
          </p15:clr>
        </p15:guide>
        <p15:guide id="4" orient="horz" pos="3543"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0000FF"/>
    <a:srgbClr val="C80000"/>
    <a:srgbClr val="FF66CC"/>
    <a:srgbClr val="FFFFFF"/>
    <a:srgbClr val="66FF66"/>
    <a:srgbClr val="0836BF"/>
    <a:srgbClr val="3A5566"/>
    <a:srgbClr val="FFFF99"/>
    <a:srgbClr val="003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86418" autoAdjust="0"/>
  </p:normalViewPr>
  <p:slideViewPr>
    <p:cSldViewPr snapToGrid="0" showGuides="1">
      <p:cViewPr varScale="1">
        <p:scale>
          <a:sx n="93" d="100"/>
          <a:sy n="93" d="100"/>
        </p:scale>
        <p:origin x="72" y="330"/>
      </p:cViewPr>
      <p:guideLst>
        <p:guide pos="416"/>
        <p:guide pos="7264"/>
        <p:guide orient="horz" pos="663"/>
        <p:guide orient="horz" pos="3543"/>
        <p:guide orient="horz" pos="3928"/>
        <p:guide orient="horz" pos="38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10" y="6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5" Type="http://schemas.openxmlformats.org/officeDocument/2006/relationships/tags" Target="tags/tag8.xml"/><Relationship Id="rId194" Type="http://schemas.openxmlformats.org/officeDocument/2006/relationships/commentAuthors" Target="commentAuthors.xml"/><Relationship Id="rId193" Type="http://schemas.openxmlformats.org/officeDocument/2006/relationships/tableStyles" Target="tableStyles.xml"/><Relationship Id="rId192" Type="http://schemas.openxmlformats.org/officeDocument/2006/relationships/viewProps" Target="viewProps.xml"/><Relationship Id="rId191" Type="http://schemas.openxmlformats.org/officeDocument/2006/relationships/presProps" Target="presProps.xml"/><Relationship Id="rId190" Type="http://schemas.openxmlformats.org/officeDocument/2006/relationships/handoutMaster" Target="handoutMasters/handoutMaster1.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hammad\Downloads\network_trac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0969035403844"/>
          <c:y val="0.0921781393006033"/>
          <c:w val="0.75701442058195"/>
          <c:h val="0.772101297838365"/>
        </c:manualLayout>
      </c:layout>
      <c:scatterChart>
        <c:scatterStyle val="lineMarker"/>
        <c:varyColors val="0"/>
        <c:ser>
          <c:idx val="0"/>
          <c:order val="0"/>
          <c:spPr>
            <a:ln w="19050" cap="rnd" cmpd="sng" algn="ctr">
              <a:solidFill>
                <a:schemeClr val="tx1"/>
              </a:solidFill>
              <a:prstDash val="solid"/>
              <a:round/>
            </a:ln>
            <a:effectLst/>
          </c:spPr>
          <c:marker>
            <c:symbol val="none"/>
          </c:marker>
          <c:dLbls>
            <c:delete val="1"/>
          </c:dLbls>
          <c:xVal>
            <c:numRef>
              <c:f>Sheet1!$M$1:$M$266</c:f>
              <c:numCache>
                <c:formatCode>General</c:formatCode>
                <c:ptCount val="266"/>
                <c:pt idx="1">
                  <c:v>0</c:v>
                </c:pt>
                <c:pt idx="2">
                  <c:v>1.15999984741</c:v>
                </c:pt>
                <c:pt idx="3">
                  <c:v>1.89999985695</c:v>
                </c:pt>
                <c:pt idx="4">
                  <c:v>3.33999991417</c:v>
                </c:pt>
                <c:pt idx="5">
                  <c:v>5.07999992371</c:v>
                </c:pt>
                <c:pt idx="6">
                  <c:v>6.26999998093</c:v>
                </c:pt>
                <c:pt idx="7">
                  <c:v>6.82999992371</c:v>
                </c:pt>
                <c:pt idx="8">
                  <c:v>7.42999982834</c:v>
                </c:pt>
                <c:pt idx="9">
                  <c:v>8.1899998188</c:v>
                </c:pt>
                <c:pt idx="10">
                  <c:v>8.95999979973</c:v>
                </c:pt>
                <c:pt idx="11">
                  <c:v>9.59999990463</c:v>
                </c:pt>
                <c:pt idx="12">
                  <c:v>10.1499998569</c:v>
                </c:pt>
                <c:pt idx="13">
                  <c:v>10.8699998856</c:v>
                </c:pt>
                <c:pt idx="14">
                  <c:v>11.5099999905</c:v>
                </c:pt>
                <c:pt idx="15">
                  <c:v>12.1699998379</c:v>
                </c:pt>
                <c:pt idx="16">
                  <c:v>12.6599998474</c:v>
                </c:pt>
                <c:pt idx="17">
                  <c:v>13.25</c:v>
                </c:pt>
                <c:pt idx="18">
                  <c:v>13.8099999428</c:v>
                </c:pt>
                <c:pt idx="19">
                  <c:v>14.4299998283</c:v>
                </c:pt>
                <c:pt idx="20">
                  <c:v>14.9099998474</c:v>
                </c:pt>
                <c:pt idx="21">
                  <c:v>15.5999999046</c:v>
                </c:pt>
                <c:pt idx="22">
                  <c:v>16.0299999714</c:v>
                </c:pt>
                <c:pt idx="23">
                  <c:v>16.5499999523</c:v>
                </c:pt>
                <c:pt idx="24">
                  <c:v>17.1699998379</c:v>
                </c:pt>
                <c:pt idx="25">
                  <c:v>17.8599998951</c:v>
                </c:pt>
                <c:pt idx="26">
                  <c:v>18.5699999332</c:v>
                </c:pt>
                <c:pt idx="27">
                  <c:v>19.2999999523</c:v>
                </c:pt>
                <c:pt idx="28">
                  <c:v>19.7399997711</c:v>
                </c:pt>
                <c:pt idx="29">
                  <c:v>20.4499998093</c:v>
                </c:pt>
                <c:pt idx="30">
                  <c:v>21.1199998856</c:v>
                </c:pt>
                <c:pt idx="31">
                  <c:v>21.8199999332</c:v>
                </c:pt>
                <c:pt idx="32">
                  <c:v>22.6399998665</c:v>
                </c:pt>
                <c:pt idx="33">
                  <c:v>24.0599999428</c:v>
                </c:pt>
                <c:pt idx="34">
                  <c:v>25.2599999905</c:v>
                </c:pt>
                <c:pt idx="35">
                  <c:v>26.3499999046</c:v>
                </c:pt>
                <c:pt idx="36">
                  <c:v>27.0599999428</c:v>
                </c:pt>
                <c:pt idx="37">
                  <c:v>27.7099997997</c:v>
                </c:pt>
                <c:pt idx="38">
                  <c:v>28.4299998283</c:v>
                </c:pt>
                <c:pt idx="39">
                  <c:v>29.3299999237</c:v>
                </c:pt>
                <c:pt idx="40">
                  <c:v>30.0999999046</c:v>
                </c:pt>
                <c:pt idx="41">
                  <c:v>30.6799998283</c:v>
                </c:pt>
                <c:pt idx="42">
                  <c:v>31.4099998474</c:v>
                </c:pt>
                <c:pt idx="43">
                  <c:v>32.0599999428</c:v>
                </c:pt>
                <c:pt idx="44">
                  <c:v>32.6899998188</c:v>
                </c:pt>
                <c:pt idx="45">
                  <c:v>33.2899999619</c:v>
                </c:pt>
                <c:pt idx="46">
                  <c:v>33.9299998283</c:v>
                </c:pt>
                <c:pt idx="47">
                  <c:v>34.5899999142</c:v>
                </c:pt>
                <c:pt idx="48">
                  <c:v>35.1499998569</c:v>
                </c:pt>
                <c:pt idx="49">
                  <c:v>35.7099997997</c:v>
                </c:pt>
                <c:pt idx="50">
                  <c:v>36.3199999332</c:v>
                </c:pt>
                <c:pt idx="51">
                  <c:v>36.9699997902</c:v>
                </c:pt>
                <c:pt idx="52">
                  <c:v>37.5499999523</c:v>
                </c:pt>
                <c:pt idx="53">
                  <c:v>38.129999876</c:v>
                </c:pt>
                <c:pt idx="54">
                  <c:v>38.7199997902</c:v>
                </c:pt>
                <c:pt idx="55">
                  <c:v>39.2899999619</c:v>
                </c:pt>
                <c:pt idx="56">
                  <c:v>39.9499998093</c:v>
                </c:pt>
                <c:pt idx="57">
                  <c:v>40.5499999523</c:v>
                </c:pt>
                <c:pt idx="58">
                  <c:v>41.0299999714</c:v>
                </c:pt>
                <c:pt idx="59">
                  <c:v>41.2799999714</c:v>
                </c:pt>
                <c:pt idx="60">
                  <c:v>42.0699999332</c:v>
                </c:pt>
                <c:pt idx="61">
                  <c:v>42.6699998379</c:v>
                </c:pt>
                <c:pt idx="62">
                  <c:v>43.2799999714</c:v>
                </c:pt>
                <c:pt idx="63">
                  <c:v>43.5399999619</c:v>
                </c:pt>
                <c:pt idx="64">
                  <c:v>43.7599999905</c:v>
                </c:pt>
                <c:pt idx="65">
                  <c:v>44.0699999332</c:v>
                </c:pt>
                <c:pt idx="66">
                  <c:v>45.7199997902</c:v>
                </c:pt>
                <c:pt idx="67">
                  <c:v>46.5</c:v>
                </c:pt>
                <c:pt idx="68">
                  <c:v>47.0299999714</c:v>
                </c:pt>
                <c:pt idx="69">
                  <c:v>47.8699998856</c:v>
                </c:pt>
                <c:pt idx="70">
                  <c:v>48.7199997902</c:v>
                </c:pt>
                <c:pt idx="71">
                  <c:v>49.9699997902</c:v>
                </c:pt>
                <c:pt idx="72">
                  <c:v>50.629999876</c:v>
                </c:pt>
                <c:pt idx="73">
                  <c:v>51.4199998379</c:v>
                </c:pt>
                <c:pt idx="74">
                  <c:v>52.3599998951</c:v>
                </c:pt>
                <c:pt idx="75">
                  <c:v>53.1899998188</c:v>
                </c:pt>
                <c:pt idx="76">
                  <c:v>54.1999998093</c:v>
                </c:pt>
                <c:pt idx="77">
                  <c:v>54.9699997902</c:v>
                </c:pt>
                <c:pt idx="78">
                  <c:v>55.8299999237</c:v>
                </c:pt>
                <c:pt idx="79">
                  <c:v>56.5599999428</c:v>
                </c:pt>
                <c:pt idx="80">
                  <c:v>57.2899999619</c:v>
                </c:pt>
                <c:pt idx="81">
                  <c:v>57.9099998474</c:v>
                </c:pt>
                <c:pt idx="82">
                  <c:v>58.6199998856</c:v>
                </c:pt>
                <c:pt idx="83">
                  <c:v>59.2699999809</c:v>
                </c:pt>
                <c:pt idx="84">
                  <c:v>60.0499999523</c:v>
                </c:pt>
                <c:pt idx="85">
                  <c:v>60.6799998283</c:v>
                </c:pt>
                <c:pt idx="86">
                  <c:v>61.5799999237</c:v>
                </c:pt>
                <c:pt idx="87">
                  <c:v>62.0399999619</c:v>
                </c:pt>
                <c:pt idx="88">
                  <c:v>62.6099998951</c:v>
                </c:pt>
                <c:pt idx="89">
                  <c:v>63.2899999619</c:v>
                </c:pt>
                <c:pt idx="90">
                  <c:v>64.0299999714</c:v>
                </c:pt>
                <c:pt idx="91">
                  <c:v>64.6999998093</c:v>
                </c:pt>
                <c:pt idx="92">
                  <c:v>65.2899999619</c:v>
                </c:pt>
                <c:pt idx="93">
                  <c:v>65.7199997902</c:v>
                </c:pt>
                <c:pt idx="94">
                  <c:v>66.8099999428</c:v>
                </c:pt>
                <c:pt idx="95">
                  <c:v>67.7199997902</c:v>
                </c:pt>
                <c:pt idx="96">
                  <c:v>68.4799997807</c:v>
                </c:pt>
                <c:pt idx="97">
                  <c:v>69.1999998093</c:v>
                </c:pt>
                <c:pt idx="98">
                  <c:v>70.0499999523</c:v>
                </c:pt>
                <c:pt idx="99">
                  <c:v>70.8699998856</c:v>
                </c:pt>
                <c:pt idx="100">
                  <c:v>72.1999998093</c:v>
                </c:pt>
                <c:pt idx="101">
                  <c:v>73.8699998856</c:v>
                </c:pt>
                <c:pt idx="102">
                  <c:v>75</c:v>
                </c:pt>
                <c:pt idx="103">
                  <c:v>75.8999998569</c:v>
                </c:pt>
                <c:pt idx="104">
                  <c:v>76.7099997997</c:v>
                </c:pt>
                <c:pt idx="105">
                  <c:v>77.7299997807</c:v>
                </c:pt>
                <c:pt idx="106">
                  <c:v>78.6899998187989</c:v>
                </c:pt>
                <c:pt idx="107">
                  <c:v>79.8099999428</c:v>
                </c:pt>
                <c:pt idx="108">
                  <c:v>80.7899999619</c:v>
                </c:pt>
                <c:pt idx="109">
                  <c:v>81.6899998187989</c:v>
                </c:pt>
                <c:pt idx="110">
                  <c:v>82.5799999237</c:v>
                </c:pt>
                <c:pt idx="111">
                  <c:v>83.4299998283</c:v>
                </c:pt>
                <c:pt idx="112">
                  <c:v>84.3999998569</c:v>
                </c:pt>
                <c:pt idx="113">
                  <c:v>85.3399999142</c:v>
                </c:pt>
                <c:pt idx="114">
                  <c:v>86.5</c:v>
                </c:pt>
                <c:pt idx="115">
                  <c:v>87.6199998856</c:v>
                </c:pt>
                <c:pt idx="116">
                  <c:v>88.9099998474</c:v>
                </c:pt>
                <c:pt idx="117">
                  <c:v>89.7599999905</c:v>
                </c:pt>
                <c:pt idx="118">
                  <c:v>90.8299999237</c:v>
                </c:pt>
                <c:pt idx="119">
                  <c:v>92.2699999809</c:v>
                </c:pt>
                <c:pt idx="120">
                  <c:v>93.1699998378992</c:v>
                </c:pt>
                <c:pt idx="121">
                  <c:v>94.2799999714</c:v>
                </c:pt>
                <c:pt idx="122">
                  <c:v>95.3799998759994</c:v>
                </c:pt>
                <c:pt idx="123">
                  <c:v>96.6099998951</c:v>
                </c:pt>
                <c:pt idx="124">
                  <c:v>97.1499998569</c:v>
                </c:pt>
                <c:pt idx="125">
                  <c:v>98.7999999523</c:v>
                </c:pt>
                <c:pt idx="126">
                  <c:v>100.039999962</c:v>
                </c:pt>
                <c:pt idx="127">
                  <c:v>101.109999895</c:v>
                </c:pt>
                <c:pt idx="128">
                  <c:v>101.479999781</c:v>
                </c:pt>
                <c:pt idx="129">
                  <c:v>101.75999999</c:v>
                </c:pt>
                <c:pt idx="130">
                  <c:v>102.429999828</c:v>
                </c:pt>
                <c:pt idx="131">
                  <c:v>105.329999924</c:v>
                </c:pt>
                <c:pt idx="132">
                  <c:v>107.179999828</c:v>
                </c:pt>
                <c:pt idx="133">
                  <c:v>108.109999895</c:v>
                </c:pt>
                <c:pt idx="134">
                  <c:v>109.589999914</c:v>
                </c:pt>
                <c:pt idx="135">
                  <c:v>110.75</c:v>
                </c:pt>
                <c:pt idx="136">
                  <c:v>112.809999943</c:v>
                </c:pt>
                <c:pt idx="137">
                  <c:v>113.989999771</c:v>
                </c:pt>
                <c:pt idx="138">
                  <c:v>115.159999847</c:v>
                </c:pt>
                <c:pt idx="139">
                  <c:v>116.869999886</c:v>
                </c:pt>
                <c:pt idx="140">
                  <c:v>118.50999999</c:v>
                </c:pt>
                <c:pt idx="141">
                  <c:v>119.739999771</c:v>
                </c:pt>
                <c:pt idx="142">
                  <c:v>121.169999838</c:v>
                </c:pt>
                <c:pt idx="143">
                  <c:v>123.039999962</c:v>
                </c:pt>
                <c:pt idx="144">
                  <c:v>124.929999828</c:v>
                </c:pt>
                <c:pt idx="145">
                  <c:v>127.489999771</c:v>
                </c:pt>
                <c:pt idx="146">
                  <c:v>128.319999933</c:v>
                </c:pt>
                <c:pt idx="147">
                  <c:v>131.149999857</c:v>
                </c:pt>
                <c:pt idx="148">
                  <c:v>135.75999999</c:v>
                </c:pt>
                <c:pt idx="149">
                  <c:v>139.50999999</c:v>
                </c:pt>
                <c:pt idx="150">
                  <c:v>140.829999924</c:v>
                </c:pt>
                <c:pt idx="151">
                  <c:v>144.539999962</c:v>
                </c:pt>
                <c:pt idx="152">
                  <c:v>146.369999886</c:v>
                </c:pt>
                <c:pt idx="153">
                  <c:v>149.75999999</c:v>
                </c:pt>
                <c:pt idx="154">
                  <c:v>151.889999866</c:v>
                </c:pt>
                <c:pt idx="155">
                  <c:v>153.319999933</c:v>
                </c:pt>
                <c:pt idx="156">
                  <c:v>154.739999771</c:v>
                </c:pt>
                <c:pt idx="157">
                  <c:v>155.7099998</c:v>
                </c:pt>
                <c:pt idx="158">
                  <c:v>156.339999914</c:v>
                </c:pt>
                <c:pt idx="159">
                  <c:v>157.50999999</c:v>
                </c:pt>
                <c:pt idx="160">
                  <c:v>158.989999771</c:v>
                </c:pt>
                <c:pt idx="161">
                  <c:v>160.119999886</c:v>
                </c:pt>
                <c:pt idx="162">
                  <c:v>161.169999838</c:v>
                </c:pt>
                <c:pt idx="163">
                  <c:v>162.319999933</c:v>
                </c:pt>
                <c:pt idx="164">
                  <c:v>163.369999886</c:v>
                </c:pt>
                <c:pt idx="165">
                  <c:v>164.669999838</c:v>
                </c:pt>
                <c:pt idx="166">
                  <c:v>165.609999895</c:v>
                </c:pt>
                <c:pt idx="167">
                  <c:v>166.549999952</c:v>
                </c:pt>
                <c:pt idx="168">
                  <c:v>167.639999866</c:v>
                </c:pt>
                <c:pt idx="169">
                  <c:v>168.71999979</c:v>
                </c:pt>
                <c:pt idx="170">
                  <c:v>170.589999914</c:v>
                </c:pt>
                <c:pt idx="171">
                  <c:v>172.109999895</c:v>
                </c:pt>
                <c:pt idx="172">
                  <c:v>173.289999962</c:v>
                </c:pt>
                <c:pt idx="173">
                  <c:v>174.229999781</c:v>
                </c:pt>
                <c:pt idx="174">
                  <c:v>175.519999981</c:v>
                </c:pt>
                <c:pt idx="175">
                  <c:v>177.019999981</c:v>
                </c:pt>
                <c:pt idx="176">
                  <c:v>178.559999943</c:v>
                </c:pt>
                <c:pt idx="177">
                  <c:v>179.949999809</c:v>
                </c:pt>
                <c:pt idx="178">
                  <c:v>180.869999886</c:v>
                </c:pt>
                <c:pt idx="179">
                  <c:v>181.779999971</c:v>
                </c:pt>
                <c:pt idx="180">
                  <c:v>182.689999819</c:v>
                </c:pt>
                <c:pt idx="181">
                  <c:v>183.5</c:v>
                </c:pt>
                <c:pt idx="182">
                  <c:v>184.239999771</c:v>
                </c:pt>
                <c:pt idx="183">
                  <c:v>185.039999962</c:v>
                </c:pt>
                <c:pt idx="184">
                  <c:v>185.819999933</c:v>
                </c:pt>
                <c:pt idx="185">
                  <c:v>186.50999999</c:v>
                </c:pt>
                <c:pt idx="186">
                  <c:v>187.4599998</c:v>
                </c:pt>
                <c:pt idx="187">
                  <c:v>188.359999895</c:v>
                </c:pt>
                <c:pt idx="188">
                  <c:v>189.049999952</c:v>
                </c:pt>
                <c:pt idx="189">
                  <c:v>189.379999876</c:v>
                </c:pt>
                <c:pt idx="190">
                  <c:v>190.5</c:v>
                </c:pt>
                <c:pt idx="191">
                  <c:v>191.189999819</c:v>
                </c:pt>
                <c:pt idx="192">
                  <c:v>191.849999905</c:v>
                </c:pt>
                <c:pt idx="193">
                  <c:v>192.149999857</c:v>
                </c:pt>
                <c:pt idx="194">
                  <c:v>192.389999866</c:v>
                </c:pt>
                <c:pt idx="195">
                  <c:v>192.769999981</c:v>
                </c:pt>
                <c:pt idx="196">
                  <c:v>194.699999809</c:v>
                </c:pt>
                <c:pt idx="197">
                  <c:v>195.699999809</c:v>
                </c:pt>
                <c:pt idx="198">
                  <c:v>196.419999838</c:v>
                </c:pt>
                <c:pt idx="199">
                  <c:v>197.4599998</c:v>
                </c:pt>
                <c:pt idx="200">
                  <c:v>198.21999979</c:v>
                </c:pt>
                <c:pt idx="201">
                  <c:v>199.329999924</c:v>
                </c:pt>
                <c:pt idx="202">
                  <c:v>200.089999914</c:v>
                </c:pt>
                <c:pt idx="203">
                  <c:v>201.679999828</c:v>
                </c:pt>
                <c:pt idx="204">
                  <c:v>203.71999979</c:v>
                </c:pt>
                <c:pt idx="205">
                  <c:v>204.919999838</c:v>
                </c:pt>
                <c:pt idx="206">
                  <c:v>205.919999838</c:v>
                </c:pt>
                <c:pt idx="207">
                  <c:v>206.669999838</c:v>
                </c:pt>
                <c:pt idx="208">
                  <c:v>207.659999847</c:v>
                </c:pt>
                <c:pt idx="209">
                  <c:v>208.75</c:v>
                </c:pt>
                <c:pt idx="210">
                  <c:v>210.059999943</c:v>
                </c:pt>
                <c:pt idx="211">
                  <c:v>210.909999847</c:v>
                </c:pt>
                <c:pt idx="212">
                  <c:v>212.039999962</c:v>
                </c:pt>
                <c:pt idx="213">
                  <c:v>213.319999933</c:v>
                </c:pt>
                <c:pt idx="214">
                  <c:v>214.9599998</c:v>
                </c:pt>
                <c:pt idx="215">
                  <c:v>216.5</c:v>
                </c:pt>
                <c:pt idx="216">
                  <c:v>218.96999979</c:v>
                </c:pt>
                <c:pt idx="217">
                  <c:v>220.229999781</c:v>
                </c:pt>
                <c:pt idx="218">
                  <c:v>222.579999924</c:v>
                </c:pt>
                <c:pt idx="219">
                  <c:v>227.779999971</c:v>
                </c:pt>
                <c:pt idx="220">
                  <c:v>232.669999838</c:v>
                </c:pt>
                <c:pt idx="221">
                  <c:v>237.699999809</c:v>
                </c:pt>
                <c:pt idx="222">
                  <c:v>241.299999952</c:v>
                </c:pt>
                <c:pt idx="223">
                  <c:v>244.899999857</c:v>
                </c:pt>
                <c:pt idx="224">
                  <c:v>249.049999952</c:v>
                </c:pt>
                <c:pt idx="225">
                  <c:v>253.779999971</c:v>
                </c:pt>
                <c:pt idx="226">
                  <c:v>256.739999770999</c:v>
                </c:pt>
                <c:pt idx="227">
                  <c:v>257.869999886</c:v>
                </c:pt>
                <c:pt idx="228">
                  <c:v>258.859999895</c:v>
                </c:pt>
                <c:pt idx="229">
                  <c:v>259.729999780999</c:v>
                </c:pt>
                <c:pt idx="230">
                  <c:v>260.829999924</c:v>
                </c:pt>
                <c:pt idx="231">
                  <c:v>261.859999895</c:v>
                </c:pt>
                <c:pt idx="232">
                  <c:v>262.599999904999</c:v>
                </c:pt>
                <c:pt idx="233">
                  <c:v>263.539999961997</c:v>
                </c:pt>
                <c:pt idx="234">
                  <c:v>264.539999961997</c:v>
                </c:pt>
                <c:pt idx="235">
                  <c:v>266.389999866</c:v>
                </c:pt>
                <c:pt idx="236">
                  <c:v>268.549999952</c:v>
                </c:pt>
                <c:pt idx="237">
                  <c:v>273.299999951995</c:v>
                </c:pt>
                <c:pt idx="238">
                  <c:v>275.549999952</c:v>
                </c:pt>
                <c:pt idx="239">
                  <c:v>276.979999780999</c:v>
                </c:pt>
                <c:pt idx="240">
                  <c:v>278.109999895</c:v>
                </c:pt>
                <c:pt idx="241">
                  <c:v>279.329999924</c:v>
                </c:pt>
                <c:pt idx="242">
                  <c:v>280.599999904999</c:v>
                </c:pt>
                <c:pt idx="243">
                  <c:v>281.939999819</c:v>
                </c:pt>
                <c:pt idx="244">
                  <c:v>283.119999886</c:v>
                </c:pt>
                <c:pt idx="245">
                  <c:v>284.799999951995</c:v>
                </c:pt>
                <c:pt idx="246">
                  <c:v>286.189999819</c:v>
                </c:pt>
                <c:pt idx="247">
                  <c:v>287.389999866</c:v>
                </c:pt>
                <c:pt idx="248">
                  <c:v>288.439999819</c:v>
                </c:pt>
                <c:pt idx="249">
                  <c:v>289.369999886</c:v>
                </c:pt>
                <c:pt idx="250">
                  <c:v>290.199999809</c:v>
                </c:pt>
                <c:pt idx="251">
                  <c:v>291.21999979</c:v>
                </c:pt>
                <c:pt idx="252">
                  <c:v>291.979999780999</c:v>
                </c:pt>
                <c:pt idx="253">
                  <c:v>292.71999979</c:v>
                </c:pt>
                <c:pt idx="254">
                  <c:v>293.079999924</c:v>
                </c:pt>
                <c:pt idx="255">
                  <c:v>294.429999828</c:v>
                </c:pt>
                <c:pt idx="256">
                  <c:v>295.319999933</c:v>
                </c:pt>
                <c:pt idx="257">
                  <c:v>296.069999933</c:v>
                </c:pt>
                <c:pt idx="258">
                  <c:v>296.46999979</c:v>
                </c:pt>
                <c:pt idx="259">
                  <c:v>296.789999961997</c:v>
                </c:pt>
                <c:pt idx="260">
                  <c:v>297.299999951995</c:v>
                </c:pt>
                <c:pt idx="261">
                  <c:v>299.489999770999</c:v>
                </c:pt>
                <c:pt idx="262">
                  <c:v>300.429999828</c:v>
                </c:pt>
                <c:pt idx="263">
                  <c:v>301</c:v>
                </c:pt>
                <c:pt idx="264">
                  <c:v>302.00999999</c:v>
                </c:pt>
                <c:pt idx="265">
                  <c:v>302.829999924</c:v>
                </c:pt>
              </c:numCache>
            </c:numRef>
          </c:xVal>
          <c:yVal>
            <c:numRef>
              <c:f>Sheet1!$N$1:$N$266</c:f>
              <c:numCache>
                <c:formatCode>General</c:formatCode>
                <c:ptCount val="266"/>
                <c:pt idx="1">
                  <c:v>1.36915354108</c:v>
                </c:pt>
                <c:pt idx="2">
                  <c:v>1.79363599182</c:v>
                </c:pt>
                <c:pt idx="3">
                  <c:v>1.66459534884</c:v>
                </c:pt>
                <c:pt idx="4">
                  <c:v>1.32246203554</c:v>
                </c:pt>
                <c:pt idx="5">
                  <c:v>0.935101634684</c:v>
                </c:pt>
                <c:pt idx="6">
                  <c:v>1.696543618</c:v>
                </c:pt>
                <c:pt idx="7">
                  <c:v>2.36278185745</c:v>
                </c:pt>
                <c:pt idx="8">
                  <c:v>2.33578252427</c:v>
                </c:pt>
                <c:pt idx="9">
                  <c:v>2.33369879518</c:v>
                </c:pt>
                <c:pt idx="10">
                  <c:v>2.28492762186</c:v>
                </c:pt>
                <c:pt idx="11">
                  <c:v>2.75121454545</c:v>
                </c:pt>
                <c:pt idx="12">
                  <c:v>2.63898494624</c:v>
                </c:pt>
                <c:pt idx="13">
                  <c:v>2.49160509554</c:v>
                </c:pt>
                <c:pt idx="14">
                  <c:v>2.59125411335</c:v>
                </c:pt>
                <c:pt idx="15">
                  <c:v>2.70812765957</c:v>
                </c:pt>
                <c:pt idx="16">
                  <c:v>3.06232098765</c:v>
                </c:pt>
                <c:pt idx="17">
                  <c:v>2.96463073852</c:v>
                </c:pt>
                <c:pt idx="18">
                  <c:v>2.79222033898</c:v>
                </c:pt>
                <c:pt idx="19">
                  <c:v>2.7239772296</c:v>
                </c:pt>
                <c:pt idx="20">
                  <c:v>2.7070848329</c:v>
                </c:pt>
                <c:pt idx="21">
                  <c:v>2.6578729097</c:v>
                </c:pt>
                <c:pt idx="22">
                  <c:v>2.68104651163</c:v>
                </c:pt>
                <c:pt idx="23">
                  <c:v>2.78016901408</c:v>
                </c:pt>
                <c:pt idx="24">
                  <c:v>2.76772623574</c:v>
                </c:pt>
                <c:pt idx="25">
                  <c:v>2.66721594684</c:v>
                </c:pt>
                <c:pt idx="26">
                  <c:v>2.28873429952</c:v>
                </c:pt>
                <c:pt idx="27">
                  <c:v>2.23816455696</c:v>
                </c:pt>
                <c:pt idx="28">
                  <c:v>2.5097765043</c:v>
                </c:pt>
                <c:pt idx="29">
                  <c:v>2.60945104334</c:v>
                </c:pt>
                <c:pt idx="30">
                  <c:v>2.72444290657</c:v>
                </c:pt>
                <c:pt idx="31">
                  <c:v>2.12182594417</c:v>
                </c:pt>
                <c:pt idx="32">
                  <c:v>1.65292643052</c:v>
                </c:pt>
                <c:pt idx="33">
                  <c:v>1.10284592145</c:v>
                </c:pt>
                <c:pt idx="34">
                  <c:v>1.25106968326</c:v>
                </c:pt>
                <c:pt idx="35">
                  <c:v>1.691256</c:v>
                </c:pt>
                <c:pt idx="36">
                  <c:v>2.2482487725</c:v>
                </c:pt>
                <c:pt idx="37">
                  <c:v>2.48532363636</c:v>
                </c:pt>
                <c:pt idx="38">
                  <c:v>2.27348807631</c:v>
                </c:pt>
                <c:pt idx="39">
                  <c:v>1.74371180124</c:v>
                </c:pt>
                <c:pt idx="40">
                  <c:v>2.17692035398</c:v>
                </c:pt>
                <c:pt idx="41">
                  <c:v>2.52567689162</c:v>
                </c:pt>
                <c:pt idx="42">
                  <c:v>2.57109034268</c:v>
                </c:pt>
                <c:pt idx="43">
                  <c:v>2.52143369176</c:v>
                </c:pt>
                <c:pt idx="44">
                  <c:v>2.68690225564</c:v>
                </c:pt>
                <c:pt idx="45">
                  <c:v>2.73333858268</c:v>
                </c:pt>
                <c:pt idx="46">
                  <c:v>2.5117676951</c:v>
                </c:pt>
                <c:pt idx="47">
                  <c:v>2.68280353982</c:v>
                </c:pt>
                <c:pt idx="48">
                  <c:v>2.8909958159</c:v>
                </c:pt>
                <c:pt idx="49">
                  <c:v>2.80139055794</c:v>
                </c:pt>
                <c:pt idx="50">
                  <c:v>2.77682442748</c:v>
                </c:pt>
                <c:pt idx="51">
                  <c:v>2.68810108303</c:v>
                </c:pt>
                <c:pt idx="52">
                  <c:v>2.70421399177</c:v>
                </c:pt>
                <c:pt idx="53">
                  <c:v>2.76903018109</c:v>
                </c:pt>
                <c:pt idx="54">
                  <c:v>2.7626506986</c:v>
                </c:pt>
                <c:pt idx="55">
                  <c:v>2.75988110403</c:v>
                </c:pt>
                <c:pt idx="56">
                  <c:v>2.80251388889</c:v>
                </c:pt>
                <c:pt idx="57">
                  <c:v>2.80167920792</c:v>
                </c:pt>
                <c:pt idx="58">
                  <c:v>2.82678350515</c:v>
                </c:pt>
                <c:pt idx="59">
                  <c:v>2.85075</c:v>
                </c:pt>
                <c:pt idx="60">
                  <c:v>2.6653086771</c:v>
                </c:pt>
                <c:pt idx="61">
                  <c:v>2.73257821782</c:v>
                </c:pt>
                <c:pt idx="62">
                  <c:v>2.82072657744</c:v>
                </c:pt>
                <c:pt idx="63">
                  <c:v>2.89759064327</c:v>
                </c:pt>
                <c:pt idx="64">
                  <c:v>2.88453333333</c:v>
                </c:pt>
                <c:pt idx="65">
                  <c:v>2.91357142857</c:v>
                </c:pt>
                <c:pt idx="66">
                  <c:v>2.55001846154</c:v>
                </c:pt>
                <c:pt idx="67">
                  <c:v>2.54228405797</c:v>
                </c:pt>
                <c:pt idx="68">
                  <c:v>2.49109976798</c:v>
                </c:pt>
                <c:pt idx="69">
                  <c:v>2.182944</c:v>
                </c:pt>
                <c:pt idx="70">
                  <c:v>1.72662467192</c:v>
                </c:pt>
                <c:pt idx="71">
                  <c:v>1.58723024055</c:v>
                </c:pt>
                <c:pt idx="72">
                  <c:v>1.91924210526</c:v>
                </c:pt>
                <c:pt idx="73">
                  <c:v>1.745904209</c:v>
                </c:pt>
                <c:pt idx="74">
                  <c:v>1.8251778563</c:v>
                </c:pt>
                <c:pt idx="75">
                  <c:v>2.08195962315</c:v>
                </c:pt>
                <c:pt idx="76">
                  <c:v>1.64653754081</c:v>
                </c:pt>
                <c:pt idx="77">
                  <c:v>1.80725773196</c:v>
                </c:pt>
                <c:pt idx="78">
                  <c:v>2.05075753604</c:v>
                </c:pt>
                <c:pt idx="79">
                  <c:v>2.2112574103</c:v>
                </c:pt>
                <c:pt idx="80">
                  <c:v>2.37540279938</c:v>
                </c:pt>
                <c:pt idx="81">
                  <c:v>2.38049904031</c:v>
                </c:pt>
                <c:pt idx="82">
                  <c:v>2.38407704655</c:v>
                </c:pt>
                <c:pt idx="83">
                  <c:v>2.40059744991</c:v>
                </c:pt>
                <c:pt idx="84">
                  <c:v>2.08048695652</c:v>
                </c:pt>
                <c:pt idx="85">
                  <c:v>1.94649907579</c:v>
                </c:pt>
                <c:pt idx="86">
                  <c:v>1.96465760198</c:v>
                </c:pt>
                <c:pt idx="87">
                  <c:v>2.50619565217</c:v>
                </c:pt>
                <c:pt idx="88">
                  <c:v>2.49337263158</c:v>
                </c:pt>
                <c:pt idx="89">
                  <c:v>2.46749830508</c:v>
                </c:pt>
                <c:pt idx="90">
                  <c:v>2.44393302892</c:v>
                </c:pt>
                <c:pt idx="91">
                  <c:v>2.48046073298</c:v>
                </c:pt>
                <c:pt idx="92">
                  <c:v>2.83470941884</c:v>
                </c:pt>
                <c:pt idx="93">
                  <c:v>2.57621176471</c:v>
                </c:pt>
                <c:pt idx="94">
                  <c:v>1.79634033149</c:v>
                </c:pt>
                <c:pt idx="95">
                  <c:v>1.92981372549</c:v>
                </c:pt>
                <c:pt idx="96">
                  <c:v>1.92864477612</c:v>
                </c:pt>
                <c:pt idx="97">
                  <c:v>1.90462794349</c:v>
                </c:pt>
                <c:pt idx="98">
                  <c:v>1.94948998665</c:v>
                </c:pt>
                <c:pt idx="99">
                  <c:v>1.89374246575</c:v>
                </c:pt>
                <c:pt idx="100">
                  <c:v>1.36062429606</c:v>
                </c:pt>
                <c:pt idx="101">
                  <c:v>0.874398472311</c:v>
                </c:pt>
                <c:pt idx="102">
                  <c:v>1.31309125841</c:v>
                </c:pt>
                <c:pt idx="103">
                  <c:v>1.77202478315</c:v>
                </c:pt>
                <c:pt idx="104">
                  <c:v>1.95772384937</c:v>
                </c:pt>
                <c:pt idx="105">
                  <c:v>1.57687179487</c:v>
                </c:pt>
                <c:pt idx="106">
                  <c:v>1.43444367015</c:v>
                </c:pt>
                <c:pt idx="107">
                  <c:v>1.611953125</c:v>
                </c:pt>
                <c:pt idx="108">
                  <c:v>1.59158371041</c:v>
                </c:pt>
                <c:pt idx="109">
                  <c:v>1.75821894219</c:v>
                </c:pt>
                <c:pt idx="110">
                  <c:v>1.74220326223</c:v>
                </c:pt>
                <c:pt idx="111">
                  <c:v>1.84285486019</c:v>
                </c:pt>
                <c:pt idx="112">
                  <c:v>1.72444141069</c:v>
                </c:pt>
                <c:pt idx="113">
                  <c:v>1.62004220399</c:v>
                </c:pt>
                <c:pt idx="114">
                  <c:v>1.2292354049</c:v>
                </c:pt>
                <c:pt idx="115">
                  <c:v>1.4099379845</c:v>
                </c:pt>
                <c:pt idx="116">
                  <c:v>1.24724288107</c:v>
                </c:pt>
                <c:pt idx="117">
                  <c:v>1.74767021277</c:v>
                </c:pt>
                <c:pt idx="118">
                  <c:v>1.41149538462</c:v>
                </c:pt>
                <c:pt idx="119">
                  <c:v>1.03136214605</c:v>
                </c:pt>
                <c:pt idx="120">
                  <c:v>1.59889790898</c:v>
                </c:pt>
                <c:pt idx="121">
                  <c:v>1.58414916585</c:v>
                </c:pt>
                <c:pt idx="122">
                  <c:v>1.39945400593</c:v>
                </c:pt>
                <c:pt idx="123">
                  <c:v>0.967188712522</c:v>
                </c:pt>
                <c:pt idx="124">
                  <c:v>1.03663636364</c:v>
                </c:pt>
                <c:pt idx="125">
                  <c:v>1.20651126851</c:v>
                </c:pt>
                <c:pt idx="126">
                  <c:v>1.2083642732</c:v>
                </c:pt>
                <c:pt idx="127">
                  <c:v>1.51929969104</c:v>
                </c:pt>
                <c:pt idx="128">
                  <c:v>1.81497435897</c:v>
                </c:pt>
                <c:pt idx="129">
                  <c:v>1.7750974359</c:v>
                </c:pt>
                <c:pt idx="130">
                  <c:v>1.14297723292</c:v>
                </c:pt>
                <c:pt idx="131">
                  <c:v>1.20809912536</c:v>
                </c:pt>
                <c:pt idx="132">
                  <c:v>0.998392714855</c:v>
                </c:pt>
                <c:pt idx="133">
                  <c:v>1.29201444043</c:v>
                </c:pt>
                <c:pt idx="134">
                  <c:v>1.18039509733</c:v>
                </c:pt>
                <c:pt idx="135">
                  <c:v>1.23887758945</c:v>
                </c:pt>
                <c:pt idx="136">
                  <c:v>0.939743641913</c:v>
                </c:pt>
                <c:pt idx="137">
                  <c:v>1.01106099815</c:v>
                </c:pt>
                <c:pt idx="138">
                  <c:v>1.12318207283</c:v>
                </c:pt>
                <c:pt idx="139">
                  <c:v>0.961872129112</c:v>
                </c:pt>
                <c:pt idx="140">
                  <c:v>1.00057956016</c:v>
                </c:pt>
                <c:pt idx="141">
                  <c:v>1.33908672566</c:v>
                </c:pt>
                <c:pt idx="142">
                  <c:v>0.919197003745</c:v>
                </c:pt>
                <c:pt idx="143">
                  <c:v>0.881040540541</c:v>
                </c:pt>
                <c:pt idx="144">
                  <c:v>0.793625979843</c:v>
                </c:pt>
                <c:pt idx="145">
                  <c:v>0.620635514019</c:v>
                </c:pt>
                <c:pt idx="146">
                  <c:v>1.69663474692</c:v>
                </c:pt>
                <c:pt idx="147">
                  <c:v>0.543461397731</c:v>
                </c:pt>
                <c:pt idx="148">
                  <c:v>0.29170606463</c:v>
                </c:pt>
                <c:pt idx="149">
                  <c:v>0.392544708778</c:v>
                </c:pt>
                <c:pt idx="150">
                  <c:v>0.861747954173</c:v>
                </c:pt>
                <c:pt idx="151">
                  <c:v>0.440645411699</c:v>
                </c:pt>
                <c:pt idx="152">
                  <c:v>0.531267281106</c:v>
                </c:pt>
                <c:pt idx="153">
                  <c:v>0.360423615338</c:v>
                </c:pt>
                <c:pt idx="154">
                  <c:v>0.716448818898</c:v>
                </c:pt>
                <c:pt idx="155">
                  <c:v>1.21090799397</c:v>
                </c:pt>
                <c:pt idx="156">
                  <c:v>1.07106556142</c:v>
                </c:pt>
                <c:pt idx="157">
                  <c:v>1.61659428571</c:v>
                </c:pt>
                <c:pt idx="158">
                  <c:v>1.6341641791</c:v>
                </c:pt>
                <c:pt idx="159">
                  <c:v>1.50248428835</c:v>
                </c:pt>
                <c:pt idx="160">
                  <c:v>1.13863195951</c:v>
                </c:pt>
                <c:pt idx="161">
                  <c:v>1.25212403101</c:v>
                </c:pt>
                <c:pt idx="162">
                  <c:v>1.25725181347</c:v>
                </c:pt>
                <c:pt idx="163">
                  <c:v>1.3959541109</c:v>
                </c:pt>
                <c:pt idx="164">
                  <c:v>1.43554724818</c:v>
                </c:pt>
                <c:pt idx="165">
                  <c:v>1.4023681592</c:v>
                </c:pt>
                <c:pt idx="166">
                  <c:v>1.61609411765</c:v>
                </c:pt>
                <c:pt idx="167">
                  <c:v>1.61766627219</c:v>
                </c:pt>
                <c:pt idx="168">
                  <c:v>1.43432698094</c:v>
                </c:pt>
                <c:pt idx="169">
                  <c:v>1.42361866126</c:v>
                </c:pt>
                <c:pt idx="170">
                  <c:v>0.832460236887</c:v>
                </c:pt>
                <c:pt idx="171">
                  <c:v>0.866098176718</c:v>
                </c:pt>
                <c:pt idx="172">
                  <c:v>1.51852805888</c:v>
                </c:pt>
                <c:pt idx="173">
                  <c:v>1.66110979929</c:v>
                </c:pt>
                <c:pt idx="174">
                  <c:v>1.19617740586</c:v>
                </c:pt>
                <c:pt idx="175">
                  <c:v>0.984777304965</c:v>
                </c:pt>
                <c:pt idx="176">
                  <c:v>0.95843767313</c:v>
                </c:pt>
                <c:pt idx="177">
                  <c:v>1.17230007734</c:v>
                </c:pt>
                <c:pt idx="178">
                  <c:v>1.66493493976</c:v>
                </c:pt>
                <c:pt idx="179">
                  <c:v>1.59981372549</c:v>
                </c:pt>
                <c:pt idx="180">
                  <c:v>1.80528039702</c:v>
                </c:pt>
                <c:pt idx="181">
                  <c:v>2.06834444444</c:v>
                </c:pt>
                <c:pt idx="182">
                  <c:v>2.03443962848</c:v>
                </c:pt>
                <c:pt idx="183">
                  <c:v>1.93832112676</c:v>
                </c:pt>
                <c:pt idx="184">
                  <c:v>2.01468413392</c:v>
                </c:pt>
                <c:pt idx="185">
                  <c:v>2.18104697987</c:v>
                </c:pt>
                <c:pt idx="186">
                  <c:v>1.87050753187</c:v>
                </c:pt>
                <c:pt idx="187">
                  <c:v>1.74457213317</c:v>
                </c:pt>
                <c:pt idx="188">
                  <c:v>1.86212563667</c:v>
                </c:pt>
                <c:pt idx="189">
                  <c:v>1.88479338843</c:v>
                </c:pt>
                <c:pt idx="190">
                  <c:v>2.00826580922</c:v>
                </c:pt>
                <c:pt idx="191">
                  <c:v>2.32315151515</c:v>
                </c:pt>
                <c:pt idx="192">
                  <c:v>2.57458987784</c:v>
                </c:pt>
                <c:pt idx="193">
                  <c:v>2.39366183575</c:v>
                </c:pt>
                <c:pt idx="194">
                  <c:v>2.30762666667</c:v>
                </c:pt>
                <c:pt idx="195">
                  <c:v>2.29802816901</c:v>
                </c:pt>
                <c:pt idx="196">
                  <c:v>1.9251010453</c:v>
                </c:pt>
                <c:pt idx="197">
                  <c:v>1.93191189427</c:v>
                </c:pt>
                <c:pt idx="198">
                  <c:v>1.70693799682</c:v>
                </c:pt>
                <c:pt idx="199">
                  <c:v>1.71795173137</c:v>
                </c:pt>
                <c:pt idx="200">
                  <c:v>1.99045083207</c:v>
                </c:pt>
                <c:pt idx="201">
                  <c:v>1.82382625864</c:v>
                </c:pt>
                <c:pt idx="202">
                  <c:v>1.64259459459</c:v>
                </c:pt>
                <c:pt idx="203">
                  <c:v>0.803559118236</c:v>
                </c:pt>
                <c:pt idx="204">
                  <c:v>0.797106995885</c:v>
                </c:pt>
                <c:pt idx="205">
                  <c:v>1.40754868062</c:v>
                </c:pt>
                <c:pt idx="206">
                  <c:v>1.66282197802</c:v>
                </c:pt>
                <c:pt idx="207">
                  <c:v>1.890798151</c:v>
                </c:pt>
                <c:pt idx="208">
                  <c:v>1.74440133779</c:v>
                </c:pt>
                <c:pt idx="209">
                  <c:v>1.41883483483</c:v>
                </c:pt>
                <c:pt idx="210">
                  <c:v>1.2591788953</c:v>
                </c:pt>
                <c:pt idx="211">
                  <c:v>1.65807486631</c:v>
                </c:pt>
                <c:pt idx="212">
                  <c:v>1.43090558767</c:v>
                </c:pt>
                <c:pt idx="213">
                  <c:v>1.11030160067</c:v>
                </c:pt>
                <c:pt idx="214">
                  <c:v>0.930353856124</c:v>
                </c:pt>
                <c:pt idx="215">
                  <c:v>0.735374301676</c:v>
                </c:pt>
                <c:pt idx="216">
                  <c:v>0.668661337821</c:v>
                </c:pt>
                <c:pt idx="217">
                  <c:v>0.79301805675</c:v>
                </c:pt>
                <c:pt idx="218">
                  <c:v>0.528492637216</c:v>
                </c:pt>
                <c:pt idx="219">
                  <c:v>0.285679748823</c:v>
                </c:pt>
                <c:pt idx="220">
                  <c:v>0.345081452826</c:v>
                </c:pt>
                <c:pt idx="221">
                  <c:v>0.288706886045</c:v>
                </c:pt>
                <c:pt idx="222">
                  <c:v>0.446502525253</c:v>
                </c:pt>
                <c:pt idx="223">
                  <c:v>0.249832287507</c:v>
                </c:pt>
                <c:pt idx="224">
                  <c:v>0.404098434004</c:v>
                </c:pt>
                <c:pt idx="225">
                  <c:v>0.341145580589</c:v>
                </c:pt>
                <c:pt idx="226">
                  <c:v>0.452131560532</c:v>
                </c:pt>
                <c:pt idx="227">
                  <c:v>1.17448983543</c:v>
                </c:pt>
                <c:pt idx="228">
                  <c:v>1.63695964126</c:v>
                </c:pt>
                <c:pt idx="229">
                  <c:v>1.77234871795</c:v>
                </c:pt>
                <c:pt idx="230">
                  <c:v>1.68451792829</c:v>
                </c:pt>
                <c:pt idx="231">
                  <c:v>1.48025862069</c:v>
                </c:pt>
                <c:pt idx="232">
                  <c:v>2.09973579109</c:v>
                </c:pt>
                <c:pt idx="233">
                  <c:v>1.6903356974</c:v>
                </c:pt>
                <c:pt idx="234">
                  <c:v>1.5544717608</c:v>
                </c:pt>
                <c:pt idx="235">
                  <c:v>0.838132879046</c:v>
                </c:pt>
                <c:pt idx="236">
                  <c:v>0.598379844961</c:v>
                </c:pt>
                <c:pt idx="237">
                  <c:v>0.35512908778</c:v>
                </c:pt>
                <c:pt idx="238">
                  <c:v>0.653488156061</c:v>
                </c:pt>
                <c:pt idx="239">
                  <c:v>1.07234208552</c:v>
                </c:pt>
                <c:pt idx="240">
                  <c:v>1.33770327553</c:v>
                </c:pt>
                <c:pt idx="241">
                  <c:v>1.230208</c:v>
                </c:pt>
                <c:pt idx="242">
                  <c:v>1.28674363328</c:v>
                </c:pt>
                <c:pt idx="243">
                  <c:v>1.10995662651</c:v>
                </c:pt>
                <c:pt idx="244">
                  <c:v>1.20317788018</c:v>
                </c:pt>
                <c:pt idx="245">
                  <c:v>0.919757269279</c:v>
                </c:pt>
                <c:pt idx="246">
                  <c:v>1.14730970724</c:v>
                </c:pt>
                <c:pt idx="247">
                  <c:v>1.1850748422</c:v>
                </c:pt>
                <c:pt idx="248">
                  <c:v>1.44256603774</c:v>
                </c:pt>
                <c:pt idx="249">
                  <c:v>1.65362962963</c:v>
                </c:pt>
                <c:pt idx="250">
                  <c:v>1.75662702703</c:v>
                </c:pt>
                <c:pt idx="251">
                  <c:v>1.7661356674</c:v>
                </c:pt>
                <c:pt idx="252">
                  <c:v>2.10230014859</c:v>
                </c:pt>
                <c:pt idx="253">
                  <c:v>1.70045271318</c:v>
                </c:pt>
                <c:pt idx="254">
                  <c:v>1.70194029851</c:v>
                </c:pt>
                <c:pt idx="255">
                  <c:v>1.49062211615</c:v>
                </c:pt>
                <c:pt idx="256">
                  <c:v>1.74456637168</c:v>
                </c:pt>
                <c:pt idx="257">
                  <c:v>2.22174698795</c:v>
                </c:pt>
                <c:pt idx="258">
                  <c:v>1.6035210356</c:v>
                </c:pt>
                <c:pt idx="259">
                  <c:v>1.57338181818</c:v>
                </c:pt>
                <c:pt idx="260">
                  <c:v>1.59960784314</c:v>
                </c:pt>
                <c:pt idx="261">
                  <c:v>1.68617700916</c:v>
                </c:pt>
                <c:pt idx="262">
                  <c:v>2.09079380215</c:v>
                </c:pt>
                <c:pt idx="263">
                  <c:v>2.21374020619</c:v>
                </c:pt>
                <c:pt idx="264">
                  <c:v>1.80508048512</c:v>
                </c:pt>
                <c:pt idx="265">
                  <c:v>1.79984678523</c:v>
                </c:pt>
              </c:numCache>
            </c:numRef>
          </c:y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throughput (mbps)</c:v>
                      </c:pt>
                    </c:strCache>
                  </c:strRef>
                </c15:tx>
              </c15:filteredSeriesTitle>
            </c:ext>
          </c:extLst>
        </c:ser>
        <c:dLbls>
          <c:showLegendKey val="0"/>
          <c:showVal val="0"/>
          <c:showCatName val="0"/>
          <c:showSerName val="0"/>
          <c:showPercent val="0"/>
          <c:showBubbleSize val="0"/>
        </c:dLbls>
        <c:axId val="542602304"/>
        <c:axId val="546655512"/>
      </c:scatterChart>
      <c:valAx>
        <c:axId val="542602304"/>
        <c:scaling>
          <c:orientation val="minMax"/>
          <c:max val="300"/>
          <c:min val="0"/>
        </c:scaling>
        <c:delete val="0"/>
        <c:axPos val="b"/>
        <c:title>
          <c:tx>
            <c:rich>
              <a:bodyPr rot="0" spcFirstLastPara="1"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r>
                  <a:rPr lang="zh-CN" altLang="en-US" sz="1800" dirty="0">
                    <a:solidFill>
                      <a:schemeClr val="tx1"/>
                    </a:solidFill>
                    <a:latin typeface="微软雅黑" panose="020B0503020204020204" pitchFamily="34" charset="-122"/>
                    <a:ea typeface="微软雅黑" panose="020B0503020204020204" pitchFamily="34" charset="-122"/>
                  </a:rPr>
                  <a:t>时间</a:t>
                </a:r>
                <a:endParaRPr lang="en-US"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536719025423953"/>
              <c:y val="0.8"/>
            </c:manualLayout>
          </c:layout>
          <c:overlay val="0"/>
          <c:spPr>
            <a:noFill/>
            <a:ln>
              <a:noFill/>
            </a:ln>
            <a:effectLst/>
          </c:spPr>
        </c:title>
        <c:numFmt formatCode="General" sourceLinked="0"/>
        <c:majorTickMark val="none"/>
        <c:minorTickMark val="none"/>
        <c:tickLblPos val="nextTo"/>
        <c:spPr>
          <a:noFill/>
          <a:ln w="9525" cap="flat" cmpd="sng" algn="ctr">
            <a:solidFill>
              <a:schemeClr val="tx1"/>
            </a:solidFill>
            <a:prstDash val="solid"/>
            <a:round/>
            <a:tailEnd type="triangle" w="sm" len="med"/>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546655512"/>
        <c:crosses val="autoZero"/>
        <c:crossBetween val="midCat"/>
      </c:valAx>
      <c:valAx>
        <c:axId val="546655512"/>
        <c:scaling>
          <c:orientation val="minMax"/>
          <c:max val="3.5"/>
          <c:min val="0"/>
        </c:scaling>
        <c:delete val="0"/>
        <c:axPos val="l"/>
        <c:title>
          <c:tx>
            <c:rich>
              <a:bodyPr rot="-5400000" spcFirstLastPara="1" vertOverflow="ellipsis" vert="horz" wrap="square" anchor="ctr" anchorCtr="1"/>
              <a:lstStyle/>
              <a:p>
                <a:pPr>
                  <a:defRPr lang="zh-CN" sz="1800" b="0" i="0" u="none" strike="noStrike" kern="1200" baseline="0">
                    <a:solidFill>
                      <a:srgbClr val="0070C0"/>
                    </a:solidFill>
                    <a:latin typeface="+mn-lt"/>
                    <a:ea typeface="+mn-ea"/>
                    <a:cs typeface="+mn-cs"/>
                  </a:defRPr>
                </a:pPr>
                <a:r>
                  <a:rPr lang="zh-CN" altLang="en-US" sz="1800" b="0" dirty="0">
                    <a:solidFill>
                      <a:schemeClr val="tx1"/>
                    </a:solidFill>
                    <a:latin typeface="微软雅黑" panose="020B0503020204020204" pitchFamily="34" charset="-122"/>
                    <a:ea typeface="微软雅黑" panose="020B0503020204020204" pitchFamily="34" charset="-122"/>
                  </a:rPr>
                  <a:t>带宽</a:t>
                </a:r>
                <a:endParaRPr lang="en-US" sz="1800" b="0" dirty="0">
                  <a:solidFill>
                    <a:schemeClr val="tx1"/>
                  </a:solidFill>
                  <a:latin typeface="微软雅黑" panose="020B0503020204020204" pitchFamily="34" charset="-122"/>
                  <a:ea typeface="微软雅黑" panose="020B0503020204020204" pitchFamily="34" charset="-122"/>
                </a:endParaRPr>
              </a:p>
            </c:rich>
          </c:tx>
          <c:layout>
            <c:manualLayout>
              <c:xMode val="edge"/>
              <c:yMode val="edge"/>
              <c:x val="0.10994713783937"/>
              <c:y val="0.385598388151197"/>
            </c:manualLayout>
          </c:layout>
          <c:overlay val="0"/>
          <c:spPr>
            <a:noFill/>
            <a:ln>
              <a:noFill/>
            </a:ln>
            <a:effectLst/>
          </c:spPr>
        </c:title>
        <c:numFmt formatCode="General" sourceLinked="1"/>
        <c:majorTickMark val="out"/>
        <c:minorTickMark val="none"/>
        <c:tickLblPos val="nextTo"/>
        <c:spPr>
          <a:solidFill>
            <a:schemeClr val="bg1"/>
          </a:solidFill>
          <a:ln w="9525" cap="flat" cmpd="sng" algn="ctr">
            <a:solidFill>
              <a:schemeClr val="tx1"/>
            </a:solidFill>
            <a:prstDash val="solid"/>
            <a:round/>
            <a:headEnd type="none" w="sm" len="med"/>
            <a:tailEnd type="triangle" w="sm" len="sm"/>
          </a:ln>
          <a:effectLst/>
        </c:spPr>
        <c:txPr>
          <a:bodyPr rot="-60000000" spcFirstLastPara="1" vertOverflow="ellipsis" vert="horz" wrap="square" anchor="ctr" anchorCtr="1"/>
          <a:lstStyle/>
          <a:p>
            <a:pPr>
              <a:defRPr lang="zh-CN" sz="100" b="0" i="0" u="none" strike="noStrike" kern="1200" baseline="0">
                <a:solidFill>
                  <a:schemeClr val="bg1"/>
                </a:solidFill>
                <a:latin typeface="+mn-lt"/>
                <a:ea typeface="+mn-ea"/>
                <a:cs typeface="+mn-cs"/>
              </a:defRPr>
            </a:pPr>
          </a:p>
        </c:txPr>
        <c:crossAx val="542602304"/>
        <c:crosses val="autoZero"/>
        <c:crossBetween val="midCat"/>
        <c:majorUnit val="1"/>
      </c:valAx>
      <c:spPr>
        <a:noFill/>
        <a:ln>
          <a:noFill/>
        </a:ln>
        <a:effectLst/>
      </c:spPr>
    </c:plotArea>
    <c:plotVisOnly val="1"/>
    <c:dispBlanksAs val="gap"/>
    <c:showDLblsOverMax val="0"/>
    <c:extLst>
      <c:ext uri="{0b15fc19-7d7d-44ad-8c2d-2c3a37ce22c3}">
        <chartProps xmlns="https://web.wps.cn/et/2018/main" chartId="{cf0b5b35-6733-4eb6-883e-8954ae88aefc}"/>
      </c:ext>
    </c:extLst>
  </c:chart>
  <c:spPr>
    <a:noFill/>
    <a:ln>
      <a:noFill/>
    </a:ln>
    <a:effectLst/>
  </c:spPr>
  <c:txPr>
    <a:bodyPr/>
    <a:lstStyle/>
    <a:p>
      <a:pPr>
        <a:defRPr lang="zh-CN" sz="1400"/>
      </a:pPr>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23-09-19T11:29:12.746" idx="1">
    <p:pos x="6467" y="836"/>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63785B-EA9D-4ECC-8D78-9CB3DD263E0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F758AB-0C22-4EBA-8BD0-2B470D05F7E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08345-5BC1-4279-8A0C-53C64F9A5A9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B845C-6718-4222-B43C-226B0389EAC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sym typeface="+mn-ea"/>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图，谢</a:t>
            </a:r>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t>文，谢</a:t>
            </a:r>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图，内容，谢</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图，谢</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图，谢</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7BDDB98-DBA1-4A9B-8E23-1D9508902480}" type="slidenum">
              <a:rPr lang="en-US" altLang="zh-CN">
                <a:latin typeface="Arial" panose="020B0604020202020204" pitchFamily="34" charset="0"/>
                <a:ea typeface="微软雅黑" panose="020B0503020204020204" pitchFamily="34" charset="-122"/>
              </a:rPr>
            </a:fld>
            <a:endParaRPr lang="en-US" altLang="zh-CN" dirty="0">
              <a:latin typeface="Arial" panose="020B0604020202020204" pitchFamily="34" charset="0"/>
              <a:ea typeface="微软雅黑" panose="020B0503020204020204" pitchFamily="34" charset="-122"/>
            </a:endParaRPr>
          </a:p>
        </p:txBody>
      </p:sp>
      <p:sp>
        <p:nvSpPr>
          <p:cNvPr id="40963" name="Rectangle 2"/>
          <p:cNvSpPr>
            <a:spLocks noGrp="1" noRot="1" noChangeAspect="1" noChangeArrowheads="1" noTextEdit="1"/>
          </p:cNvSpPr>
          <p:nvPr>
            <p:ph type="sldImg"/>
          </p:nvPr>
        </p:nvSpPr>
        <p:spPr/>
      </p:sp>
      <p:sp>
        <p:nvSpPr>
          <p:cNvPr id="4096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759E0A8-3BB0-4211-AC61-11C97931F8BD}" type="slidenum">
              <a:rPr lang="en-US" altLang="zh-CN">
                <a:latin typeface="Arial" panose="020B0604020202020204" pitchFamily="34" charset="0"/>
                <a:ea typeface="微软雅黑" panose="020B0503020204020204" pitchFamily="34" charset="-122"/>
              </a:rPr>
            </a:fld>
            <a:endParaRPr lang="en-US" altLang="zh-CN" dirty="0">
              <a:latin typeface="Arial" panose="020B0604020202020204" pitchFamily="34" charset="0"/>
              <a:ea typeface="微软雅黑" panose="020B0503020204020204" pitchFamily="34" charset="-122"/>
            </a:endParaRPr>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fld>
            <a:endParaRPr lang="en-US" altLang="zh-CN" sz="1300"/>
          </a:p>
        </p:txBody>
      </p:sp>
      <p:sp>
        <p:nvSpPr>
          <p:cNvPr id="83971" name="Rectangle 2"/>
          <p:cNvSpPr>
            <a:spLocks noGrp="1" noRot="1" noChangeAspect="1" noChangeArrowheads="1" noTextEdit="1"/>
          </p:cNvSpPr>
          <p:nvPr>
            <p:ph type="sldImg"/>
          </p:nvPr>
        </p:nvSpPr>
        <p:spPr>
          <a:xfrm>
            <a:off x="139700" y="768350"/>
            <a:ext cx="6819900"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542D697-9AD4-4C24-ACAC-6A0F4A4BCD4E}" type="slidenum">
              <a:rPr lang="en-US" altLang="zh-CN" sz="1300" smtClean="0"/>
            </a:fld>
            <a:endParaRPr lang="en-US" altLang="zh-CN" sz="1300"/>
          </a:p>
        </p:txBody>
      </p:sp>
      <p:sp>
        <p:nvSpPr>
          <p:cNvPr id="83971" name="Rectangle 2"/>
          <p:cNvSpPr>
            <a:spLocks noGrp="1" noRot="1" noChangeAspect="1" noChangeArrowheads="1" noTextEdit="1"/>
          </p:cNvSpPr>
          <p:nvPr>
            <p:ph type="sldImg"/>
          </p:nvPr>
        </p:nvSpPr>
        <p:spPr>
          <a:xfrm>
            <a:off x="139700" y="768350"/>
            <a:ext cx="6819900" cy="3836988"/>
          </a:xfrm>
        </p:spPr>
      </p:sp>
      <p:sp>
        <p:nvSpPr>
          <p:cNvPr id="839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lang="en-US" altLang="zh-C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动画，图，文 ，谢</a:t>
            </a: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800"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fld>
            <a:endParaRPr kumimoji="1"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6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indent="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1594370" name="Rectangle 2"/>
          <p:cNvSpPr>
            <a:spLocks noGrp="1" noRot="1" noChangeAspect="1" noTextEdit="1"/>
          </p:cNvSpPr>
          <p:nvPr>
            <p:ph type="sldImg"/>
          </p:nvPr>
        </p:nvSpPr>
        <p:spPr>
          <a:xfrm>
            <a:off x="482600" y="1279525"/>
            <a:ext cx="6140450" cy="3454400"/>
          </a:xfrm>
        </p:spPr>
      </p:sp>
      <p:sp>
        <p:nvSpPr>
          <p:cNvPr id="1594371" name="Rectangle 3"/>
          <p:cNvSpPr>
            <a:spLocks noGrp="1"/>
          </p:cNvSpPr>
          <p:nvPr>
            <p:ph type="body"/>
          </p:nvPr>
        </p:nvSpPr>
        <p:spPr/>
        <p:txBody>
          <a:bodyPr wrap="square" lIns="91440" tIns="45720" rIns="91440" bIns="45720" anchor="t"/>
          <a:lstStyle/>
          <a:p>
            <a:pPr lvl="0" eaLnBrk="1" hangingPunct="1"/>
            <a:endParaRPr lang="zh-CN" altLang="zh-CN"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fld>
            <a:endParaRPr kumimoji="1" lang="zh-CN" alt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40B8802-914A-7C41-BC77-CC54DEE99EEF}" type="slidenum">
              <a:rPr kumimoji="1" lang="zh-CN" altLang="en-US" smtClean="0">
                <a:solidFill>
                  <a:prstClr val="black"/>
                </a:solidFill>
              </a:rPr>
            </a:fld>
            <a:endParaRPr kumimoji="1" lang="zh-CN" alt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Ref idx="1001">
        <a:schemeClr val="bg1"/>
      </p:bgRef>
    </p:bg>
    <p:spTree>
      <p:nvGrpSpPr>
        <p:cNvPr id="1" name=""/>
        <p:cNvGrpSpPr/>
        <p:nvPr/>
      </p:nvGrpSpPr>
      <p:grpSpPr>
        <a:xfrm>
          <a:off x="0" y="0"/>
          <a:ext cx="0" cy="0"/>
          <a:chOff x="0" y="0"/>
          <a:chExt cx="0" cy="0"/>
        </a:xfrm>
      </p:grpSpPr>
      <p:sp>
        <p:nvSpPr>
          <p:cNvPr id="14" name="Rectangle 2"/>
          <p:cNvSpPr>
            <a:spLocks noGrp="1" noChangeArrowheads="1"/>
          </p:cNvSpPr>
          <p:nvPr>
            <p:ph type="ctrTitle"/>
          </p:nvPr>
        </p:nvSpPr>
        <p:spPr>
          <a:xfrm>
            <a:off x="914400" y="1638301"/>
            <a:ext cx="10363200" cy="1476375"/>
          </a:xfrm>
          <a:prstGeom prst="rect">
            <a:avLst/>
          </a:prstGeom>
        </p:spPr>
        <p:txBody>
          <a:bodyPr/>
          <a:lstStyle>
            <a:lvl1pPr algn="ctr">
              <a:defRPr sz="4400" b="0" baseline="0">
                <a:solidFill>
                  <a:schemeClr val="tx2">
                    <a:lumMod val="10000"/>
                  </a:schemeClr>
                </a:solidFill>
                <a:latin typeface="Arial" panose="020B0604020202020204" pitchFamily="34" charset="0"/>
                <a:ea typeface="微软雅黑 Light" panose="020B0502040204020203" pitchFamily="34" charset="-122"/>
              </a:defRPr>
            </a:lvl1pPr>
          </a:lstStyle>
          <a:p>
            <a:pPr lvl="0"/>
            <a:r>
              <a:rPr lang="en-US" altLang="zh-CN" noProof="0" dirty="0"/>
              <a:t>Click to edit Master title style</a:t>
            </a:r>
            <a:endParaRPr lang="en-US" altLang="zh-CN" noProof="0" dirty="0"/>
          </a:p>
        </p:txBody>
      </p:sp>
      <p:sp>
        <p:nvSpPr>
          <p:cNvPr id="15" name="日期占位符 8"/>
          <p:cNvSpPr>
            <a:spLocks noGrp="1"/>
          </p:cNvSpPr>
          <p:nvPr>
            <p:ph type="dt" sz="half" idx="10"/>
          </p:nvPr>
        </p:nvSpPr>
        <p:spPr>
          <a:xfrm>
            <a:off x="4718050" y="6409690"/>
            <a:ext cx="2743200" cy="274320"/>
          </a:xfrm>
        </p:spPr>
        <p:txBody>
          <a:bodyPr/>
          <a:lstStyle>
            <a:lvl1pPr>
              <a:defRPr>
                <a:solidFill>
                  <a:schemeClr val="tx2">
                    <a:lumMod val="10000"/>
                  </a:schemeClr>
                </a:solidFill>
              </a:defRPr>
            </a:lvl1pPr>
          </a:lstStyle>
          <a:p>
            <a:endParaRPr lang="en-US" dirty="0"/>
          </a:p>
        </p:txBody>
      </p:sp>
      <p:sp>
        <p:nvSpPr>
          <p:cNvPr id="16" name="页脚占位符 9"/>
          <p:cNvSpPr>
            <a:spLocks noGrp="1"/>
          </p:cNvSpPr>
          <p:nvPr>
            <p:ph type="ftr" sz="quarter" idx="11"/>
          </p:nvPr>
        </p:nvSpPr>
        <p:spPr>
          <a:xfrm>
            <a:off x="660399" y="6409690"/>
            <a:ext cx="3750733" cy="274320"/>
          </a:xfrm>
        </p:spPr>
        <p:txBody>
          <a:bodyPr/>
          <a:lstStyle>
            <a:lvl1pPr>
              <a:defRPr>
                <a:solidFill>
                  <a:schemeClr val="tx2">
                    <a:lumMod val="10000"/>
                  </a:schemeClr>
                </a:solidFill>
              </a:defRPr>
            </a:lvl1pPr>
          </a:lstStyle>
          <a:p>
            <a:endParaRPr lang="en-US" dirty="0"/>
          </a:p>
        </p:txBody>
      </p:sp>
      <p:sp>
        <p:nvSpPr>
          <p:cNvPr id="17" name="灯片编号占位符 10"/>
          <p:cNvSpPr>
            <a:spLocks noGrp="1"/>
          </p:cNvSpPr>
          <p:nvPr>
            <p:ph type="sldNum" sz="quarter" idx="12"/>
          </p:nvPr>
        </p:nvSpPr>
        <p:spPr>
          <a:xfrm>
            <a:off x="7768168" y="6409690"/>
            <a:ext cx="3750732" cy="274320"/>
          </a:xfrm>
        </p:spPr>
        <p:txBody>
          <a:bodyPr/>
          <a:lstStyle>
            <a:lvl1pPr>
              <a:defRPr>
                <a:solidFill>
                  <a:schemeClr val="tx2">
                    <a:lumMod val="10000"/>
                  </a:schemeClr>
                </a:solidFill>
              </a:defRPr>
            </a:lvl1pPr>
          </a:lstStyle>
          <a:p>
            <a:fld id="{C8BB1146-E542-4D4E-B8E9-6919A11DDD48}" type="slidenum">
              <a:rPr lang="en-US" smtClean="0"/>
            </a:fld>
            <a:endParaRPr lang="en-US" dirty="0"/>
          </a:p>
        </p:txBody>
      </p:sp>
      <p:sp>
        <p:nvSpPr>
          <p:cNvPr id="18" name="Rectangle 7"/>
          <p:cNvSpPr>
            <a:spLocks noChangeArrowheads="1"/>
          </p:cNvSpPr>
          <p:nvPr userDrawn="1"/>
        </p:nvSpPr>
        <p:spPr bwMode="auto">
          <a:xfrm>
            <a:off x="2554818" y="863600"/>
            <a:ext cx="9637183" cy="71438"/>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9" name="Rectangle 8"/>
          <p:cNvSpPr>
            <a:spLocks noChangeArrowheads="1"/>
          </p:cNvSpPr>
          <p:nvPr userDrawn="1"/>
        </p:nvSpPr>
        <p:spPr bwMode="auto">
          <a:xfrm>
            <a:off x="0" y="863600"/>
            <a:ext cx="1295400" cy="71438"/>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20" name="Rectangle 9"/>
          <p:cNvSpPr>
            <a:spLocks noChangeArrowheads="1"/>
          </p:cNvSpPr>
          <p:nvPr userDrawn="1"/>
        </p:nvSpPr>
        <p:spPr bwMode="auto">
          <a:xfrm>
            <a:off x="1295400" y="863600"/>
            <a:ext cx="1295400" cy="71438"/>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a:latin typeface="微软雅黑 Light" panose="020B0502040204020203" pitchFamily="34" charset="-122"/>
              <a:ea typeface="微软雅黑" panose="020B0503020204020204" pitchFamily="34" charset="-122"/>
              <a:cs typeface="Times New Roman" panose="02020603050405020304" pitchFamily="18"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oter Placeholder 4"/>
          <p:cNvSpPr>
            <a:spLocks noGrp="1"/>
          </p:cNvSpPr>
          <p:nvPr>
            <p:ph type="ftr" sz="quarter" idx="11"/>
          </p:nvPr>
        </p:nvSpPr>
        <p:spPr>
          <a:xfrm>
            <a:off x="660399" y="6409690"/>
            <a:ext cx="3750733" cy="274320"/>
          </a:xfrm>
        </p:spPr>
        <p:txBody>
          <a:bodyPr/>
          <a:lstStyle/>
          <a:p>
            <a:endParaRPr lang="en-US"/>
          </a:p>
        </p:txBody>
      </p:sp>
      <p:sp>
        <p:nvSpPr>
          <p:cNvPr id="11" name="Slide Number Placeholder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12" name="标题 1"/>
          <p:cNvSpPr>
            <a:spLocks noGrp="1"/>
          </p:cNvSpPr>
          <p:nvPr>
            <p:ph type="title"/>
          </p:nvPr>
        </p:nvSpPr>
        <p:spPr>
          <a:xfrm>
            <a:off x="660399" y="71438"/>
            <a:ext cx="10871202" cy="765175"/>
          </a:xfrm>
        </p:spPr>
        <p:txBody>
          <a:bodyPr/>
          <a:lstStyle>
            <a:lvl1pPr>
              <a:defRPr sz="3200" b="0" baseline="0">
                <a:solidFill>
                  <a:schemeClr val="tx1"/>
                </a:solidFill>
                <a:latin typeface="+mj-ea"/>
                <a:ea typeface="+mj-ea"/>
                <a:cs typeface="Times New Roman" panose="02020603050405020304" pitchFamily="18" charset="0"/>
              </a:defRPr>
            </a:lvl1pPr>
          </a:lstStyle>
          <a:p>
            <a:r>
              <a:rPr lang="zh-CN" altLang="en-US" dirty="0"/>
              <a:t>单击此处编辑母版标题样式</a:t>
            </a:r>
            <a:endParaRPr lang="zh-CN" altLang="en-US" dirty="0"/>
          </a:p>
        </p:txBody>
      </p:sp>
      <p:sp>
        <p:nvSpPr>
          <p:cNvPr id="13" name="内容占位符 2"/>
          <p:cNvSpPr>
            <a:spLocks noGrp="1"/>
          </p:cNvSpPr>
          <p:nvPr>
            <p:ph idx="1"/>
          </p:nvPr>
        </p:nvSpPr>
        <p:spPr>
          <a:xfrm>
            <a:off x="660399" y="1052515"/>
            <a:ext cx="10871202" cy="5183186"/>
          </a:xfrm>
        </p:spPr>
        <p:txBody>
          <a:bodyPr>
            <a:normAutofit/>
          </a:bodyPr>
          <a:lstStyle>
            <a:lvl1pPr marL="228600" indent="-228600" eaLnBrk="1" hangingPunct="1">
              <a:lnSpc>
                <a:spcPct val="150000"/>
              </a:lnSpc>
              <a:buClr>
                <a:srgbClr val="C00000"/>
              </a:buClr>
              <a:buFont typeface="Wingdings" panose="05000000000000000000" pitchFamily="2" charset="2"/>
              <a:buChar char="n"/>
              <a:defRPr sz="2400" baseline="0">
                <a:solidFill>
                  <a:schemeClr val="tx2">
                    <a:lumMod val="10000"/>
                  </a:schemeClr>
                </a:solidFill>
                <a:latin typeface="+mn-lt"/>
                <a:ea typeface="+mn-ea"/>
                <a:cs typeface="Times New Roman" panose="02020603050405020304" pitchFamily="18" charset="0"/>
              </a:defRPr>
            </a:lvl1pPr>
            <a:lvl2pPr marL="800100" indent="-342900" eaLnBrk="1" hangingPunct="1">
              <a:lnSpc>
                <a:spcPct val="150000"/>
              </a:lnSpc>
              <a:buClr>
                <a:srgbClr val="C00000"/>
              </a:buClr>
              <a:buFont typeface="Wingdings" panose="05000000000000000000" pitchFamily="2" charset="2"/>
              <a:buChar char="n"/>
              <a:defRPr sz="2000" baseline="0">
                <a:solidFill>
                  <a:schemeClr val="tx2">
                    <a:lumMod val="10000"/>
                  </a:schemeClr>
                </a:solidFill>
                <a:latin typeface="+mn-lt"/>
                <a:ea typeface="+mn-ea"/>
                <a:cs typeface="Times New Roman" panose="02020603050405020304" pitchFamily="18" charset="0"/>
              </a:defRPr>
            </a:lvl2pPr>
            <a:lvl3pPr marL="1257300" indent="-342900" eaLnBrk="1" hangingPunct="1">
              <a:lnSpc>
                <a:spcPct val="150000"/>
              </a:lnSpc>
              <a:buClr>
                <a:srgbClr val="C00000"/>
              </a:buClr>
              <a:buFont typeface="Wingdings" panose="05000000000000000000" pitchFamily="2" charset="2"/>
              <a:buChar char="n"/>
              <a:defRPr sz="1800" baseline="0">
                <a:solidFill>
                  <a:schemeClr val="tx2">
                    <a:lumMod val="10000"/>
                  </a:schemeClr>
                </a:solidFill>
                <a:latin typeface="+mn-lt"/>
                <a:ea typeface="+mn-ea"/>
                <a:cs typeface="Times New Roman" panose="02020603050405020304" pitchFamily="18" charset="0"/>
              </a:defRPr>
            </a:lvl3pPr>
            <a:lvl4pPr marL="1600200" indent="-228600" eaLnBrk="1" hangingPunct="1">
              <a:lnSpc>
                <a:spcPct val="150000"/>
              </a:lnSpc>
              <a:buFont typeface="Arial" panose="020B0604020202020204" pitchFamily="34" charset="0"/>
              <a:buChar char="•"/>
              <a:defRPr sz="1600" baseline="0">
                <a:solidFill>
                  <a:schemeClr val="tx2">
                    <a:lumMod val="10000"/>
                  </a:schemeClr>
                </a:solidFill>
                <a:latin typeface="+mn-lt"/>
                <a:ea typeface="+mn-ea"/>
                <a:cs typeface="Times New Roman" panose="02020603050405020304" pitchFamily="18" charset="0"/>
              </a:defRPr>
            </a:lvl4pPr>
            <a:lvl5pPr eaLnBrk="1" hangingPunct="1">
              <a:lnSpc>
                <a:spcPct val="150000"/>
              </a:lnSpc>
              <a:defRPr sz="1600" baseline="0">
                <a:solidFill>
                  <a:schemeClr val="tx2">
                    <a:lumMod val="10000"/>
                  </a:schemeClr>
                </a:solidFill>
                <a:latin typeface="+mn-lt"/>
                <a:ea typeface="+mn-ea"/>
                <a:cs typeface="Times New Roman" panose="02020603050405020304" pitchFamily="18" charset="0"/>
              </a:defRPr>
            </a:lvl5pPr>
          </a:lstStyle>
          <a:p>
            <a:pPr marL="342900" marR="0" lvl="0" indent="-342900" algn="l" defTabSz="914400" rtl="0" eaLnBrk="0" fontAlgn="base" latinLnBrk="0" hangingPunct="0">
              <a:lnSpc>
                <a:spcPct val="100000"/>
              </a:lnSpc>
              <a:spcBef>
                <a:spcPct val="20000"/>
              </a:spcBef>
              <a:spcAft>
                <a:spcPct val="0"/>
              </a:spcAft>
              <a:buClr>
                <a:srgbClr val="C80000"/>
              </a:buClr>
              <a:buSzPct val="80000"/>
              <a:buFont typeface="Wingdings" panose="05000000000000000000" pitchFamily="2" charset="2"/>
              <a:buChar char="n"/>
              <a:defRPr/>
            </a:pPr>
            <a:r>
              <a:rPr kumimoji="0" lang="zh-CN" altLang="en-US" sz="28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rPr>
              <a:t>单击此处编辑母版文本样式</a:t>
            </a:r>
            <a:endParaRPr kumimoji="0" lang="zh-CN" altLang="en-US" sz="28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endParaRPr>
          </a:p>
          <a:p>
            <a:pPr marL="742950" marR="0" lvl="1" indent="-285750" algn="l" defTabSz="914400" rtl="0" eaLnBrk="0" fontAlgn="base" latinLnBrk="0" hangingPunct="0">
              <a:lnSpc>
                <a:spcPct val="100000"/>
              </a:lnSpc>
              <a:spcBef>
                <a:spcPct val="20000"/>
              </a:spcBef>
              <a:spcAft>
                <a:spcPct val="0"/>
              </a:spcAft>
              <a:buClr>
                <a:srgbClr val="00C800"/>
              </a:buClr>
              <a:buSzPct val="80000"/>
              <a:buFont typeface="Wingdings" panose="05000000000000000000" pitchFamily="2" charset="2"/>
              <a:buChar char="n"/>
              <a:defRPr/>
            </a:pPr>
            <a:r>
              <a:rPr kumimoji="0" lang="zh-CN" altLang="en-US" sz="24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rPr>
              <a:t>第二级</a:t>
            </a:r>
            <a:endParaRPr kumimoji="0" lang="zh-CN" altLang="en-US" sz="24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endParaRPr>
          </a:p>
          <a:p>
            <a:pPr marL="1143000" marR="0" lvl="2" indent="-228600" algn="l" defTabSz="914400" rtl="0" eaLnBrk="0" fontAlgn="base" latinLnBrk="0" hangingPunct="0">
              <a:lnSpc>
                <a:spcPct val="100000"/>
              </a:lnSpc>
              <a:spcBef>
                <a:spcPct val="20000"/>
              </a:spcBef>
              <a:spcAft>
                <a:spcPct val="0"/>
              </a:spcAft>
              <a:buClr>
                <a:srgbClr val="0000C8"/>
              </a:buClr>
              <a:buSzPct val="80000"/>
              <a:buFont typeface="Wingdings" panose="05000000000000000000" pitchFamily="2" charset="2"/>
              <a:buChar char="n"/>
              <a:defRPr/>
            </a:pPr>
            <a:r>
              <a:rPr kumimoji="0" lang="zh-CN" altLang="en-US" sz="20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rPr>
              <a:t>第三级</a:t>
            </a:r>
            <a:endParaRPr kumimoji="0" lang="zh-CN" altLang="en-US" sz="2000" b="0" i="0" u="none" strike="noStrike" kern="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endParaRPr>
          </a:p>
          <a:p>
            <a:pPr marL="1600200" marR="0" lvl="3" indent="-228600" algn="l" defTabSz="914400" rtl="0" eaLnBrk="0" fontAlgn="base" latinLnBrk="0" hangingPunct="0">
              <a:lnSpc>
                <a:spcPct val="100000"/>
              </a:lnSpc>
              <a:spcBef>
                <a:spcPct val="20000"/>
              </a:spcBef>
              <a:spcAft>
                <a:spcPct val="0"/>
              </a:spcAft>
              <a:buClr>
                <a:srgbClr val="FF7F00"/>
              </a:buClr>
              <a:buSzPct val="80000"/>
              <a:buFont typeface="Wingdings" panose="05000000000000000000" pitchFamily="2" charset="2"/>
              <a:buChar char="u"/>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第四级</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2057400" marR="0" lvl="4" indent="-228600"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defRPr/>
            </a:pPr>
            <a:r>
              <a:rPr kumimoji="0" lang="zh-CN" altLang="en-US" sz="2000" b="0"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rPr>
              <a:t>第五级</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a:ea typeface="微软雅黑" panose="020B0503020204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matchingName="Agenda">
  <p:cSld name="Agenda">
    <p:spTree>
      <p:nvGrpSpPr>
        <p:cNvPr id="1" name=""/>
        <p:cNvGrpSpPr/>
        <p:nvPr/>
      </p:nvGrpSpPr>
      <p:grpSpPr>
        <a:xfrm>
          <a:off x="0" y="0"/>
          <a:ext cx="0" cy="0"/>
          <a:chOff x="0" y="0"/>
          <a:chExt cx="0" cy="0"/>
        </a:xfrm>
      </p:grpSpPr>
      <p:sp>
        <p:nvSpPr>
          <p:cNvPr id="10" name="页脚占位符 3"/>
          <p:cNvSpPr>
            <a:spLocks noGrp="1"/>
          </p:cNvSpPr>
          <p:nvPr>
            <p:ph type="ftr" sz="quarter" idx="11"/>
          </p:nvPr>
        </p:nvSpPr>
        <p:spPr>
          <a:xfrm>
            <a:off x="660399" y="6409690"/>
            <a:ext cx="3750733" cy="274320"/>
          </a:xfrm>
        </p:spPr>
        <p:txBody>
          <a:bodyPr/>
          <a:lstStyle/>
          <a:p>
            <a:endParaRPr lang="en-US" dirty="0"/>
          </a:p>
        </p:txBody>
      </p:sp>
      <p:sp>
        <p:nvSpPr>
          <p:cNvPr id="11" name="灯片编号占位符 4"/>
          <p:cNvSpPr>
            <a:spLocks noGrp="1"/>
          </p:cNvSpPr>
          <p:nvPr>
            <p:ph type="sldNum" sz="quarter" idx="12"/>
          </p:nvPr>
        </p:nvSpPr>
        <p:spPr>
          <a:xfrm>
            <a:off x="10440000" y="6409690"/>
            <a:ext cx="1080000" cy="274320"/>
          </a:xfrm>
        </p:spPr>
        <p:txBody>
          <a:bodyPr/>
          <a:lstStyle/>
          <a:p>
            <a:fld id="{C8BB1146-E542-4D4E-B8E9-6919A11DDD48}" type="slidenum">
              <a:rPr lang="en-US" smtClean="0"/>
            </a:fld>
            <a:endParaRPr lang="en-US"/>
          </a:p>
        </p:txBody>
      </p:sp>
      <p:sp>
        <p:nvSpPr>
          <p:cNvPr id="12" name="Title 1"/>
          <p:cNvSpPr txBox="1"/>
          <p:nvPr userDrawn="1"/>
        </p:nvSpPr>
        <p:spPr>
          <a:xfrm>
            <a:off x="660400" y="1500187"/>
            <a:ext cx="2836562" cy="915667"/>
          </a:xfrm>
          <a:prstGeom prst="rect">
            <a:avLst/>
          </a:prstGeom>
        </p:spPr>
        <p:txBody>
          <a:bodyPr vert="horz" lIns="91440" tIns="45720" rIns="91440" bIns="45720" rtlCol="0" anchor="t">
            <a:normAutofit/>
          </a:bodyPr>
          <a:lstStyle>
            <a:lvl1pPr algn="r" defTabSz="914400" rtl="0" eaLnBrk="1" latinLnBrk="0" hangingPunct="1">
              <a:lnSpc>
                <a:spcPct val="100000"/>
              </a:lnSpc>
              <a:spcBef>
                <a:spcPct val="0"/>
              </a:spcBef>
              <a:buNone/>
              <a:defRPr sz="2800" b="1" kern="1200">
                <a:solidFill>
                  <a:schemeClr val="accent1"/>
                </a:solidFill>
                <a:latin typeface="+mj-ea"/>
                <a:ea typeface="+mj-ea"/>
                <a:cs typeface="+mj-cs"/>
              </a:defRPr>
            </a:lvl1pPr>
          </a:lstStyle>
          <a:p>
            <a:r>
              <a:rPr lang="zh-CN" altLang="en-US" dirty="0"/>
              <a:t>目录</a:t>
            </a:r>
            <a:endParaRPr lang="en-US" dirty="0"/>
          </a:p>
        </p:txBody>
      </p:sp>
      <p:sp>
        <p:nvSpPr>
          <p:cNvPr id="13" name="Content Placeholder 2"/>
          <p:cNvSpPr>
            <a:spLocks noGrp="1"/>
          </p:cNvSpPr>
          <p:nvPr>
            <p:ph sz="quarter" idx="1" hasCustomPrompt="1"/>
          </p:nvPr>
        </p:nvSpPr>
        <p:spPr>
          <a:xfrm>
            <a:off x="3745078" y="1500188"/>
            <a:ext cx="7773821" cy="4633912"/>
          </a:xfrm>
          <a:prstGeom prst="rect">
            <a:avLst/>
          </a:prstGeom>
        </p:spPr>
        <p:txBody>
          <a:bodyPr>
            <a:normAutofit/>
          </a:bodyPr>
          <a:lstStyle>
            <a:lvl1pPr marL="342900" indent="-342900">
              <a:lnSpc>
                <a:spcPct val="100000"/>
              </a:lnSpc>
              <a:buFont typeface="+mj-lt"/>
              <a:buAutoNum type="arabicPeriod"/>
              <a:defRPr sz="2400">
                <a:solidFill>
                  <a:schemeClr val="accent1"/>
                </a:solidFill>
                <a:latin typeface="+mj-ea"/>
                <a:ea typeface="+mj-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14" name="Straight Connector 7"/>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5" name="Freeform: Shape 8"/>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标题 1"/>
          <p:cNvSpPr>
            <a:spLocks noGrp="1"/>
          </p:cNvSpPr>
          <p:nvPr>
            <p:ph type="title"/>
          </p:nvPr>
        </p:nvSpPr>
        <p:spPr>
          <a:xfrm>
            <a:off x="660400" y="71438"/>
            <a:ext cx="10858500" cy="7651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a:solidFill>
                  <a:schemeClr val="tx1"/>
                </a:solidFill>
                <a:latin typeface="Arial" panose="020B0604020202020204" pitchFamily="34" charset="0"/>
                <a:ea typeface="微软雅黑 Light" panose="020B0502040204020203" pitchFamily="34" charset="-122"/>
              </a:defRPr>
            </a:lvl1pPr>
          </a:lstStyle>
          <a:p>
            <a:pPr lvl="0"/>
            <a:r>
              <a:rPr lang="zh-CN" altLang="en-US" dirty="0"/>
              <a:t>单击此处编辑母版标题样式</a:t>
            </a:r>
            <a:endParaRPr lang="zh-CN" altLang="en-US" dirty="0"/>
          </a:p>
        </p:txBody>
      </p:sp>
      <p:sp>
        <p:nvSpPr>
          <p:cNvPr id="7" name="Rectangle 4"/>
          <p:cNvSpPr>
            <a:spLocks noGrp="1" noChangeArrowheads="1"/>
          </p:cNvSpPr>
          <p:nvPr>
            <p:ph type="dt" sz="half" idx="10"/>
          </p:nvPr>
        </p:nvSpPr>
        <p:spPr>
          <a:xfrm>
            <a:off x="154517" y="6453336"/>
            <a:ext cx="2844800" cy="206375"/>
          </a:xfrm>
        </p:spPr>
        <p:txBody>
          <a:bodyPr/>
          <a:lstStyle>
            <a:lvl1pPr>
              <a:defRPr>
                <a:solidFill>
                  <a:schemeClr val="tx2">
                    <a:lumMod val="10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dirty="0"/>
          </a:p>
        </p:txBody>
      </p:sp>
      <p:sp>
        <p:nvSpPr>
          <p:cNvPr id="8" name="Rectangle 5"/>
          <p:cNvSpPr>
            <a:spLocks noGrp="1" noChangeArrowheads="1"/>
          </p:cNvSpPr>
          <p:nvPr>
            <p:ph type="ftr" sz="quarter" idx="11"/>
          </p:nvPr>
        </p:nvSpPr>
        <p:spPr>
          <a:xfrm>
            <a:off x="4165600" y="6453336"/>
            <a:ext cx="3860800" cy="206375"/>
          </a:xfrm>
        </p:spPr>
        <p:txBody>
          <a:bodyPr/>
          <a:lstStyle>
            <a:lvl1pPr>
              <a:defRPr>
                <a:solidFill>
                  <a:schemeClr val="tx2">
                    <a:lumMod val="10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dirty="0"/>
          </a:p>
        </p:txBody>
      </p:sp>
      <p:sp>
        <p:nvSpPr>
          <p:cNvPr id="9" name="Rectangle 6"/>
          <p:cNvSpPr>
            <a:spLocks noGrp="1" noChangeArrowheads="1"/>
          </p:cNvSpPr>
          <p:nvPr>
            <p:ph type="sldNum" sz="quarter" idx="12"/>
          </p:nvPr>
        </p:nvSpPr>
        <p:spPr>
          <a:xfrm>
            <a:off x="10848528" y="6453336"/>
            <a:ext cx="1188956" cy="206375"/>
          </a:xfrm>
        </p:spPr>
        <p:txBody>
          <a:bodyPr/>
          <a:lstStyle>
            <a:lvl1pPr>
              <a:defRPr>
                <a:solidFill>
                  <a:schemeClr val="tx2">
                    <a:lumMod val="10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A48A0D3F-54C8-4397-8424-A82B96940146}" type="slidenum">
              <a:rPr lang="en-US" altLang="zh-CN" smtClean="0"/>
            </a:fld>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sp>
        <p:nvSpPr>
          <p:cNvPr id="4" name="Rectangle 7"/>
          <p:cNvSpPr>
            <a:spLocks noChangeArrowheads="1"/>
          </p:cNvSpPr>
          <p:nvPr/>
        </p:nvSpPr>
        <p:spPr bwMode="auto">
          <a:xfrm>
            <a:off x="8015818" y="3248026"/>
            <a:ext cx="4176183" cy="360363"/>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5" name="Rectangle 8"/>
          <p:cNvSpPr>
            <a:spLocks noChangeArrowheads="1"/>
          </p:cNvSpPr>
          <p:nvPr/>
        </p:nvSpPr>
        <p:spPr bwMode="auto">
          <a:xfrm>
            <a:off x="0" y="3248026"/>
            <a:ext cx="4176184" cy="360363"/>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6" name="Rectangle 9"/>
          <p:cNvSpPr>
            <a:spLocks noChangeArrowheads="1"/>
          </p:cNvSpPr>
          <p:nvPr/>
        </p:nvSpPr>
        <p:spPr bwMode="auto">
          <a:xfrm>
            <a:off x="4176185" y="3248026"/>
            <a:ext cx="3839633" cy="360363"/>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a:latin typeface="微软雅黑" panose="020B0503020204020204" pitchFamily="34" charset="-122"/>
              <a:ea typeface="微软雅黑" panose="020B0503020204020204" pitchFamily="34" charset="-122"/>
            </a:endParaRPr>
          </a:p>
        </p:txBody>
      </p:sp>
      <p:sp>
        <p:nvSpPr>
          <p:cNvPr id="602114" name="Rectangle 2"/>
          <p:cNvSpPr>
            <a:spLocks noGrp="1" noChangeArrowheads="1"/>
          </p:cNvSpPr>
          <p:nvPr>
            <p:ph type="ctrTitle"/>
          </p:nvPr>
        </p:nvSpPr>
        <p:spPr>
          <a:xfrm>
            <a:off x="914400" y="1638301"/>
            <a:ext cx="10363200" cy="1476375"/>
          </a:xfrm>
        </p:spPr>
        <p:txBody>
          <a:bodyPr/>
          <a:lstStyle>
            <a:lvl1pPr algn="ctr">
              <a:defRPr sz="4400"/>
            </a:lvl1pPr>
          </a:lstStyle>
          <a:p>
            <a:pPr lvl="0"/>
            <a:r>
              <a:rPr lang="en-US" altLang="zh-CN" noProof="0" dirty="0"/>
              <a:t>Click to edit Master title style</a:t>
            </a:r>
            <a:endParaRPr lang="en-US" altLang="zh-CN" noProof="0" dirty="0"/>
          </a:p>
        </p:txBody>
      </p:sp>
      <p:sp>
        <p:nvSpPr>
          <p:cNvPr id="602115" name="Rectangle 3"/>
          <p:cNvSpPr>
            <a:spLocks noGrp="1" noChangeArrowheads="1"/>
          </p:cNvSpPr>
          <p:nvPr>
            <p:ph type="subTitle" idx="1"/>
          </p:nvPr>
        </p:nvSpPr>
        <p:spPr>
          <a:xfrm>
            <a:off x="1828800" y="3946525"/>
            <a:ext cx="8534400" cy="1417638"/>
          </a:xfrm>
        </p:spPr>
        <p:txBody>
          <a:bodyPr/>
          <a:lstStyle>
            <a:lvl1pPr marL="0" indent="0" algn="ctr">
              <a:buFont typeface="Wingdings" panose="05000000000000000000" pitchFamily="2" charset="2"/>
              <a:buNone/>
              <a:defRPr>
                <a:latin typeface="微软雅黑" panose="020B0503020204020204" pitchFamily="34" charset="-122"/>
                <a:ea typeface="微软雅黑" panose="020B0503020204020204" pitchFamily="34" charset="-122"/>
              </a:defRPr>
            </a:lvl1pPr>
          </a:lstStyle>
          <a:p>
            <a:pPr lvl="0"/>
            <a:r>
              <a:rPr lang="en-US" altLang="zh-CN" noProof="0"/>
              <a:t>Click to edit Master subtitle style</a:t>
            </a:r>
            <a:endParaRPr lang="en-US" altLang="zh-CN" noProof="0"/>
          </a:p>
        </p:txBody>
      </p:sp>
      <p:sp>
        <p:nvSpPr>
          <p:cNvPr id="7" name="Rectangle 4"/>
          <p:cNvSpPr>
            <a:spLocks noGrp="1" noChangeArrowheads="1"/>
          </p:cNvSpPr>
          <p:nvPr>
            <p:ph type="dt" sz="half" idx="10"/>
          </p:nvPr>
        </p:nvSpPr>
        <p:spPr>
          <a:xfrm>
            <a:off x="609600" y="6245225"/>
            <a:ext cx="2844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a:p>
        </p:txBody>
      </p:sp>
      <p:sp>
        <p:nvSpPr>
          <p:cNvPr id="8" name="Rectangle 5"/>
          <p:cNvSpPr>
            <a:spLocks noGrp="1" noChangeArrowheads="1"/>
          </p:cNvSpPr>
          <p:nvPr>
            <p:ph type="ftr" sz="quarter" idx="11"/>
          </p:nvPr>
        </p:nvSpPr>
        <p:spPr>
          <a:xfrm>
            <a:off x="4165600" y="6245225"/>
            <a:ext cx="3860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a:p>
        </p:txBody>
      </p:sp>
      <p:sp>
        <p:nvSpPr>
          <p:cNvPr id="9" name="Rectangle 6"/>
          <p:cNvSpPr>
            <a:spLocks noGrp="1" noChangeArrowheads="1"/>
          </p:cNvSpPr>
          <p:nvPr>
            <p:ph type="sldNum" sz="quarter" idx="12"/>
          </p:nvPr>
        </p:nvSpPr>
        <p:spPr>
          <a:xfrm>
            <a:off x="8737600" y="6245225"/>
            <a:ext cx="2844800" cy="476250"/>
          </a:xfrm>
        </p:spPr>
        <p:txBody>
          <a:bodyPr/>
          <a:lstStyle>
            <a:lvl1pPr>
              <a:defRPr>
                <a:solidFill>
                  <a:schemeClr val="tx1"/>
                </a:solidFill>
                <a:latin typeface="微软雅黑 Light" panose="020B0502040204020203" pitchFamily="34" charset="-122"/>
                <a:ea typeface="微软雅黑 Light" panose="020B0502040204020203" pitchFamily="34" charset="-122"/>
              </a:defRPr>
            </a:lvl1pPr>
          </a:lstStyle>
          <a:p>
            <a:pPr>
              <a:defRPr/>
            </a:pPr>
            <a:fld id="{5D3F4DF0-0E70-4480-8313-566D8EB0767C}" type="slidenum">
              <a:rPr lang="en-US" altLang="zh-CN" smtClean="0"/>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8"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sp>
        <p:nvSpPr>
          <p:cNvPr id="10" name="Rectangle 2"/>
          <p:cNvSpPr>
            <a:spLocks noGrp="1" noChangeArrowheads="1"/>
          </p:cNvSpPr>
          <p:nvPr>
            <p:ph type="title"/>
          </p:nvPr>
        </p:nvSpPr>
        <p:spPr bwMode="auto">
          <a:xfrm>
            <a:off x="660399" y="71438"/>
            <a:ext cx="10858502"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endParaRPr lang="en-US" altLang="zh-CN" dirty="0"/>
          </a:p>
        </p:txBody>
      </p:sp>
      <p:sp>
        <p:nvSpPr>
          <p:cNvPr id="11" name="Rectangle 3"/>
          <p:cNvSpPr>
            <a:spLocks noGrp="1" noChangeArrowheads="1"/>
          </p:cNvSpPr>
          <p:nvPr>
            <p:ph type="body" idx="1"/>
          </p:nvPr>
        </p:nvSpPr>
        <p:spPr bwMode="auto">
          <a:xfrm>
            <a:off x="660399" y="1052515"/>
            <a:ext cx="10871202" cy="518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p:txBody>
      </p:sp>
      <p:sp>
        <p:nvSpPr>
          <p:cNvPr id="12" name="Rectangle 8"/>
          <p:cNvSpPr>
            <a:spLocks noChangeArrowheads="1"/>
          </p:cNvSpPr>
          <p:nvPr userDrawn="1"/>
        </p:nvSpPr>
        <p:spPr bwMode="auto">
          <a:xfrm>
            <a:off x="0" y="863600"/>
            <a:ext cx="1295400" cy="71438"/>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3" name="Rectangle 7"/>
          <p:cNvSpPr>
            <a:spLocks noChangeArrowheads="1"/>
          </p:cNvSpPr>
          <p:nvPr userDrawn="1"/>
        </p:nvSpPr>
        <p:spPr bwMode="auto">
          <a:xfrm>
            <a:off x="2554818" y="863600"/>
            <a:ext cx="9637183" cy="71438"/>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4" name="Rectangle 8"/>
          <p:cNvSpPr>
            <a:spLocks noChangeArrowheads="1"/>
          </p:cNvSpPr>
          <p:nvPr userDrawn="1"/>
        </p:nvSpPr>
        <p:spPr bwMode="auto">
          <a:xfrm>
            <a:off x="0" y="863600"/>
            <a:ext cx="1295400" cy="71438"/>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5" name="Rectangle 9"/>
          <p:cNvSpPr>
            <a:spLocks noChangeArrowheads="1"/>
          </p:cNvSpPr>
          <p:nvPr userDrawn="1"/>
        </p:nvSpPr>
        <p:spPr bwMode="auto">
          <a:xfrm>
            <a:off x="1295400" y="863600"/>
            <a:ext cx="1295400" cy="71438"/>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a:latin typeface="微软雅黑 Light" panose="020B0502040204020203" pitchFamily="34" charset="-122"/>
              <a:ea typeface="微软雅黑" panose="020B0503020204020204" pitchFamily="34"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4.emf"/><Relationship Id="rId1" Type="http://schemas.openxmlformats.org/officeDocument/2006/relationships/oleObject" Target="../embeddings/oleObject3.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5.emf"/><Relationship Id="rId1" Type="http://schemas.openxmlformats.org/officeDocument/2006/relationships/oleObject" Target="../embeddings/oleObject4.bin"/></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5.bin"/></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tags" Target="../tags/tag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8.emf"/><Relationship Id="rId1" Type="http://schemas.openxmlformats.org/officeDocument/2006/relationships/oleObject" Target="../embeddings/oleObject6.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image" Target="../media/image35.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7" Type="http://schemas.openxmlformats.org/officeDocument/2006/relationships/notesSlide" Target="../notesSlides/notesSlide90.xml"/><Relationship Id="rId6" Type="http://schemas.openxmlformats.org/officeDocument/2006/relationships/vmlDrawing" Target="../drawings/vmlDrawing7.vml"/><Relationship Id="rId5" Type="http://schemas.openxmlformats.org/officeDocument/2006/relationships/slideLayout" Target="../slideLayouts/slideLayout4.xml"/><Relationship Id="rId4" Type="http://schemas.openxmlformats.org/officeDocument/2006/relationships/image" Target="../media/image15.wmf"/><Relationship Id="rId3" Type="http://schemas.openxmlformats.org/officeDocument/2006/relationships/oleObject" Target="../embeddings/oleObject7.bin"/><Relationship Id="rId2" Type="http://schemas.openxmlformats.org/officeDocument/2006/relationships/image" Target="../media/image37.png"/><Relationship Id="rId1" Type="http://schemas.openxmlformats.org/officeDocument/2006/relationships/image" Target="../media/image36.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vmlDrawing" Target="../drawings/vmlDrawing8.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41.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41.wmf"/><Relationship Id="rId1" Type="http://schemas.openxmlformats.org/officeDocument/2006/relationships/oleObject" Target="../embeddings/oleObject9.bin"/></Relationships>
</file>

<file path=ppt/slides/_rels/slide142.xml.rels><?xml version="1.0" encoding="UTF-8" standalone="yes"?>
<Relationships xmlns="http://schemas.openxmlformats.org/package/2006/relationships"><Relationship Id="rId8" Type="http://schemas.openxmlformats.org/officeDocument/2006/relationships/vmlDrawing" Target="../drawings/vmlDrawing10.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15.wmf"/><Relationship Id="rId1" Type="http://schemas.openxmlformats.org/officeDocument/2006/relationships/oleObject" Target="../embeddings/oleObject10.bin"/></Relationships>
</file>

<file path=ppt/slides/_rels/slide143.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15.wmf"/><Relationship Id="rId1" Type="http://schemas.openxmlformats.org/officeDocument/2006/relationships/oleObject" Target="../embeddings/oleObject11.bin"/></Relationships>
</file>

<file path=ppt/slides/_rels/slide144.xml.rels><?xml version="1.0" encoding="UTF-8" standalone="yes"?>
<Relationships xmlns="http://schemas.openxmlformats.org/package/2006/relationships"><Relationship Id="rId8" Type="http://schemas.openxmlformats.org/officeDocument/2006/relationships/vmlDrawing" Target="../drawings/vmlDrawing12.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15.wmf"/><Relationship Id="rId1" Type="http://schemas.openxmlformats.org/officeDocument/2006/relationships/oleObject" Target="../embeddings/oleObject12.bin"/></Relationships>
</file>

<file path=ppt/slides/_rels/slide145.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6.png"/><Relationship Id="rId3" Type="http://schemas.openxmlformats.org/officeDocument/2006/relationships/image" Target="../media/image38.png"/><Relationship Id="rId2" Type="http://schemas.openxmlformats.org/officeDocument/2006/relationships/image" Target="../media/image15.wmf"/><Relationship Id="rId1" Type="http://schemas.openxmlformats.org/officeDocument/2006/relationships/oleObject" Target="../embeddings/oleObject13.bin"/></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3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jpe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4.xml"/><Relationship Id="rId4" Type="http://schemas.openxmlformats.org/officeDocument/2006/relationships/image" Target="../media/image50.emf"/><Relationship Id="rId3" Type="http://schemas.openxmlformats.org/officeDocument/2006/relationships/oleObject" Target="../embeddings/oleObject15.bin"/><Relationship Id="rId2" Type="http://schemas.openxmlformats.org/officeDocument/2006/relationships/image" Target="../media/image49.emf"/><Relationship Id="rId1" Type="http://schemas.openxmlformats.org/officeDocument/2006/relationships/oleObject" Target="../embeddings/oleObject14.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159.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4.xml"/><Relationship Id="rId2" Type="http://schemas.openxmlformats.org/officeDocument/2006/relationships/image" Target="../media/image51.emf"/><Relationship Id="rId1" Type="http://schemas.openxmlformats.org/officeDocument/2006/relationships/oleObject" Target="../embeddings/oleObject16.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62.xml.rels><?xml version="1.0" encoding="UTF-8" standalone="yes"?>
<Relationships xmlns="http://schemas.openxmlformats.org/package/2006/relationships"><Relationship Id="rId9" Type="http://schemas.openxmlformats.org/officeDocument/2006/relationships/image" Target="../media/image58.GIF"/><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microsoft.com/office/2007/relationships/media" Target="../media/media1.mov"/><Relationship Id="rId2" Type="http://schemas.openxmlformats.org/officeDocument/2006/relationships/video" Target="../media/media1.mov"/><Relationship Id="rId12" Type="http://schemas.openxmlformats.org/officeDocument/2006/relationships/slideLayout" Target="../slideLayouts/slideLayout2.xml"/><Relationship Id="rId11" Type="http://schemas.openxmlformats.org/officeDocument/2006/relationships/image" Target="../media/image60.emf"/><Relationship Id="rId10" Type="http://schemas.openxmlformats.org/officeDocument/2006/relationships/image" Target="../media/image59.png"/><Relationship Id="rId1" Type="http://schemas.openxmlformats.org/officeDocument/2006/relationships/chart" Target="../charts/chart1.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emf"/></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66.emf"/></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5" Type="http://schemas.openxmlformats.org/officeDocument/2006/relationships/notesSlide" Target="../notesSlides/notesSlide100.xml"/><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67.emf"/><Relationship Id="rId1" Type="http://schemas.openxmlformats.org/officeDocument/2006/relationships/oleObject" Target="../embeddings/oleObject17.bin"/></Relationships>
</file>

<file path=ppt/slides/_rels/slide17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68.emf"/><Relationship Id="rId1" Type="http://schemas.openxmlformats.org/officeDocument/2006/relationships/oleObject" Target="../embeddings/oleObject18.bin"/></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74.xml.rels><?xml version="1.0" encoding="UTF-8" standalone="yes"?>
<Relationships xmlns="http://schemas.openxmlformats.org/package/2006/relationships"><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oleObject" Target="../embeddings/oleObject19.bin"/></Relationships>
</file>

<file path=ppt/slides/_rels/slide175.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oleObject" Target="../embeddings/oleObject20.bin"/></Relationships>
</file>

<file path=ppt/slides/_rels/slide176.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oleObject" Target="../embeddings/oleObject21.bin"/></Relationships>
</file>

<file path=ppt/slides/_rels/slide177.xml.rels><?xml version="1.0" encoding="UTF-8" standalone="yes"?>
<Relationships xmlns="http://schemas.openxmlformats.org/package/2006/relationships"><Relationship Id="rId5" Type="http://schemas.openxmlformats.org/officeDocument/2006/relationships/vmlDrawing" Target="../drawings/vmlDrawing21.vml"/><Relationship Id="rId4" Type="http://schemas.openxmlformats.org/officeDocument/2006/relationships/slideLayout" Target="../slideLayouts/slideLayout2.xml"/><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oleObject" Target="../embeddings/oleObject22.bin"/></Relationships>
</file>

<file path=ppt/slides/_rels/slide178.xml.rels><?xml version="1.0" encoding="UTF-8" standalone="yes"?>
<Relationships xmlns="http://schemas.openxmlformats.org/package/2006/relationships"><Relationship Id="rId6" Type="http://schemas.openxmlformats.org/officeDocument/2006/relationships/notesSlide" Target="../notesSlides/notesSlide102.xml"/><Relationship Id="rId5" Type="http://schemas.openxmlformats.org/officeDocument/2006/relationships/slideLayout" Target="../slideLayouts/slideLayout4.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hyperlink" Target="http://www.icann.org/" TargetMode="Externa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14.png"/><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1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17.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8.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74.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15.wmf"/><Relationship Id="rId1" Type="http://schemas.openxmlformats.org/officeDocument/2006/relationships/oleObject" Target="../embeddings/oleObject2.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dirty="0">
                <a:latin typeface="+mn-ea"/>
                <a:ea typeface="+mn-ea"/>
              </a:rPr>
              <a:t>计算机网络</a:t>
            </a:r>
            <a:endParaRPr lang="zh-CN" altLang="en-US" sz="5400" dirty="0">
              <a:latin typeface="+mn-ea"/>
              <a:ea typeface="+mn-ea"/>
            </a:endParaRPr>
          </a:p>
        </p:txBody>
      </p:sp>
      <p:sp>
        <p:nvSpPr>
          <p:cNvPr id="3" name="副标题 2"/>
          <p:cNvSpPr>
            <a:spLocks noGrp="1"/>
          </p:cNvSpPr>
          <p:nvPr>
            <p:ph type="subTitle" idx="1"/>
          </p:nvPr>
        </p:nvSpPr>
        <p:spPr/>
        <p:txBody>
          <a:bodyPr/>
          <a:lstStyle/>
          <a:p>
            <a:r>
              <a:rPr lang="zh-CN" altLang="en-US" sz="2800" b="1" dirty="0">
                <a:latin typeface="+mn-ea"/>
                <a:ea typeface="+mn-ea"/>
                <a:cs typeface="华文琥珀" panose="02010800040101010101" charset="-122"/>
              </a:rPr>
              <a:t>胡亮</a:t>
            </a:r>
            <a:r>
              <a:rPr lang="en-US" altLang="zh-CN" sz="2800" b="1" dirty="0">
                <a:latin typeface="+mn-ea"/>
                <a:ea typeface="+mn-ea"/>
                <a:cs typeface="华文琥珀" panose="02010800040101010101" charset="-122"/>
              </a:rPr>
              <a:t> </a:t>
            </a:r>
            <a:r>
              <a:rPr lang="zh-CN" altLang="en-US" sz="2800" b="1" dirty="0">
                <a:latin typeface="+mn-ea"/>
                <a:ea typeface="+mn-ea"/>
                <a:cs typeface="华文琥珀" panose="02010800040101010101" charset="-122"/>
              </a:rPr>
              <a:t>等编著</a:t>
            </a:r>
            <a:endParaRPr lang="zh-CN" altLang="en-US" sz="2800" b="1" dirty="0">
              <a:latin typeface="+mn-ea"/>
              <a:ea typeface="+mn-ea"/>
              <a:cs typeface="华文琥珀" panose="02010800040101010101" charset="-122"/>
            </a:endParaRPr>
          </a:p>
        </p:txBody>
      </p:sp>
      <p:sp>
        <p:nvSpPr>
          <p:cNvPr id="4" name="灯片编号占位符 3"/>
          <p:cNvSpPr>
            <a:spLocks noGrp="1"/>
          </p:cNvSpPr>
          <p:nvPr>
            <p:ph type="sldNum" sz="quarter" idx="12"/>
          </p:nvPr>
        </p:nvSpPr>
        <p:spPr/>
        <p:txBody>
          <a:bodyPr/>
          <a:lstStyle/>
          <a:p>
            <a:pPr>
              <a:defRPr/>
            </a:pPr>
            <a:fld id="{5D3F4DF0-0E70-4480-8313-566D8EB0767C}" type="slidenum">
              <a:rPr lang="en-US" altLang="zh-CN" smtClean="0"/>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 B/S</a:t>
            </a:r>
            <a:r>
              <a:rPr lang="zh-CN" altLang="en-US" dirty="0">
                <a:sym typeface="+mn-ea"/>
              </a:rPr>
              <a:t>方式的架构</a:t>
            </a:r>
            <a:endParaRPr lang="zh-CN" altLang="en-US" dirty="0"/>
          </a:p>
        </p:txBody>
      </p:sp>
      <p:sp>
        <p:nvSpPr>
          <p:cNvPr id="3" name="内容占位符 2"/>
          <p:cNvSpPr>
            <a:spLocks noGrp="1"/>
          </p:cNvSpPr>
          <p:nvPr>
            <p:ph idx="1"/>
          </p:nvPr>
        </p:nvSpPr>
        <p:spPr>
          <a:xfrm>
            <a:off x="660400" y="1052513"/>
            <a:ext cx="7677717" cy="5183187"/>
          </a:xfrm>
        </p:spPr>
        <p:txBody>
          <a:bodyPr>
            <a:noAutofit/>
          </a:bodyPr>
          <a:lstStyle/>
          <a:p>
            <a:r>
              <a:rPr lang="zh-CN" altLang="en-US" dirty="0">
                <a:sym typeface="+mn-ea"/>
              </a:rPr>
              <a:t>B/S方式通常采取</a:t>
            </a:r>
            <a:r>
              <a:rPr lang="en-US" altLang="zh-CN" noProof="0" dirty="0">
                <a:sym typeface="+mn-ea"/>
              </a:rPr>
              <a:t>3层</a:t>
            </a:r>
            <a:r>
              <a:rPr lang="zh-CN" altLang="en-US" noProof="0" dirty="0">
                <a:sym typeface="+mn-ea"/>
              </a:rPr>
              <a:t>架</a:t>
            </a:r>
            <a:r>
              <a:rPr lang="en-US" altLang="zh-CN" noProof="0" dirty="0">
                <a:sym typeface="+mn-ea"/>
              </a:rPr>
              <a:t>构</a:t>
            </a:r>
            <a:r>
              <a:rPr lang="zh-CN" altLang="en-US" noProof="0" dirty="0">
                <a:sym typeface="+mn-ea"/>
              </a:rPr>
              <a:t>实现</a:t>
            </a:r>
            <a:endParaRPr lang="zh-CN" altLang="en-US" dirty="0">
              <a:sym typeface="+mn-ea"/>
            </a:endParaRPr>
          </a:p>
          <a:p>
            <a:pPr lvl="1">
              <a:buClr>
                <a:srgbClr val="00B050"/>
              </a:buClr>
            </a:pPr>
            <a:r>
              <a:rPr lang="zh-CN" altLang="en-US" dirty="0">
                <a:latin typeface="Times New Roman" panose="02020603050405020304" pitchFamily="18" charset="0"/>
                <a:sym typeface="+mn-ea"/>
              </a:rPr>
              <a:t>数据层：由数据库服务器承担数据处理逻辑，其任务是接受</a:t>
            </a:r>
            <a:r>
              <a:rPr lang="en-US" altLang="zh-CN" dirty="0">
                <a:latin typeface="Times New Roman" panose="02020603050405020304" pitchFamily="18" charset="0"/>
                <a:sym typeface="+mn-ea"/>
              </a:rPr>
              <a:t>Web</a:t>
            </a:r>
            <a:r>
              <a:rPr lang="zh-CN" altLang="en-US" dirty="0">
                <a:latin typeface="Times New Roman" panose="02020603050405020304" pitchFamily="18" charset="0"/>
                <a:sym typeface="+mn-ea"/>
              </a:rPr>
              <a:t>服务器对数据库服务器提出的数据操作请求，然后由数据库服务器进行数据处理并把处理结果返回给web服务器</a:t>
            </a:r>
            <a:endParaRPr lang="zh-CN" altLang="en-US" dirty="0">
              <a:latin typeface="Times New Roman" panose="02020603050405020304" pitchFamily="18" charset="0"/>
              <a:sym typeface="+mn-ea"/>
            </a:endParaRPr>
          </a:p>
          <a:p>
            <a:pPr lvl="1">
              <a:buClr>
                <a:srgbClr val="00B050"/>
              </a:buClr>
            </a:pPr>
            <a:r>
              <a:rPr lang="zh-CN" altLang="en-US" dirty="0">
                <a:latin typeface="Times New Roman" panose="02020603050405020304" pitchFamily="18" charset="0"/>
                <a:sym typeface="+mn-ea"/>
              </a:rPr>
              <a:t>处理层：由W</a:t>
            </a:r>
            <a:r>
              <a:rPr lang="en-US" altLang="zh-CN" dirty="0" err="1">
                <a:latin typeface="Times New Roman" panose="02020603050405020304" pitchFamily="18" charset="0"/>
                <a:sym typeface="+mn-ea"/>
              </a:rPr>
              <a:t>eb</a:t>
            </a:r>
            <a:r>
              <a:rPr lang="zh-CN" altLang="en-US" dirty="0">
                <a:latin typeface="Times New Roman" panose="02020603050405020304" pitchFamily="18" charset="0"/>
                <a:sym typeface="+mn-ea"/>
              </a:rPr>
              <a:t>服务器承担业务处理逻辑和页面存储管理，接受客户浏览器的任务请求，执行相应的事务处理</a:t>
            </a:r>
            <a:endParaRPr lang="zh-CN" altLang="en-US" dirty="0">
              <a:latin typeface="Times New Roman" panose="02020603050405020304" pitchFamily="18" charset="0"/>
              <a:sym typeface="+mn-ea"/>
            </a:endParaRPr>
          </a:p>
          <a:p>
            <a:pPr lvl="1">
              <a:buClr>
                <a:srgbClr val="00B050"/>
              </a:buClr>
            </a:pPr>
            <a:r>
              <a:rPr lang="zh-CN" altLang="en-US" dirty="0">
                <a:latin typeface="Times New Roman" panose="02020603050405020304" pitchFamily="18" charset="0"/>
                <a:sym typeface="+mn-ea"/>
              </a:rPr>
              <a:t>展现层：浏览器仅承担网页信息的浏览功能，</a:t>
            </a:r>
            <a:r>
              <a:rPr lang="en-US" altLang="zh-CN" dirty="0">
                <a:latin typeface="Times New Roman" panose="02020603050405020304" pitchFamily="18" charset="0"/>
                <a:sym typeface="+mn-ea"/>
              </a:rPr>
              <a:t> </a:t>
            </a:r>
            <a:r>
              <a:rPr lang="zh-CN" altLang="en-US" dirty="0">
                <a:latin typeface="Times New Roman" panose="02020603050405020304" pitchFamily="18" charset="0"/>
                <a:sym typeface="+mn-ea"/>
              </a:rPr>
              <a:t>以超文本格式实现信息的输入和浏览</a:t>
            </a:r>
            <a:endParaRPr lang="zh-CN" altLang="en-US" dirty="0">
              <a:latin typeface="Times New Roman" panose="02020603050405020304" pitchFamily="18" charset="0"/>
              <a:sym typeface="+mn-ea"/>
            </a:endParaRPr>
          </a:p>
          <a:p>
            <a:pPr lvl="0">
              <a:spcBef>
                <a:spcPts val="0"/>
              </a:spcBef>
            </a:pPr>
            <a:r>
              <a:rPr lang="zh-CN" altLang="en-US" dirty="0">
                <a:sym typeface="+mn-ea"/>
              </a:rPr>
              <a:t>实际部署时也可以把数据库服务器和web服务器部署在同一台设备上</a:t>
            </a:r>
            <a:endParaRPr lang="zh-CN" altLang="en-US" dirty="0">
              <a:sym typeface="+mn-ea"/>
            </a:endParaRPr>
          </a:p>
        </p:txBody>
      </p:sp>
      <p:grpSp>
        <p:nvGrpSpPr>
          <p:cNvPr id="14" name="组合 13"/>
          <p:cNvGrpSpPr/>
          <p:nvPr/>
        </p:nvGrpSpPr>
        <p:grpSpPr>
          <a:xfrm>
            <a:off x="8634037" y="2073564"/>
            <a:ext cx="2731308" cy="2987800"/>
            <a:chOff x="8347710" y="1767851"/>
            <a:chExt cx="3249930" cy="3316604"/>
          </a:xfrm>
        </p:grpSpPr>
        <p:sp>
          <p:nvSpPr>
            <p:cNvPr id="29" name="文本框 28"/>
            <p:cNvSpPr txBox="1"/>
            <p:nvPr/>
          </p:nvSpPr>
          <p:spPr>
            <a:xfrm>
              <a:off x="8347710" y="4794895"/>
              <a:ext cx="920750" cy="289560"/>
            </a:xfrm>
            <a:prstGeom prst="rect">
              <a:avLst/>
            </a:prstGeom>
            <a:noFill/>
          </p:spPr>
          <p:txBody>
            <a:bodyPr wrap="none" rtlCol="0">
              <a:spAutoFit/>
            </a:bodyPr>
            <a:lstStyle/>
            <a:p>
              <a:pPr algn="l">
                <a:lnSpc>
                  <a:spcPct val="80000"/>
                </a:lnSpc>
                <a:buClrTx/>
                <a:buSzTx/>
                <a:buFontTx/>
              </a:pPr>
              <a:r>
                <a:rPr lang="zh-CN" altLang="en-US" sz="1600" dirty="0">
                  <a:latin typeface="微软雅黑" panose="020B0503020204020204" pitchFamily="34" charset="-122"/>
                  <a:ea typeface="微软雅黑" panose="020B0503020204020204" pitchFamily="34" charset="-122"/>
                </a:rPr>
                <a:t>浏览器1</a:t>
              </a:r>
              <a:endParaRPr lang="zh-CN" altLang="en-US"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9816152" y="4763628"/>
              <a:ext cx="927100" cy="289560"/>
            </a:xfrm>
            <a:prstGeom prst="rect">
              <a:avLst/>
            </a:prstGeom>
            <a:noFill/>
          </p:spPr>
          <p:txBody>
            <a:bodyPr wrap="none" rtlCol="0">
              <a:spAutoFit/>
            </a:bodyPr>
            <a:lstStyle/>
            <a:p>
              <a:pPr>
                <a:lnSpc>
                  <a:spcPct val="80000"/>
                </a:lnSpc>
              </a:pPr>
              <a:r>
                <a:rPr lang="zh-CN" altLang="en-US" sz="1600" dirty="0">
                  <a:latin typeface="微软雅黑" panose="020B0503020204020204" pitchFamily="34" charset="-122"/>
                  <a:ea typeface="微软雅黑" panose="020B0503020204020204" pitchFamily="34" charset="-122"/>
                </a:rPr>
                <a:t>浏览器</a:t>
              </a:r>
              <a:r>
                <a:rPr lang="en-US" altLang="zh-CN" sz="1600" dirty="0">
                  <a:latin typeface="微软雅黑" panose="020B0503020204020204" pitchFamily="34" charset="-122"/>
                  <a:ea typeface="微软雅黑" panose="020B0503020204020204" pitchFamily="34" charset="-122"/>
                </a:rPr>
                <a:t>n</a:t>
              </a:r>
              <a:endParaRPr lang="zh-CN" altLang="en-US" sz="1600" dirty="0">
                <a:solidFill>
                  <a:schemeClr val="folHlink"/>
                </a:solidFill>
                <a:ea typeface="黑体" panose="02010609060101010101" pitchFamily="49" charset="-122"/>
              </a:endParaRPr>
            </a:p>
          </p:txBody>
        </p:sp>
        <p:cxnSp>
          <p:nvCxnSpPr>
            <p:cNvPr id="31" name="直接连接符 30"/>
            <p:cNvCxnSpPr>
              <a:endCxn id="17" idx="2"/>
            </p:cNvCxnSpPr>
            <p:nvPr/>
          </p:nvCxnSpPr>
          <p:spPr>
            <a:xfrm flipV="1">
              <a:off x="9111603" y="3748081"/>
              <a:ext cx="352275" cy="477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17" idx="2"/>
            </p:cNvCxnSpPr>
            <p:nvPr/>
          </p:nvCxnSpPr>
          <p:spPr>
            <a:xfrm flipH="1" flipV="1">
              <a:off x="9463878" y="3748081"/>
              <a:ext cx="489747" cy="486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7" idx="0"/>
              <a:endCxn id="18" idx="2"/>
            </p:cNvCxnSpPr>
            <p:nvPr/>
          </p:nvCxnSpPr>
          <p:spPr>
            <a:xfrm flipV="1">
              <a:off x="9464040" y="2385060"/>
              <a:ext cx="0" cy="485775"/>
            </a:xfrm>
            <a:prstGeom prst="line">
              <a:avLst/>
            </a:prstGeom>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9953625" y="3082290"/>
              <a:ext cx="1644015" cy="289560"/>
            </a:xfrm>
            <a:prstGeom prst="rect">
              <a:avLst/>
            </a:prstGeom>
            <a:noFill/>
          </p:spPr>
          <p:txBody>
            <a:bodyPr wrap="square" rtlCol="0">
              <a:spAutoFit/>
            </a:bodyPr>
            <a:lstStyle/>
            <a:p>
              <a:pPr algn="l">
                <a:lnSpc>
                  <a:spcPct val="80000"/>
                </a:lnSpc>
                <a:buClrTx/>
                <a:buSzTx/>
                <a:buFontTx/>
              </a:pPr>
              <a:r>
                <a:rPr lang="zh-CN" altLang="en-US" sz="1600" dirty="0">
                  <a:solidFill>
                    <a:schemeClr val="tx1"/>
                  </a:solidFill>
                  <a:latin typeface="微软雅黑" panose="020B0503020204020204" pitchFamily="34" charset="-122"/>
                  <a:ea typeface="微软雅黑" panose="020B0503020204020204" pitchFamily="34" charset="-122"/>
                </a:rPr>
                <a:t>WEB服务器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792970" y="1948815"/>
              <a:ext cx="1416050" cy="289560"/>
            </a:xfrm>
            <a:prstGeom prst="rect">
              <a:avLst/>
            </a:prstGeom>
            <a:noFill/>
          </p:spPr>
          <p:txBody>
            <a:bodyPr wrap="none" rtlCol="0">
              <a:spAutoFit/>
            </a:bodyPr>
            <a:lstStyle/>
            <a:p>
              <a:pPr algn="l">
                <a:lnSpc>
                  <a:spcPct val="80000"/>
                </a:lnSpc>
                <a:buClrTx/>
                <a:buSzTx/>
                <a:buFontTx/>
              </a:pPr>
              <a:r>
                <a:rPr lang="zh-CN" altLang="en-US" sz="1600" dirty="0">
                  <a:solidFill>
                    <a:schemeClr val="tx1"/>
                  </a:solidFill>
                  <a:latin typeface="微软雅黑" panose="020B0503020204020204" pitchFamily="34" charset="-122"/>
                  <a:ea typeface="微软雅黑" panose="020B0503020204020204" pitchFamily="34" charset="-122"/>
                </a:rPr>
                <a:t>数据库服务器</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253976" y="4714733"/>
              <a:ext cx="601345" cy="338455"/>
            </a:xfrm>
            <a:prstGeom prst="rect">
              <a:avLst/>
            </a:prstGeom>
            <a:noFill/>
          </p:spPr>
          <p:txBody>
            <a:bodyPr wrap="none" rtlCol="0">
              <a:spAutoFit/>
            </a:bodyPr>
            <a:lstStyle/>
            <a:p>
              <a:pPr algn="l">
                <a:lnSpc>
                  <a:spcPct val="80000"/>
                </a:lnSpc>
                <a:buClrTx/>
                <a:buSzTx/>
                <a:buFontTx/>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7" name="图形 1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74051" y="2871152"/>
              <a:ext cx="979654" cy="876929"/>
            </a:xfrm>
            <a:prstGeom prst="rect">
              <a:avLst/>
            </a:prstGeom>
          </p:spPr>
        </p:pic>
        <p:pic>
          <p:nvPicPr>
            <p:cNvPr id="18" name="图形 1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11603" y="1767851"/>
              <a:ext cx="704549" cy="617209"/>
            </a:xfrm>
            <a:prstGeom prst="rect">
              <a:avLst/>
            </a:prstGeom>
          </p:spPr>
        </p:pic>
        <p:pic>
          <p:nvPicPr>
            <p:cNvPr id="22" name="图形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69885" y="1948757"/>
              <a:ext cx="382661" cy="434372"/>
            </a:xfrm>
            <a:prstGeom prst="rect">
              <a:avLst/>
            </a:prstGeom>
          </p:spPr>
        </p:pic>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214" y="4138948"/>
              <a:ext cx="742230" cy="561975"/>
            </a:xfrm>
            <a:prstGeom prst="rect">
              <a:avLst/>
            </a:prstGeom>
          </p:spPr>
        </p:pic>
        <p:pic>
          <p:nvPicPr>
            <p:cNvPr id="24" name="图形 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6152" y="4138949"/>
              <a:ext cx="742230" cy="561975"/>
            </a:xfrm>
            <a:prstGeom prst="rect">
              <a:avLst/>
            </a:prstGeom>
          </p:spPr>
        </p:pic>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60399" y="71438"/>
            <a:ext cx="10871202" cy="765175"/>
          </a:xfrm>
        </p:spPr>
        <p:txBody>
          <a:bodyPr>
            <a:normAutofit/>
          </a:bodyPr>
          <a:lstStyle/>
          <a:p>
            <a:r>
              <a:rPr lang="en-US" altLang="zh-CN" dirty="0"/>
              <a:t>TFTP </a:t>
            </a:r>
            <a:r>
              <a:rPr lang="zh-CN" altLang="en-US" dirty="0"/>
              <a:t>的数据传输过程</a:t>
            </a:r>
            <a:endParaRPr lang="en-US" altLang="zh-CN" dirty="0"/>
          </a:p>
        </p:txBody>
      </p:sp>
      <p:sp>
        <p:nvSpPr>
          <p:cNvPr id="2" name="内容占位符 1"/>
          <p:cNvSpPr>
            <a:spLocks noGrp="1"/>
          </p:cNvSpPr>
          <p:nvPr>
            <p:ph idx="1"/>
          </p:nvPr>
        </p:nvSpPr>
        <p:spPr>
          <a:xfrm>
            <a:off x="660399" y="1052515"/>
            <a:ext cx="10871202" cy="5183186"/>
          </a:xfrm>
        </p:spPr>
        <p:txBody>
          <a:bodyPr>
            <a:normAutofit fontScale="92500" lnSpcReduction="10000"/>
          </a:bodyPr>
          <a:lstStyle/>
          <a:p>
            <a:r>
              <a:rPr lang="zh-CN" altLang="en-US" dirty="0"/>
              <a:t>开始工作时，</a:t>
            </a:r>
            <a:r>
              <a:rPr lang="en-US" altLang="zh-CN" dirty="0"/>
              <a:t>TFTP</a:t>
            </a:r>
            <a:r>
              <a:rPr lang="zh-CN" altLang="en-US" dirty="0"/>
              <a:t>客户进程发送一个读请求</a:t>
            </a:r>
            <a:r>
              <a:rPr lang="en-US" altLang="zh-CN" dirty="0"/>
              <a:t>PDU</a:t>
            </a:r>
            <a:r>
              <a:rPr lang="zh-CN" altLang="en-US" dirty="0"/>
              <a:t>或写请求</a:t>
            </a:r>
            <a:r>
              <a:rPr lang="en-US" altLang="zh-CN" dirty="0"/>
              <a:t>PDU</a:t>
            </a:r>
            <a:r>
              <a:rPr lang="zh-CN" altLang="en-US" dirty="0"/>
              <a:t>给</a:t>
            </a:r>
            <a:r>
              <a:rPr lang="en-US" altLang="zh-CN" dirty="0"/>
              <a:t>TFTP</a:t>
            </a:r>
            <a:r>
              <a:rPr lang="zh-CN" altLang="en-US" dirty="0"/>
              <a:t>服务器进程，其</a:t>
            </a:r>
            <a:r>
              <a:rPr lang="en-US" altLang="zh-CN" dirty="0"/>
              <a:t>UDP</a:t>
            </a:r>
            <a:r>
              <a:rPr lang="zh-CN" altLang="en-US" dirty="0"/>
              <a:t>端口号为</a:t>
            </a:r>
            <a:r>
              <a:rPr lang="en-US" altLang="zh-CN" dirty="0"/>
              <a:t>69</a:t>
            </a:r>
            <a:endParaRPr lang="en-US" altLang="zh-CN" dirty="0"/>
          </a:p>
          <a:p>
            <a:r>
              <a:rPr lang="en-US" altLang="zh-CN" dirty="0"/>
              <a:t>TFTP</a:t>
            </a:r>
            <a:r>
              <a:rPr lang="zh-CN" altLang="en-US" dirty="0"/>
              <a:t>服务器进程要选择一个新的端口和</a:t>
            </a:r>
            <a:r>
              <a:rPr lang="en-US" altLang="zh-CN" dirty="0"/>
              <a:t>TFTP</a:t>
            </a:r>
            <a:r>
              <a:rPr lang="zh-CN" altLang="en-US" dirty="0"/>
              <a:t>客户进程进行通信</a:t>
            </a:r>
            <a:endParaRPr lang="zh-CN" altLang="en-US" dirty="0"/>
          </a:p>
          <a:p>
            <a:r>
              <a:rPr lang="zh-CN" altLang="en-US" dirty="0"/>
              <a:t>数据 </a:t>
            </a:r>
            <a:r>
              <a:rPr lang="en-US" altLang="zh-CN" dirty="0"/>
              <a:t>PDU </a:t>
            </a:r>
            <a:r>
              <a:rPr lang="zh-CN" altLang="en-US" dirty="0"/>
              <a:t>也称为文件块 </a:t>
            </a:r>
            <a:r>
              <a:rPr lang="en-US" altLang="zh-CN" dirty="0"/>
              <a:t>(block)</a:t>
            </a:r>
            <a:r>
              <a:rPr lang="zh-CN" altLang="en-US" dirty="0"/>
              <a:t>，每个块按序从</a:t>
            </a:r>
            <a:r>
              <a:rPr lang="en-US" altLang="zh-CN" dirty="0"/>
              <a:t>1</a:t>
            </a:r>
            <a:r>
              <a:rPr lang="zh-CN" altLang="en-US" dirty="0"/>
              <a:t>开始编号</a:t>
            </a:r>
            <a:endParaRPr lang="zh-CN" altLang="en-US" dirty="0"/>
          </a:p>
          <a:p>
            <a:r>
              <a:rPr lang="zh-CN" altLang="en-US" dirty="0"/>
              <a:t>每次传送的数据</a:t>
            </a:r>
            <a:r>
              <a:rPr lang="en-US" altLang="zh-CN" dirty="0"/>
              <a:t>PDU</a:t>
            </a:r>
            <a:r>
              <a:rPr lang="zh-CN" altLang="en-US" dirty="0"/>
              <a:t>中有</a:t>
            </a:r>
            <a:r>
              <a:rPr lang="en-US" altLang="zh-CN" dirty="0"/>
              <a:t>512</a:t>
            </a:r>
            <a:r>
              <a:rPr lang="zh-CN" altLang="en-US" dirty="0"/>
              <a:t>字节的数据，但最后一次可不足</a:t>
            </a:r>
            <a:r>
              <a:rPr lang="en-US" altLang="zh-CN" dirty="0"/>
              <a:t>512</a:t>
            </a:r>
            <a:r>
              <a:rPr lang="zh-CN" altLang="en-US" dirty="0"/>
              <a:t>字节</a:t>
            </a:r>
            <a:endParaRPr lang="zh-CN" altLang="en-US" dirty="0"/>
          </a:p>
          <a:p>
            <a:r>
              <a:rPr lang="zh-CN" altLang="en-US" dirty="0"/>
              <a:t>若文件长度恰好为</a:t>
            </a:r>
            <a:r>
              <a:rPr lang="en-US" altLang="zh-CN" dirty="0"/>
              <a:t>512</a:t>
            </a:r>
            <a:r>
              <a:rPr lang="zh-CN" altLang="en-US" dirty="0"/>
              <a:t>字节的整数倍，则在文件传输完毕后，还必须在最后发送一个只含首部而无数据的数据 </a:t>
            </a:r>
            <a:r>
              <a:rPr lang="en-US" altLang="zh-CN" dirty="0"/>
              <a:t>PDU</a:t>
            </a:r>
            <a:endParaRPr lang="en-US" altLang="zh-CN" dirty="0"/>
          </a:p>
          <a:p>
            <a:r>
              <a:rPr lang="zh-CN" altLang="en-US" dirty="0"/>
              <a:t>若文件长度不是</a:t>
            </a:r>
            <a:r>
              <a:rPr lang="en-US" altLang="zh-CN" dirty="0"/>
              <a:t>512</a:t>
            </a:r>
            <a:r>
              <a:rPr lang="zh-CN" altLang="en-US" dirty="0"/>
              <a:t>字节的整数倍，则最后传送数据</a:t>
            </a:r>
            <a:r>
              <a:rPr lang="en-US" altLang="zh-CN" dirty="0"/>
              <a:t>PDU</a:t>
            </a:r>
            <a:r>
              <a:rPr lang="zh-CN" altLang="en-US" dirty="0"/>
              <a:t>的数据字段一定不满</a:t>
            </a:r>
            <a:r>
              <a:rPr lang="en-US" altLang="zh-CN" dirty="0"/>
              <a:t>512</a:t>
            </a:r>
            <a:r>
              <a:rPr lang="zh-CN" altLang="en-US" dirty="0"/>
              <a:t>字节，这正好可作为文件结束的标志</a:t>
            </a:r>
            <a:endParaRPr lang="zh-CN" altLang="en-US" dirty="0"/>
          </a:p>
          <a:p>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TFTP </a:t>
            </a:r>
            <a:r>
              <a:rPr lang="zh-CN" altLang="en-US" dirty="0"/>
              <a:t>的主要特点</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rPr>
              <a:t>每次传送的数据 </a:t>
            </a:r>
            <a:r>
              <a:rPr lang="en-US" altLang="zh-CN" sz="2800" dirty="0">
                <a:latin typeface="+mn-ea"/>
              </a:rPr>
              <a:t>PDU </a:t>
            </a:r>
            <a:r>
              <a:rPr lang="zh-CN" altLang="en-US" sz="2800" dirty="0">
                <a:latin typeface="+mn-ea"/>
              </a:rPr>
              <a:t>中有 </a:t>
            </a:r>
            <a:r>
              <a:rPr lang="en-US" altLang="zh-CN" sz="2800" dirty="0">
                <a:latin typeface="+mn-ea"/>
              </a:rPr>
              <a:t>512 </a:t>
            </a:r>
            <a:r>
              <a:rPr lang="zh-CN" altLang="en-US" sz="2800" dirty="0">
                <a:latin typeface="+mn-ea"/>
              </a:rPr>
              <a:t>字节的数据，但最后一次可不足 </a:t>
            </a:r>
            <a:r>
              <a:rPr lang="en-US" altLang="zh-CN" sz="2800" dirty="0">
                <a:latin typeface="+mn-ea"/>
              </a:rPr>
              <a:t>512 </a:t>
            </a:r>
            <a:r>
              <a:rPr lang="zh-CN" altLang="en-US" sz="2800" dirty="0">
                <a:latin typeface="+mn-ea"/>
              </a:rPr>
              <a:t>字节</a:t>
            </a:r>
            <a:endParaRPr lang="zh-CN" altLang="en-US" sz="2800" dirty="0">
              <a:latin typeface="+mn-ea"/>
            </a:endParaRPr>
          </a:p>
          <a:p>
            <a:pPr>
              <a:lnSpc>
                <a:spcPct val="130000"/>
              </a:lnSpc>
              <a:spcBef>
                <a:spcPts val="600"/>
              </a:spcBef>
            </a:pPr>
            <a:r>
              <a:rPr lang="zh-CN" altLang="en-US" sz="2800" dirty="0">
                <a:latin typeface="+mn-ea"/>
              </a:rPr>
              <a:t>数据 </a:t>
            </a:r>
            <a:r>
              <a:rPr lang="en-US" altLang="zh-CN" sz="2800" dirty="0">
                <a:latin typeface="+mn-ea"/>
              </a:rPr>
              <a:t>PDU </a:t>
            </a:r>
            <a:r>
              <a:rPr lang="zh-CN" altLang="en-US" sz="2800" dirty="0">
                <a:latin typeface="+mn-ea"/>
              </a:rPr>
              <a:t>也称为文件块 </a:t>
            </a:r>
            <a:r>
              <a:rPr lang="en-US" altLang="zh-CN" sz="2800" dirty="0">
                <a:latin typeface="+mn-ea"/>
              </a:rPr>
              <a:t>(block)</a:t>
            </a:r>
            <a:r>
              <a:rPr lang="zh-CN" altLang="en-US" sz="2800" dirty="0">
                <a:latin typeface="+mn-ea"/>
              </a:rPr>
              <a:t>，每个块按序编号，从 </a:t>
            </a:r>
            <a:r>
              <a:rPr lang="en-US" altLang="zh-CN" sz="2800" dirty="0">
                <a:latin typeface="+mn-ea"/>
              </a:rPr>
              <a:t>1 </a:t>
            </a:r>
            <a:r>
              <a:rPr lang="zh-CN" altLang="en-US" sz="2800" dirty="0">
                <a:latin typeface="+mn-ea"/>
              </a:rPr>
              <a:t>开始</a:t>
            </a:r>
            <a:endParaRPr lang="zh-CN" altLang="en-US" sz="2800" dirty="0">
              <a:latin typeface="+mn-ea"/>
            </a:endParaRPr>
          </a:p>
          <a:p>
            <a:pPr>
              <a:lnSpc>
                <a:spcPct val="130000"/>
              </a:lnSpc>
              <a:spcBef>
                <a:spcPts val="600"/>
              </a:spcBef>
            </a:pPr>
            <a:r>
              <a:rPr lang="zh-CN" altLang="en-US" sz="2800" dirty="0">
                <a:latin typeface="+mn-ea"/>
              </a:rPr>
              <a:t>支持 </a:t>
            </a:r>
            <a:r>
              <a:rPr lang="en-US" altLang="zh-CN" sz="2800" dirty="0">
                <a:latin typeface="+mn-ea"/>
              </a:rPr>
              <a:t>ASCII </a:t>
            </a:r>
            <a:r>
              <a:rPr lang="zh-CN" altLang="en-US" sz="2800" dirty="0">
                <a:latin typeface="+mn-ea"/>
              </a:rPr>
              <a:t>码或二进制传送</a:t>
            </a:r>
            <a:endParaRPr lang="zh-CN" altLang="en-US" sz="2800" dirty="0">
              <a:latin typeface="+mn-ea"/>
            </a:endParaRPr>
          </a:p>
          <a:p>
            <a:pPr>
              <a:lnSpc>
                <a:spcPct val="130000"/>
              </a:lnSpc>
              <a:spcBef>
                <a:spcPts val="600"/>
              </a:spcBef>
            </a:pPr>
            <a:r>
              <a:rPr lang="zh-CN" altLang="en-US" sz="2800" dirty="0">
                <a:latin typeface="+mn-ea"/>
              </a:rPr>
              <a:t>可对文件进行读或写</a:t>
            </a:r>
            <a:endParaRPr lang="zh-CN" altLang="en-US" sz="2800" dirty="0">
              <a:latin typeface="+mn-ea"/>
            </a:endParaRPr>
          </a:p>
          <a:p>
            <a:pPr>
              <a:lnSpc>
                <a:spcPct val="130000"/>
              </a:lnSpc>
              <a:spcBef>
                <a:spcPts val="600"/>
              </a:spcBef>
            </a:pPr>
            <a:r>
              <a:rPr lang="zh-CN" altLang="en-US" sz="2800" dirty="0">
                <a:latin typeface="+mn-ea"/>
              </a:rPr>
              <a:t>使用很简单的首部 </a:t>
            </a:r>
            <a:endParaRPr lang="zh-CN" altLang="en-US" sz="28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60399" y="71438"/>
            <a:ext cx="10871202" cy="765175"/>
          </a:xfrm>
        </p:spPr>
        <p:txBody>
          <a:bodyPr>
            <a:normAutofit/>
          </a:bodyPr>
          <a:lstStyle/>
          <a:p>
            <a:r>
              <a:rPr lang="en-US" altLang="zh-CN" dirty="0"/>
              <a:t>7.5 Web</a:t>
            </a:r>
            <a:r>
              <a:rPr lang="zh-CN" altLang="en-US" dirty="0"/>
              <a:t>服务</a:t>
            </a:r>
            <a:endParaRPr lang="zh-CN" altLang="en-US" dirty="0"/>
          </a:p>
        </p:txBody>
      </p:sp>
      <p:sp>
        <p:nvSpPr>
          <p:cNvPr id="7" name="内容占位符 6"/>
          <p:cNvSpPr>
            <a:spLocks noGrp="1"/>
          </p:cNvSpPr>
          <p:nvPr>
            <p:ph idx="1"/>
          </p:nvPr>
        </p:nvSpPr>
        <p:spPr>
          <a:xfrm>
            <a:off x="660399" y="1052515"/>
            <a:ext cx="10871202" cy="5183186"/>
          </a:xfrm>
        </p:spPr>
        <p:txBody>
          <a:bodyPr/>
          <a:lstStyle/>
          <a:p>
            <a:pPr>
              <a:lnSpc>
                <a:spcPct val="130000"/>
              </a:lnSpc>
              <a:spcBef>
                <a:spcPts val="600"/>
              </a:spcBef>
            </a:pPr>
            <a:r>
              <a:rPr lang="en-US" altLang="zh-CN" sz="2800" dirty="0">
                <a:latin typeface="+mn-ea"/>
              </a:rPr>
              <a:t>Web</a:t>
            </a:r>
            <a:r>
              <a:rPr lang="zh-CN" altLang="en-US" sz="2800" dirty="0">
                <a:latin typeface="+mn-ea"/>
              </a:rPr>
              <a:t>应用结构包括三个部分：</a:t>
            </a:r>
            <a:endParaRPr lang="zh-CN" altLang="en-US" sz="2800" dirty="0">
              <a:latin typeface="+mn-ea"/>
            </a:endParaRPr>
          </a:p>
          <a:p>
            <a:pPr lvl="1">
              <a:lnSpc>
                <a:spcPct val="130000"/>
              </a:lnSpc>
              <a:spcBef>
                <a:spcPts val="600"/>
              </a:spcBef>
              <a:buClr>
                <a:srgbClr val="00B050"/>
              </a:buClr>
            </a:pPr>
            <a:r>
              <a:rPr lang="en-US" altLang="zh-CN" sz="2400" dirty="0">
                <a:latin typeface="+mn-ea"/>
              </a:rPr>
              <a:t>Web</a:t>
            </a:r>
            <a:r>
              <a:rPr lang="zh-CN" altLang="en-US" sz="2400" dirty="0">
                <a:latin typeface="+mn-ea"/>
              </a:rPr>
              <a:t>服务器：所有的资源存储在</a:t>
            </a:r>
            <a:r>
              <a:rPr lang="en-US" altLang="zh-CN" sz="2400" dirty="0">
                <a:latin typeface="+mn-ea"/>
              </a:rPr>
              <a:t>Web</a:t>
            </a:r>
            <a:r>
              <a:rPr lang="zh-CN" altLang="en-US" sz="2400" dirty="0">
                <a:latin typeface="+mn-ea"/>
              </a:rPr>
              <a:t>服务器上</a:t>
            </a:r>
            <a:endParaRPr lang="zh-CN" altLang="en-US" sz="2400" dirty="0">
              <a:latin typeface="+mn-ea"/>
            </a:endParaRPr>
          </a:p>
          <a:p>
            <a:pPr lvl="1">
              <a:lnSpc>
                <a:spcPct val="130000"/>
              </a:lnSpc>
              <a:spcBef>
                <a:spcPts val="600"/>
              </a:spcBef>
              <a:buClr>
                <a:srgbClr val="00B050"/>
              </a:buClr>
            </a:pPr>
            <a:r>
              <a:rPr lang="zh-CN" altLang="en-US" sz="2400" dirty="0">
                <a:latin typeface="+mn-ea"/>
              </a:rPr>
              <a:t>浏览器：运行在客户机上，是用户请求页面，对页面内容进行解释，并以恰当格式显示</a:t>
            </a:r>
            <a:endParaRPr lang="zh-CN" altLang="en-US" sz="2400" dirty="0">
              <a:latin typeface="+mn-ea"/>
            </a:endParaRPr>
          </a:p>
          <a:p>
            <a:pPr lvl="1">
              <a:lnSpc>
                <a:spcPct val="130000"/>
              </a:lnSpc>
              <a:spcBef>
                <a:spcPts val="600"/>
              </a:spcBef>
              <a:buClr>
                <a:srgbClr val="00B050"/>
              </a:buClr>
            </a:pPr>
            <a:r>
              <a:rPr lang="zh-CN" altLang="en-US" sz="2400" dirty="0">
                <a:latin typeface="+mn-ea"/>
              </a:rPr>
              <a:t>超文本传输协议</a:t>
            </a:r>
            <a:r>
              <a:rPr lang="en-US" altLang="zh-CN" sz="2400" dirty="0">
                <a:latin typeface="+mn-ea"/>
              </a:rPr>
              <a:t>HTTP</a:t>
            </a:r>
            <a:r>
              <a:rPr lang="zh-CN" altLang="en-US" sz="2400" dirty="0">
                <a:latin typeface="+mn-ea"/>
              </a:rPr>
              <a:t>：客户浏览网页资源通过超文本传输协议实现</a:t>
            </a:r>
            <a:endParaRPr lang="zh-CN" altLang="en-US" sz="2400" dirty="0">
              <a:latin typeface="+mn-ea"/>
            </a:endParaRPr>
          </a:p>
          <a:p>
            <a:endParaRPr lang="zh-CN" altLang="en-US" dirty="0"/>
          </a:p>
        </p:txBody>
      </p:sp>
      <p:graphicFrame>
        <p:nvGraphicFramePr>
          <p:cNvPr id="3" name="对象 2"/>
          <p:cNvGraphicFramePr>
            <a:graphicFrameLocks noChangeAspect="1"/>
          </p:cNvGraphicFramePr>
          <p:nvPr/>
        </p:nvGraphicFramePr>
        <p:xfrm>
          <a:off x="2191976" y="3771082"/>
          <a:ext cx="7808048" cy="2354394"/>
        </p:xfrm>
        <a:graphic>
          <a:graphicData uri="http://schemas.openxmlformats.org/presentationml/2006/ole">
            <mc:AlternateContent xmlns:mc="http://schemas.openxmlformats.org/markup-compatibility/2006">
              <mc:Choice xmlns:v="urn:schemas-microsoft-com:vml" Requires="v">
                <p:oleObj spid="_x0000_s2" name="" r:id="rId1" imgW="4385310" imgH="1252220" progId="Visio.Drawing.15">
                  <p:embed/>
                </p:oleObj>
              </mc:Choice>
              <mc:Fallback>
                <p:oleObj name="" r:id="rId1" imgW="4385310" imgH="1252220" progId="Visio.Drawing.15">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t="-600" b="15111"/>
                      <a:stretch>
                        <a:fillRect/>
                      </a:stretch>
                    </p:blipFill>
                    <p:spPr bwMode="auto">
                      <a:xfrm>
                        <a:off x="2191976" y="3771082"/>
                        <a:ext cx="7808048" cy="2354394"/>
                      </a:xfrm>
                      <a:prstGeom prst="rect">
                        <a:avLst/>
                      </a:prstGeom>
                      <a:noFill/>
                    </p:spPr>
                  </p:pic>
                </p:oleObj>
              </mc:Fallback>
            </mc:AlternateContent>
          </a:graphicData>
        </a:graphic>
      </p:graphicFrame>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客户浏览网页的基本过程</a:t>
            </a:r>
            <a:endParaRPr lang="zh-CN" altLang="en-US" dirty="0"/>
          </a:p>
        </p:txBody>
      </p:sp>
      <p:sp>
        <p:nvSpPr>
          <p:cNvPr id="3" name="内容占位符 2"/>
          <p:cNvSpPr>
            <a:spLocks noGrp="1"/>
          </p:cNvSpPr>
          <p:nvPr>
            <p:ph idx="1"/>
          </p:nvPr>
        </p:nvSpPr>
        <p:spPr>
          <a:xfrm>
            <a:off x="660399" y="1052515"/>
            <a:ext cx="10871202" cy="5183186"/>
          </a:xfrm>
        </p:spPr>
        <p:txBody>
          <a:bodyPr>
            <a:normAutofit lnSpcReduction="10000"/>
          </a:bodyPr>
          <a:lstStyle/>
          <a:p>
            <a:pPr>
              <a:lnSpc>
                <a:spcPct val="140000"/>
              </a:lnSpc>
              <a:spcBef>
                <a:spcPts val="600"/>
              </a:spcBef>
            </a:pPr>
            <a:r>
              <a:rPr lang="zh-CN" altLang="en-US" dirty="0"/>
              <a:t>客户机向</a:t>
            </a:r>
            <a:r>
              <a:rPr lang="en-US" altLang="zh-CN" dirty="0"/>
              <a:t>Web</a:t>
            </a:r>
            <a:r>
              <a:rPr lang="zh-CN" altLang="en-US" dirty="0"/>
              <a:t>服务器发起</a:t>
            </a:r>
            <a:r>
              <a:rPr lang="en-US" altLang="zh-CN" dirty="0"/>
              <a:t>TCP</a:t>
            </a:r>
            <a:r>
              <a:rPr lang="zh-CN" altLang="en-US" dirty="0"/>
              <a:t>连接</a:t>
            </a:r>
            <a:endParaRPr lang="zh-CN" altLang="en-US" dirty="0"/>
          </a:p>
          <a:p>
            <a:pPr>
              <a:lnSpc>
                <a:spcPct val="140000"/>
              </a:lnSpc>
              <a:spcBef>
                <a:spcPts val="600"/>
              </a:spcBef>
            </a:pPr>
            <a:r>
              <a:rPr lang="zh-CN" altLang="en-US" dirty="0"/>
              <a:t>客户机上的浏览器程序根据要访问页面的网址，发出</a:t>
            </a:r>
            <a:r>
              <a:rPr lang="en-US" altLang="zh-CN" dirty="0"/>
              <a:t>HTTP</a:t>
            </a:r>
            <a:r>
              <a:rPr lang="zh-CN" altLang="en-US" dirty="0"/>
              <a:t>请求报文</a:t>
            </a:r>
            <a:endParaRPr lang="zh-CN" altLang="en-US" dirty="0"/>
          </a:p>
          <a:p>
            <a:pPr>
              <a:lnSpc>
                <a:spcPct val="140000"/>
              </a:lnSpc>
              <a:spcBef>
                <a:spcPts val="600"/>
              </a:spcBef>
            </a:pPr>
            <a:r>
              <a:rPr lang="en-US" altLang="zh-CN" dirty="0"/>
              <a:t>HTTP</a:t>
            </a:r>
            <a:r>
              <a:rPr lang="zh-CN" altLang="en-US" dirty="0"/>
              <a:t>报文中包含统一资源定位器（</a:t>
            </a:r>
            <a:r>
              <a:rPr lang="en-US" altLang="zh-CN" dirty="0"/>
              <a:t>Uniform Resource Locator</a:t>
            </a:r>
            <a:r>
              <a:rPr lang="zh-CN" altLang="en-US" dirty="0"/>
              <a:t>，</a:t>
            </a:r>
            <a:r>
              <a:rPr lang="en-US" altLang="zh-CN" dirty="0"/>
              <a:t>URL</a:t>
            </a:r>
            <a:r>
              <a:rPr lang="zh-CN" altLang="en-US" dirty="0"/>
              <a:t>），即通常所说的网址。互联网上的所有资源都有一个唯一的</a:t>
            </a:r>
            <a:r>
              <a:rPr lang="en-US" altLang="zh-CN" dirty="0"/>
              <a:t>URL</a:t>
            </a:r>
            <a:r>
              <a:rPr lang="zh-CN" altLang="en-US" dirty="0"/>
              <a:t>。网页超链接中包含</a:t>
            </a:r>
            <a:r>
              <a:rPr lang="en-US" altLang="zh-CN" dirty="0"/>
              <a:t>URL</a:t>
            </a:r>
            <a:r>
              <a:rPr lang="zh-CN" altLang="en-US" dirty="0"/>
              <a:t>的信息，当点击网页上的一个超链接时，</a:t>
            </a:r>
            <a:r>
              <a:rPr lang="en-US" altLang="zh-CN" dirty="0"/>
              <a:t>HTTP</a:t>
            </a:r>
            <a:r>
              <a:rPr lang="zh-CN" altLang="en-US" dirty="0"/>
              <a:t>的请求报文会把</a:t>
            </a:r>
            <a:r>
              <a:rPr lang="en-US" altLang="zh-CN" dirty="0"/>
              <a:t>URL</a:t>
            </a:r>
            <a:r>
              <a:rPr lang="zh-CN" altLang="en-US" dirty="0"/>
              <a:t>携带在报文当中，发送给服务器</a:t>
            </a:r>
            <a:endParaRPr lang="zh-CN" altLang="en-US" dirty="0"/>
          </a:p>
          <a:p>
            <a:pPr>
              <a:lnSpc>
                <a:spcPct val="140000"/>
              </a:lnSpc>
              <a:spcBef>
                <a:spcPts val="600"/>
              </a:spcBef>
            </a:pPr>
            <a:r>
              <a:rPr lang="zh-CN" altLang="en-US" dirty="0"/>
              <a:t>服务器根据收到</a:t>
            </a:r>
            <a:r>
              <a:rPr lang="en-US" altLang="zh-CN" dirty="0"/>
              <a:t>URL</a:t>
            </a:r>
            <a:r>
              <a:rPr lang="zh-CN" altLang="en-US" dirty="0"/>
              <a:t>找到相应的网页资源，网页资源使用</a:t>
            </a:r>
            <a:r>
              <a:rPr lang="en-US" altLang="zh-CN" dirty="0"/>
              <a:t>HTML</a:t>
            </a:r>
            <a:r>
              <a:rPr lang="zh-CN" altLang="en-US" dirty="0"/>
              <a:t>语言编写，网页资源作为</a:t>
            </a:r>
            <a:r>
              <a:rPr lang="en-US" altLang="zh-CN" dirty="0"/>
              <a:t>HTTP</a:t>
            </a:r>
            <a:r>
              <a:rPr lang="zh-CN" altLang="en-US" dirty="0"/>
              <a:t>报文的响应信息返回给浏览器</a:t>
            </a:r>
            <a:endParaRPr lang="zh-CN" altLang="en-US" dirty="0"/>
          </a:p>
          <a:p>
            <a:pPr>
              <a:lnSpc>
                <a:spcPct val="140000"/>
              </a:lnSpc>
              <a:spcBef>
                <a:spcPts val="600"/>
              </a:spcBef>
            </a:pPr>
            <a:r>
              <a:rPr lang="zh-CN" altLang="en-US" dirty="0"/>
              <a:t>浏览器收到</a:t>
            </a:r>
            <a:r>
              <a:rPr lang="en-US" altLang="zh-CN" dirty="0"/>
              <a:t>HTML</a:t>
            </a:r>
            <a:r>
              <a:rPr lang="zh-CN" altLang="en-US" dirty="0"/>
              <a:t>语言的网页资源后，进行解释，以一定的格式显示在浏览器当中，呈现给客户</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URL</a:t>
            </a:r>
            <a:r>
              <a:rPr lang="zh-CN" altLang="en-US" dirty="0"/>
              <a:t>的格式</a:t>
            </a:r>
            <a:endParaRPr lang="zh-CN" altLang="en-US" dirty="0"/>
          </a:p>
        </p:txBody>
      </p:sp>
      <p:sp>
        <p:nvSpPr>
          <p:cNvPr id="3" name="内容占位符 2"/>
          <p:cNvSpPr>
            <a:spLocks noGrp="1"/>
          </p:cNvSpPr>
          <p:nvPr>
            <p:ph idx="1"/>
          </p:nvPr>
        </p:nvSpPr>
        <p:spPr>
          <a:xfrm>
            <a:off x="660399" y="1052515"/>
            <a:ext cx="10871202" cy="5183186"/>
          </a:xfrm>
        </p:spPr>
        <p:txBody>
          <a:bodyPr>
            <a:normAutofit fontScale="92500" lnSpcReduction="10000"/>
          </a:bodyPr>
          <a:lstStyle/>
          <a:p>
            <a:r>
              <a:rPr lang="en-US" altLang="zh-CN" dirty="0"/>
              <a:t>URL</a:t>
            </a:r>
            <a:r>
              <a:rPr lang="zh-CN" altLang="en-US" dirty="0"/>
              <a:t>由两大部分组成，以“</a:t>
            </a:r>
            <a:r>
              <a:rPr lang="en-US" altLang="zh-CN" dirty="0"/>
              <a:t>//</a:t>
            </a:r>
            <a:r>
              <a:rPr lang="zh-CN" altLang="en-US" dirty="0"/>
              <a:t>”冒号隔开，且对字符大、小写没有要求。一般形式：</a:t>
            </a:r>
            <a:endParaRPr lang="zh-CN" altLang="en-US"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现在有些浏览器为了方便用户，在输入 </a:t>
            </a:r>
            <a:r>
              <a:rPr lang="en-US" altLang="zh-CN" dirty="0"/>
              <a:t>URL </a:t>
            </a:r>
            <a:r>
              <a:rPr lang="zh-CN" altLang="en-US" dirty="0"/>
              <a:t>时，可以把最前面的“</a:t>
            </a:r>
            <a:r>
              <a:rPr lang="en-US" altLang="zh-CN" dirty="0"/>
              <a:t>http://”</a:t>
            </a:r>
            <a:r>
              <a:rPr lang="zh-CN" altLang="en-US" dirty="0"/>
              <a:t>甚至把主机名最前面的“</a:t>
            </a:r>
            <a:r>
              <a:rPr lang="en-US" altLang="zh-CN" dirty="0"/>
              <a:t>www”</a:t>
            </a:r>
            <a:r>
              <a:rPr lang="zh-CN" altLang="en-US" dirty="0"/>
              <a:t>省略，然后浏览器替用户把省略的字符添上。如：用户只要键入 </a:t>
            </a:r>
            <a:r>
              <a:rPr lang="en-US" altLang="zh-CN" dirty="0"/>
              <a:t>XXXX.com</a:t>
            </a:r>
            <a:r>
              <a:rPr lang="zh-CN" altLang="en-US" dirty="0"/>
              <a:t>，浏览器就自动把未键入的字符补齐，变成</a:t>
            </a:r>
            <a:r>
              <a:rPr lang="en-US" altLang="zh-CN" dirty="0"/>
              <a:t>http://www.XXXX.com</a:t>
            </a:r>
            <a:endParaRPr lang="zh-CN" altLang="en-US" dirty="0"/>
          </a:p>
        </p:txBody>
      </p:sp>
      <p:grpSp>
        <p:nvGrpSpPr>
          <p:cNvPr id="4" name="组合 3"/>
          <p:cNvGrpSpPr/>
          <p:nvPr/>
        </p:nvGrpSpPr>
        <p:grpSpPr>
          <a:xfrm>
            <a:off x="1764145" y="1879600"/>
            <a:ext cx="9010073" cy="2698894"/>
            <a:chOff x="1848706" y="2032597"/>
            <a:chExt cx="8948058" cy="2887642"/>
          </a:xfrm>
        </p:grpSpPr>
        <p:sp>
          <p:nvSpPr>
            <p:cNvPr id="8" name="Text Box 25"/>
            <p:cNvSpPr txBox="1">
              <a:spLocks noChangeArrowheads="1"/>
            </p:cNvSpPr>
            <p:nvPr/>
          </p:nvSpPr>
          <p:spPr bwMode="auto">
            <a:xfrm>
              <a:off x="2696692" y="2032597"/>
              <a:ext cx="5363912" cy="493952"/>
            </a:xfrm>
            <a:prstGeom prst="rect">
              <a:avLst/>
            </a:prstGeom>
            <a:no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2400" b="1" dirty="0">
                  <a:solidFill>
                    <a:srgbClr val="FF0000"/>
                  </a:solidFill>
                  <a:latin typeface="微软雅黑" panose="020B0503020204020204" pitchFamily="34" charset="-122"/>
                  <a:ea typeface="微软雅黑" panose="020B0503020204020204" pitchFamily="34" charset="-122"/>
                </a:rPr>
                <a:t>&lt;</a:t>
              </a:r>
              <a:r>
                <a:rPr lang="zh-CN" altLang="en-US" sz="2400" b="1" dirty="0">
                  <a:solidFill>
                    <a:srgbClr val="FF0000"/>
                  </a:solidFill>
                  <a:latin typeface="微软雅黑" panose="020B0503020204020204" pitchFamily="34" charset="-122"/>
                  <a:ea typeface="微软雅黑" panose="020B0503020204020204" pitchFamily="34" charset="-122"/>
                </a:rPr>
                <a:t>协议</a:t>
              </a:r>
              <a:r>
                <a:rPr lang="en-US" altLang="zh-CN" sz="2400" b="1" dirty="0">
                  <a:solidFill>
                    <a:srgbClr val="FF0000"/>
                  </a:solidFill>
                  <a:latin typeface="微软雅黑" panose="020B0503020204020204" pitchFamily="34" charset="-122"/>
                  <a:ea typeface="微软雅黑" panose="020B0503020204020204" pitchFamily="34" charset="-122"/>
                </a:rPr>
                <a:t>&gt;: // &lt;</a:t>
              </a:r>
              <a:r>
                <a:rPr lang="zh-CN" altLang="en-US" sz="2400" b="1" dirty="0">
                  <a:solidFill>
                    <a:srgbClr val="FF0000"/>
                  </a:solidFill>
                  <a:latin typeface="微软雅黑" panose="020B0503020204020204" pitchFamily="34" charset="-122"/>
                  <a:ea typeface="微软雅黑" panose="020B0503020204020204" pitchFamily="34" charset="-122"/>
                </a:rPr>
                <a:t>主机</a:t>
              </a:r>
              <a:r>
                <a:rPr lang="en-US" altLang="zh-CN" sz="2400" b="1" dirty="0">
                  <a:solidFill>
                    <a:srgbClr val="FF0000"/>
                  </a:solidFill>
                  <a:latin typeface="微软雅黑" panose="020B0503020204020204" pitchFamily="34" charset="-122"/>
                  <a:ea typeface="微软雅黑" panose="020B0503020204020204" pitchFamily="34" charset="-122"/>
                </a:rPr>
                <a:t>&gt;:&lt;</a:t>
              </a:r>
              <a:r>
                <a:rPr lang="zh-CN" altLang="en-US" sz="2400" b="1" dirty="0">
                  <a:solidFill>
                    <a:srgbClr val="FF0000"/>
                  </a:solidFill>
                  <a:latin typeface="微软雅黑" panose="020B0503020204020204" pitchFamily="34" charset="-122"/>
                  <a:ea typeface="微软雅黑" panose="020B0503020204020204" pitchFamily="34" charset="-122"/>
                </a:rPr>
                <a:t>端口</a:t>
              </a:r>
              <a:r>
                <a:rPr lang="en-US" altLang="zh-CN" sz="2400" b="1" dirty="0">
                  <a:solidFill>
                    <a:srgbClr val="FF0000"/>
                  </a:solidFill>
                  <a:latin typeface="微软雅黑" panose="020B0503020204020204" pitchFamily="34" charset="-122"/>
                  <a:ea typeface="微软雅黑" panose="020B0503020204020204" pitchFamily="34" charset="-122"/>
                </a:rPr>
                <a:t>&gt;/&lt;</a:t>
              </a:r>
              <a:r>
                <a:rPr lang="zh-CN" altLang="en-US" sz="2400" b="1" dirty="0">
                  <a:solidFill>
                    <a:srgbClr val="FF0000"/>
                  </a:solidFill>
                  <a:latin typeface="微软雅黑" panose="020B0503020204020204" pitchFamily="34" charset="-122"/>
                  <a:ea typeface="微软雅黑" panose="020B0503020204020204" pitchFamily="34" charset="-122"/>
                </a:rPr>
                <a:t>路径</a:t>
              </a:r>
              <a:r>
                <a:rPr lang="en-US" altLang="zh-CN" sz="2400" b="1" dirty="0">
                  <a:solidFill>
                    <a:srgbClr val="FF0000"/>
                  </a:solidFill>
                  <a:latin typeface="微软雅黑" panose="020B0503020204020204" pitchFamily="34" charset="-122"/>
                  <a:ea typeface="微软雅黑" panose="020B0503020204020204" pitchFamily="34" charset="-122"/>
                </a:rPr>
                <a:t>&gt; </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6" name="Line 26"/>
            <p:cNvSpPr>
              <a:spLocks noChangeShapeType="1"/>
            </p:cNvSpPr>
            <p:nvPr/>
          </p:nvSpPr>
          <p:spPr bwMode="auto">
            <a:xfrm>
              <a:off x="2944273" y="2599544"/>
              <a:ext cx="873246" cy="8097"/>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18" name="Line 26"/>
            <p:cNvSpPr>
              <a:spLocks noChangeShapeType="1"/>
            </p:cNvSpPr>
            <p:nvPr/>
          </p:nvSpPr>
          <p:spPr bwMode="auto">
            <a:xfrm>
              <a:off x="4589581" y="2598539"/>
              <a:ext cx="776603"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grpSp>
          <p:nvGrpSpPr>
            <p:cNvPr id="20" name="Group 31"/>
            <p:cNvGrpSpPr/>
            <p:nvPr/>
          </p:nvGrpSpPr>
          <p:grpSpPr bwMode="auto">
            <a:xfrm>
              <a:off x="1848706" y="2614239"/>
              <a:ext cx="6034878" cy="2306000"/>
              <a:chOff x="91" y="1901"/>
              <a:chExt cx="4235" cy="1398"/>
            </a:xfrm>
          </p:grpSpPr>
          <p:sp>
            <p:nvSpPr>
              <p:cNvPr id="22" name="Freeform 27"/>
              <p:cNvSpPr/>
              <p:nvPr/>
            </p:nvSpPr>
            <p:spPr bwMode="auto">
              <a:xfrm>
                <a:off x="1728" y="1901"/>
                <a:ext cx="385" cy="1303"/>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3" name="Text Box 29"/>
              <p:cNvSpPr txBox="1">
                <a:spLocks noChangeArrowheads="1"/>
              </p:cNvSpPr>
              <p:nvPr/>
            </p:nvSpPr>
            <p:spPr bwMode="auto">
              <a:xfrm>
                <a:off x="2113" y="3075"/>
                <a:ext cx="2213"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dirty="0">
                    <a:solidFill>
                      <a:srgbClr val="000099"/>
                    </a:solidFill>
                    <a:latin typeface="+mn-ea"/>
                    <a:ea typeface="+mn-ea"/>
                  </a:rPr>
                  <a:t>“：”和“</a:t>
                </a:r>
                <a:r>
                  <a:rPr lang="en-US" altLang="zh-CN" sz="1800" dirty="0">
                    <a:solidFill>
                      <a:srgbClr val="000099"/>
                    </a:solidFill>
                    <a:latin typeface="+mn-ea"/>
                    <a:ea typeface="+mn-ea"/>
                  </a:rPr>
                  <a:t>//</a:t>
                </a:r>
                <a:r>
                  <a:rPr lang="zh-CN" altLang="en-US" sz="1800" dirty="0">
                    <a:solidFill>
                      <a:srgbClr val="000099"/>
                    </a:solidFill>
                    <a:latin typeface="+mn-ea"/>
                    <a:ea typeface="+mn-ea"/>
                  </a:rPr>
                  <a:t>”是规定的格式</a:t>
                </a:r>
                <a:endParaRPr lang="zh-CN" altLang="en-US" sz="1800" dirty="0">
                  <a:solidFill>
                    <a:srgbClr val="000099"/>
                  </a:solidFill>
                  <a:latin typeface="+mn-ea"/>
                  <a:ea typeface="+mn-ea"/>
                </a:endParaRPr>
              </a:p>
            </p:txBody>
          </p:sp>
          <p:sp>
            <p:nvSpPr>
              <p:cNvPr id="43" name="Text Box 29"/>
              <p:cNvSpPr txBox="1">
                <a:spLocks noChangeArrowheads="1"/>
              </p:cNvSpPr>
              <p:nvPr/>
            </p:nvSpPr>
            <p:spPr bwMode="auto">
              <a:xfrm>
                <a:off x="91" y="2586"/>
                <a:ext cx="77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lang="zh-CN" altLang="en-US" sz="1800" dirty="0">
                    <a:solidFill>
                      <a:srgbClr val="000099"/>
                    </a:solidFill>
                    <a:latin typeface="+mn-ea"/>
                    <a:ea typeface="+mn-ea"/>
                  </a:rPr>
                  <a:t>协议类型</a:t>
                </a:r>
                <a:endParaRPr lang="zh-CN" altLang="en-US" sz="1800" dirty="0">
                  <a:solidFill>
                    <a:srgbClr val="000099"/>
                  </a:solidFill>
                  <a:latin typeface="+mn-ea"/>
                  <a:ea typeface="+mn-ea"/>
                </a:endParaRPr>
              </a:p>
            </p:txBody>
          </p:sp>
        </p:grpSp>
        <p:grpSp>
          <p:nvGrpSpPr>
            <p:cNvPr id="24" name="Group 31"/>
            <p:cNvGrpSpPr/>
            <p:nvPr/>
          </p:nvGrpSpPr>
          <p:grpSpPr bwMode="auto">
            <a:xfrm>
              <a:off x="4964266" y="2599545"/>
              <a:ext cx="3297451" cy="1768517"/>
              <a:chOff x="2271" y="2594"/>
              <a:chExt cx="2314" cy="479"/>
            </a:xfrm>
          </p:grpSpPr>
          <p:sp>
            <p:nvSpPr>
              <p:cNvPr id="26" name="Freeform 27"/>
              <p:cNvSpPr/>
              <p:nvPr/>
            </p:nvSpPr>
            <p:spPr bwMode="auto">
              <a:xfrm>
                <a:off x="2271" y="2594"/>
                <a:ext cx="360" cy="389"/>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27" name="Text Box 29"/>
              <p:cNvSpPr txBox="1">
                <a:spLocks noChangeArrowheads="1"/>
              </p:cNvSpPr>
              <p:nvPr/>
            </p:nvSpPr>
            <p:spPr bwMode="auto">
              <a:xfrm>
                <a:off x="2637" y="2863"/>
                <a:ext cx="194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nSpc>
                    <a:spcPts val="2800"/>
                  </a:lnSpc>
                </a:pPr>
                <a:r>
                  <a:rPr lang="zh-CN" altLang="en-US" sz="1800" dirty="0">
                    <a:solidFill>
                      <a:srgbClr val="000099"/>
                    </a:solidFill>
                    <a:latin typeface="+mn-ea"/>
                    <a:ea typeface="+mn-ea"/>
                  </a:rPr>
                  <a:t>存放资源的主机名，在互联网中通常用域名表达</a:t>
                </a:r>
                <a:endParaRPr lang="zh-CN" altLang="en-US" sz="1800" dirty="0">
                  <a:solidFill>
                    <a:srgbClr val="000099"/>
                  </a:solidFill>
                  <a:latin typeface="+mn-ea"/>
                  <a:ea typeface="+mn-ea"/>
                </a:endParaRPr>
              </a:p>
            </p:txBody>
          </p:sp>
        </p:grpSp>
        <p:grpSp>
          <p:nvGrpSpPr>
            <p:cNvPr id="28" name="Group 31"/>
            <p:cNvGrpSpPr/>
            <p:nvPr/>
          </p:nvGrpSpPr>
          <p:grpSpPr bwMode="auto">
            <a:xfrm>
              <a:off x="5704291" y="2607640"/>
              <a:ext cx="5092473" cy="1334543"/>
              <a:chOff x="1467" y="2568"/>
              <a:chExt cx="3276" cy="630"/>
            </a:xfrm>
          </p:grpSpPr>
          <p:sp>
            <p:nvSpPr>
              <p:cNvPr id="29" name="Line 26"/>
              <p:cNvSpPr>
                <a:spLocks noChangeShapeType="1"/>
              </p:cNvSpPr>
              <p:nvPr/>
            </p:nvSpPr>
            <p:spPr bwMode="auto">
              <a:xfrm>
                <a:off x="1467" y="2568"/>
                <a:ext cx="1596"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30" name="Freeform 27"/>
              <p:cNvSpPr/>
              <p:nvPr/>
            </p:nvSpPr>
            <p:spPr bwMode="auto">
              <a:xfrm>
                <a:off x="1875" y="2577"/>
                <a:ext cx="251" cy="312"/>
              </a:xfrm>
              <a:custGeom>
                <a:avLst/>
                <a:gdLst>
                  <a:gd name="T0" fmla="*/ 0 w 771"/>
                  <a:gd name="T1" fmla="*/ 0 h 726"/>
                  <a:gd name="T2" fmla="*/ 0 w 771"/>
                  <a:gd name="T3" fmla="*/ 726 h 726"/>
                  <a:gd name="T4" fmla="*/ 12 w 771"/>
                  <a:gd name="T5" fmla="*/ 726 h 726"/>
                  <a:gd name="T6" fmla="*/ 0 60000 65536"/>
                  <a:gd name="T7" fmla="*/ 0 60000 65536"/>
                  <a:gd name="T8" fmla="*/ 0 60000 65536"/>
                </a:gdLst>
                <a:ahLst/>
                <a:cxnLst>
                  <a:cxn ang="T6">
                    <a:pos x="T0" y="T1"/>
                  </a:cxn>
                  <a:cxn ang="T7">
                    <a:pos x="T2" y="T3"/>
                  </a:cxn>
                  <a:cxn ang="T8">
                    <a:pos x="T4" y="T5"/>
                  </a:cxn>
                </a:cxnLst>
                <a:rect l="0" t="0" r="r" b="b"/>
                <a:pathLst>
                  <a:path w="771" h="726">
                    <a:moveTo>
                      <a:pt x="0" y="0"/>
                    </a:moveTo>
                    <a:lnTo>
                      <a:pt x="0" y="726"/>
                    </a:lnTo>
                    <a:lnTo>
                      <a:pt x="771" y="726"/>
                    </a:lnTo>
                  </a:path>
                </a:pathLst>
              </a:custGeom>
              <a:noFill/>
              <a:ln w="38100" cmpd="sng">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31" name="Text Box 29"/>
              <p:cNvSpPr txBox="1">
                <a:spLocks noChangeArrowheads="1"/>
              </p:cNvSpPr>
              <p:nvPr/>
            </p:nvSpPr>
            <p:spPr bwMode="auto">
              <a:xfrm>
                <a:off x="2117" y="2662"/>
                <a:ext cx="2626"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nSpc>
                    <a:spcPts val="2800"/>
                  </a:lnSpc>
                </a:pPr>
                <a:r>
                  <a:rPr lang="zh-CN" altLang="en-US" sz="1800" dirty="0">
                    <a:solidFill>
                      <a:srgbClr val="000099"/>
                    </a:solidFill>
                    <a:latin typeface="+mn-ea"/>
                    <a:ea typeface="+mn-ea"/>
                  </a:rPr>
                  <a:t>协议端口号和资源存放路径。如确定主机后就能找到资源，这部分可以省略</a:t>
                </a:r>
                <a:endParaRPr lang="zh-CN" altLang="en-US" sz="1800" dirty="0">
                  <a:solidFill>
                    <a:srgbClr val="000099"/>
                  </a:solidFill>
                  <a:latin typeface="+mn-ea"/>
                  <a:ea typeface="+mn-ea"/>
                </a:endParaRPr>
              </a:p>
            </p:txBody>
          </p:sp>
        </p:grpSp>
        <p:sp>
          <p:nvSpPr>
            <p:cNvPr id="38" name="Line 26"/>
            <p:cNvSpPr>
              <a:spLocks noChangeShapeType="1"/>
            </p:cNvSpPr>
            <p:nvPr/>
          </p:nvSpPr>
          <p:spPr bwMode="auto">
            <a:xfrm>
              <a:off x="3888761" y="2598539"/>
              <a:ext cx="513144" cy="0"/>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40" name="Line 26"/>
            <p:cNvSpPr>
              <a:spLocks noChangeShapeType="1"/>
            </p:cNvSpPr>
            <p:nvPr/>
          </p:nvSpPr>
          <p:spPr bwMode="auto">
            <a:xfrm flipH="1">
              <a:off x="3443899" y="2627576"/>
              <a:ext cx="2" cy="1460462"/>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sp>
          <p:nvSpPr>
            <p:cNvPr id="41" name="Line 26"/>
            <p:cNvSpPr>
              <a:spLocks noChangeShapeType="1"/>
            </p:cNvSpPr>
            <p:nvPr/>
          </p:nvSpPr>
          <p:spPr bwMode="auto">
            <a:xfrm>
              <a:off x="2882629" y="4088037"/>
              <a:ext cx="548625" cy="8098"/>
            </a:xfrm>
            <a:prstGeom prst="line">
              <a:avLst/>
            </a:prstGeom>
            <a:noFill/>
            <a:ln w="38100">
              <a:solidFill>
                <a:srgbClr val="CC00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400" y="71438"/>
            <a:ext cx="10858500" cy="765175"/>
          </a:xfrm>
        </p:spPr>
        <p:txBody>
          <a:bodyPr>
            <a:normAutofit/>
          </a:bodyPr>
          <a:lstStyle/>
          <a:p>
            <a:r>
              <a:rPr lang="en-US" altLang="zh-CN" b="0" dirty="0">
                <a:latin typeface="+mj-ea"/>
                <a:ea typeface="+mj-ea"/>
              </a:rPr>
              <a:t>URL </a:t>
            </a:r>
            <a:r>
              <a:rPr lang="zh-CN" altLang="en-US" b="0" dirty="0">
                <a:latin typeface="+mj-ea"/>
                <a:ea typeface="+mj-ea"/>
              </a:rPr>
              <a:t>的一般形式</a:t>
            </a:r>
            <a:r>
              <a:rPr lang="en-US" altLang="zh-CN" b="0" dirty="0">
                <a:latin typeface="+mj-ea"/>
                <a:ea typeface="+mj-ea"/>
              </a:rPr>
              <a:t>—</a:t>
            </a:r>
            <a:r>
              <a:rPr lang="zh-CN" altLang="en-US" b="0" dirty="0">
                <a:latin typeface="+mj-ea"/>
                <a:ea typeface="+mj-ea"/>
              </a:rPr>
              <a:t>举例</a:t>
            </a:r>
            <a:endParaRPr lang="zh-CN" altLang="en-US" b="0" dirty="0">
              <a:latin typeface="+mj-ea"/>
              <a:ea typeface="+mj-ea"/>
            </a:endParaRPr>
          </a:p>
        </p:txBody>
      </p:sp>
      <p:sp>
        <p:nvSpPr>
          <p:cNvPr id="34819" name="Rectangle 3"/>
          <p:cNvSpPr>
            <a:spLocks noGrp="1" noChangeArrowheads="1"/>
          </p:cNvSpPr>
          <p:nvPr>
            <p:ph idx="4294967295"/>
          </p:nvPr>
        </p:nvSpPr>
        <p:spPr>
          <a:xfrm>
            <a:off x="1314450" y="1319213"/>
            <a:ext cx="10877550" cy="677862"/>
          </a:xfrm>
          <a:prstGeom prst="rect">
            <a:avLst/>
          </a:prstGeom>
        </p:spPr>
        <p:txBody>
          <a:bodyPr>
            <a:normAutofit/>
          </a:bodyPr>
          <a:lstStyle/>
          <a:p>
            <a:pPr marL="457200" lvl="1" indent="0">
              <a:buNone/>
            </a:pPr>
            <a:r>
              <a:rPr lang="zh-CN" altLang="en-US" sz="2400" dirty="0">
                <a:cs typeface="微软雅黑" panose="020B0503020204020204" pitchFamily="34" charset="-122"/>
              </a:rPr>
              <a:t>例如：</a:t>
            </a:r>
            <a:r>
              <a:rPr lang="en-US" sz="2400" dirty="0">
                <a:cs typeface="微软雅黑" panose="020B0503020204020204" pitchFamily="34" charset="-122"/>
              </a:rPr>
              <a:t> </a:t>
            </a:r>
            <a:r>
              <a:rPr lang="en-US" sz="2400" u="sng" dirty="0">
                <a:solidFill>
                  <a:srgbClr val="0000FF"/>
                </a:solidFill>
                <a:cs typeface="微软雅黑" panose="020B0503020204020204" pitchFamily="34" charset="-122"/>
              </a:rPr>
              <a:t>http://www.</a:t>
            </a:r>
            <a:r>
              <a:rPr lang="en-US" altLang="zh-CN" sz="2400" u="sng" dirty="0">
                <a:solidFill>
                  <a:srgbClr val="0000FF"/>
                </a:solidFill>
                <a:cs typeface="微软雅黑" panose="020B0503020204020204" pitchFamily="34" charset="-122"/>
              </a:rPr>
              <a:t>XXXXX</a:t>
            </a:r>
            <a:r>
              <a:rPr lang="en-US" sz="2400" u="sng" dirty="0">
                <a:solidFill>
                  <a:srgbClr val="0000FF"/>
                </a:solidFill>
                <a:cs typeface="微软雅黑" panose="020B0503020204020204" pitchFamily="34" charset="-122"/>
              </a:rPr>
              <a:t>.com:</a:t>
            </a:r>
            <a:r>
              <a:rPr lang="en-US" altLang="zh-CN" sz="2400" u="sng" dirty="0">
                <a:solidFill>
                  <a:srgbClr val="0000FF"/>
                </a:solidFill>
                <a:cs typeface="微软雅黑" panose="020B0503020204020204" pitchFamily="34" charset="-122"/>
              </a:rPr>
              <a:t>8000</a:t>
            </a:r>
            <a:r>
              <a:rPr lang="en-US" sz="2400" u="sng" dirty="0">
                <a:solidFill>
                  <a:srgbClr val="0000FF"/>
                </a:solidFill>
                <a:cs typeface="微软雅黑" panose="020B0503020204020204" pitchFamily="34" charset="-122"/>
              </a:rPr>
              <a:t>/comics.php</a:t>
            </a:r>
            <a:endParaRPr lang="en-US" sz="2400" u="sng" dirty="0">
              <a:solidFill>
                <a:srgbClr val="0000FF"/>
              </a:solidFill>
              <a:cs typeface="微软雅黑" panose="020B0503020204020204" pitchFamily="34" charset="-122"/>
            </a:endParaRPr>
          </a:p>
          <a:p>
            <a:endParaRPr lang="en-US" sz="2000" dirty="0">
              <a:cs typeface="微软雅黑" panose="020B0503020204020204" pitchFamily="34" charset="-122"/>
            </a:endParaRPr>
          </a:p>
        </p:txBody>
      </p:sp>
      <p:sp>
        <p:nvSpPr>
          <p:cNvPr id="15" name="Right Brace 14"/>
          <p:cNvSpPr/>
          <p:nvPr/>
        </p:nvSpPr>
        <p:spPr bwMode="auto">
          <a:xfrm rot="16200000" flipH="1">
            <a:off x="2829659" y="1807817"/>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Right Brace 15"/>
          <p:cNvSpPr/>
          <p:nvPr/>
        </p:nvSpPr>
        <p:spPr bwMode="auto">
          <a:xfrm rot="16200000" flipH="1">
            <a:off x="4875389" y="772350"/>
            <a:ext cx="224497" cy="2710577"/>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Right Brace 16"/>
          <p:cNvSpPr/>
          <p:nvPr/>
        </p:nvSpPr>
        <p:spPr bwMode="auto">
          <a:xfrm rot="16200000" flipH="1">
            <a:off x="7810716" y="1385061"/>
            <a:ext cx="224687" cy="1485155"/>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Box 17"/>
          <p:cNvSpPr txBox="1"/>
          <p:nvPr/>
        </p:nvSpPr>
        <p:spPr>
          <a:xfrm>
            <a:off x="2401234" y="2361051"/>
            <a:ext cx="1292151" cy="398780"/>
          </a:xfrm>
          <a:prstGeom prst="rect">
            <a:avLst/>
          </a:prstGeom>
          <a:noFill/>
        </p:spPr>
        <p:txBody>
          <a:bodyPr wrap="square" rtlCol="0">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协议类型</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6996735" y="2350044"/>
            <a:ext cx="225234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路径和文件名</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780621" y="2361147"/>
            <a:ext cx="2409825"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主机名即服务器</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6" name="Right Brace 14"/>
          <p:cNvSpPr/>
          <p:nvPr/>
        </p:nvSpPr>
        <p:spPr bwMode="auto">
          <a:xfrm rot="16200000" flipH="1">
            <a:off x="6647215" y="1796311"/>
            <a:ext cx="228978" cy="643740"/>
          </a:xfrm>
          <a:prstGeom prst="rightBrac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TextBox 17"/>
          <p:cNvSpPr txBox="1"/>
          <p:nvPr/>
        </p:nvSpPr>
        <p:spPr>
          <a:xfrm>
            <a:off x="6207945" y="2342732"/>
            <a:ext cx="1292151" cy="398780"/>
          </a:xfrm>
          <a:prstGeom prst="rect">
            <a:avLst/>
          </a:prstGeom>
          <a:noFill/>
        </p:spPr>
        <p:txBody>
          <a:bodyPr wrap="square" rtlCol="0">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端口</a:t>
            </a:r>
            <a:endParaRPr lang="zh-CN" altLang="en-US" sz="2000" dirty="0">
              <a:solidFill>
                <a:srgbClr val="C00000"/>
              </a:solidFill>
              <a:latin typeface="微软雅黑" panose="020B0503020204020204" pitchFamily="34" charset="-122"/>
              <a:ea typeface="微软雅黑" panose="020B0503020204020204" pitchFamily="34" charset="-122"/>
            </a:endParaRPr>
          </a:p>
        </p:txBody>
      </p:sp>
      <p:graphicFrame>
        <p:nvGraphicFramePr>
          <p:cNvPr id="2" name="表格 1"/>
          <p:cNvGraphicFramePr/>
          <p:nvPr>
            <p:custDataLst>
              <p:tags r:id="rId1"/>
            </p:custDataLst>
          </p:nvPr>
        </p:nvGraphicFramePr>
        <p:xfrm>
          <a:off x="1831806" y="2808187"/>
          <a:ext cx="8954135" cy="3169920"/>
        </p:xfrm>
        <a:graphic>
          <a:graphicData uri="http://schemas.openxmlformats.org/drawingml/2006/table">
            <a:tbl>
              <a:tblPr firstRow="1" bandRow="1">
                <a:tableStyleId>{5C22544A-7EE6-4342-B048-85BDC9FD1C3A}</a:tableStyleId>
              </a:tblPr>
              <a:tblGrid>
                <a:gridCol w="1511935"/>
                <a:gridCol w="2113915"/>
                <a:gridCol w="5328285"/>
              </a:tblGrid>
              <a:tr h="375285">
                <a:tc>
                  <a:txBody>
                    <a:bodyPr/>
                    <a:lstStyle/>
                    <a:p>
                      <a:pPr>
                        <a:buNone/>
                      </a:pPr>
                      <a:r>
                        <a:rPr lang="zh-CN" altLang="en-US" sz="2000" b="0">
                          <a:latin typeface="微软雅黑" panose="020B0503020204020204" pitchFamily="34" charset="-122"/>
                          <a:ea typeface="微软雅黑" panose="020B0503020204020204" pitchFamily="34" charset="-122"/>
                        </a:rPr>
                        <a:t>名字</a:t>
                      </a:r>
                      <a:endParaRPr lang="zh-CN" altLang="en-US" sz="2000" b="0">
                        <a:latin typeface="微软雅黑" panose="020B0503020204020204" pitchFamily="34" charset="-122"/>
                        <a:ea typeface="微软雅黑" panose="020B0503020204020204" pitchFamily="34" charset="-122"/>
                      </a:endParaRPr>
                    </a:p>
                  </a:txBody>
                  <a:tcPr/>
                </a:tc>
                <a:tc>
                  <a:txBody>
                    <a:bodyPr/>
                    <a:lstStyle/>
                    <a:p>
                      <a:pPr>
                        <a:buNone/>
                      </a:pPr>
                      <a:r>
                        <a:rPr lang="zh-CN" altLang="en-US" sz="2000" b="0">
                          <a:latin typeface="微软雅黑" panose="020B0503020204020204" pitchFamily="34" charset="-122"/>
                          <a:ea typeface="微软雅黑" panose="020B0503020204020204" pitchFamily="34" charset="-122"/>
                        </a:rPr>
                        <a:t>用途</a:t>
                      </a:r>
                      <a:endParaRPr lang="zh-CN" altLang="en-US" sz="2000" b="0">
                        <a:latin typeface="微软雅黑" panose="020B0503020204020204" pitchFamily="34" charset="-122"/>
                        <a:ea typeface="微软雅黑" panose="020B0503020204020204" pitchFamily="34" charset="-122"/>
                      </a:endParaRPr>
                    </a:p>
                  </a:txBody>
                  <a:tcPr/>
                </a:tc>
                <a:tc>
                  <a:txBody>
                    <a:bodyPr/>
                    <a:lstStyle/>
                    <a:p>
                      <a:pPr>
                        <a:buNone/>
                      </a:pPr>
                      <a:r>
                        <a:rPr lang="zh-CN" altLang="en-US" sz="2000" b="0">
                          <a:latin typeface="微软雅黑" panose="020B0503020204020204" pitchFamily="34" charset="-122"/>
                          <a:ea typeface="微软雅黑" panose="020B0503020204020204" pitchFamily="34" charset="-122"/>
                        </a:rPr>
                        <a:t>实例</a:t>
                      </a:r>
                      <a:endParaRPr lang="zh-CN" altLang="en-US" sz="2000" b="0">
                        <a:latin typeface="微软雅黑" panose="020B0503020204020204" pitchFamily="34" charset="-122"/>
                        <a:ea typeface="微软雅黑" panose="020B0503020204020204" pitchFamily="34" charset="-122"/>
                      </a:endParaRPr>
                    </a:p>
                  </a:txBody>
                  <a:tcPr/>
                </a:tc>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a:t>
                      </a:r>
                      <a:endParaRPr lang="en-US" altLang="zh-CN" sz="2000" b="0">
                        <a:solidFill>
                          <a:srgbClr val="C00000"/>
                        </a:solidFill>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zh-CN" altLang="en-US" sz="2000" b="0" dirty="0">
                          <a:solidFill>
                            <a:srgbClr val="C00000"/>
                          </a:solidFill>
                          <a:latin typeface="微软雅黑" panose="020B0503020204020204" pitchFamily="34" charset="-122"/>
                          <a:ea typeface="微软雅黑" panose="020B0503020204020204" pitchFamily="34" charset="-122"/>
                        </a:rPr>
                        <a:t>超文本</a:t>
                      </a:r>
                      <a:r>
                        <a:rPr lang="en-US" altLang="zh-CN" sz="2000" b="0" dirty="0">
                          <a:solidFill>
                            <a:srgbClr val="C00000"/>
                          </a:solidFill>
                          <a:latin typeface="微软雅黑" panose="020B0503020204020204" pitchFamily="34" charset="-122"/>
                          <a:ea typeface="微软雅黑" panose="020B0503020204020204" pitchFamily="34" charset="-122"/>
                        </a:rPr>
                        <a:t>HTML</a:t>
                      </a:r>
                      <a:endParaRPr lang="en-US" altLang="zh-CN" sz="2000" b="0" dirty="0">
                        <a:solidFill>
                          <a:srgbClr val="C00000"/>
                        </a:solidFill>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en-US" altLang="zh-CN" sz="2000" b="0" dirty="0">
                          <a:solidFill>
                            <a:srgbClr val="C00000"/>
                          </a:solidFill>
                          <a:latin typeface="微软雅黑" panose="020B0503020204020204" pitchFamily="34" charset="-122"/>
                          <a:ea typeface="微软雅黑" panose="020B0503020204020204" pitchFamily="34" charset="-122"/>
                        </a:rPr>
                        <a:t>http://www.XXXX.edu.cn/xxgk/xxjj.htm</a:t>
                      </a:r>
                      <a:endParaRPr lang="en-US" altLang="zh-CN" sz="2000" b="0" dirty="0">
                        <a:solidFill>
                          <a:srgbClr val="C00000"/>
                        </a:solidFill>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r>
              <a:tr h="375285">
                <a:tc>
                  <a:txBody>
                    <a:bodyPr/>
                    <a:lstStyle/>
                    <a:p>
                      <a:pPr>
                        <a:buNone/>
                      </a:pPr>
                      <a:r>
                        <a:rPr lang="en-US" altLang="zh-CN" sz="2000" b="0">
                          <a:solidFill>
                            <a:srgbClr val="C00000"/>
                          </a:solidFill>
                          <a:latin typeface="微软雅黑" panose="020B0503020204020204" pitchFamily="34" charset="-122"/>
                          <a:ea typeface="微软雅黑" panose="020B0503020204020204" pitchFamily="34" charset="-122"/>
                        </a:rPr>
                        <a:t>https</a:t>
                      </a:r>
                      <a:endParaRPr lang="en-US" altLang="zh-CN" sz="2000" b="0">
                        <a:solidFill>
                          <a:srgbClr val="C00000"/>
                        </a:solidFill>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zh-CN" altLang="en-US" sz="2000" b="0">
                          <a:solidFill>
                            <a:srgbClr val="C00000"/>
                          </a:solidFill>
                          <a:latin typeface="微软雅黑" panose="020B0503020204020204" pitchFamily="34" charset="-122"/>
                          <a:ea typeface="微软雅黑" panose="020B0503020204020204" pitchFamily="34" charset="-122"/>
                        </a:rPr>
                        <a:t>安全超文本</a:t>
                      </a:r>
                      <a:endParaRPr lang="zh-CN" altLang="en-US" sz="2000" b="0">
                        <a:solidFill>
                          <a:srgbClr val="C00000"/>
                        </a:solidFill>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zh-CN" altLang="en-US" sz="2000" b="0" dirty="0">
                          <a:solidFill>
                            <a:srgbClr val="C00000"/>
                          </a:solidFill>
                          <a:latin typeface="微软雅黑" panose="020B0503020204020204" pitchFamily="34" charset="-122"/>
                          <a:ea typeface="微软雅黑" panose="020B0503020204020204" pitchFamily="34" charset="-122"/>
                        </a:rPr>
                        <a:t>https://www.</a:t>
                      </a:r>
                      <a:r>
                        <a:rPr lang="en-US" altLang="zh-CN" sz="2000" b="0" dirty="0">
                          <a:solidFill>
                            <a:srgbClr val="C00000"/>
                          </a:solidFill>
                          <a:latin typeface="微软雅黑" panose="020B0503020204020204" pitchFamily="34" charset="-122"/>
                          <a:ea typeface="微软雅黑" panose="020B0503020204020204" pitchFamily="34" charset="-122"/>
                        </a:rPr>
                        <a:t>XXXX</a:t>
                      </a:r>
                      <a:r>
                        <a:rPr lang="zh-CN" altLang="en-US" sz="2000" b="0" dirty="0">
                          <a:solidFill>
                            <a:srgbClr val="C00000"/>
                          </a:solidFill>
                          <a:latin typeface="微软雅黑" panose="020B0503020204020204" pitchFamily="34" charset="-122"/>
                          <a:ea typeface="微软雅黑" panose="020B0503020204020204" pitchFamily="34" charset="-122"/>
                        </a:rPr>
                        <a:t>.com/</a:t>
                      </a:r>
                      <a:endParaRPr lang="zh-CN" altLang="en-US" sz="2000" b="0" dirty="0">
                        <a:solidFill>
                          <a:srgbClr val="C00000"/>
                        </a:solidFill>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r>
              <a:tr h="375285">
                <a:tc>
                  <a:txBody>
                    <a:bodyPr/>
                    <a:lstStyle/>
                    <a:p>
                      <a:pPr>
                        <a:buNone/>
                      </a:pPr>
                      <a:r>
                        <a:rPr lang="en-US" altLang="zh-CN" sz="2000" b="0">
                          <a:latin typeface="微软雅黑" panose="020B0503020204020204" pitchFamily="34" charset="-122"/>
                          <a:ea typeface="微软雅黑" panose="020B0503020204020204" pitchFamily="34" charset="-122"/>
                        </a:rPr>
                        <a:t>ftp</a:t>
                      </a:r>
                      <a:endParaRPr lang="en-US" altLang="zh-CN"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en-US" altLang="zh-CN" sz="2000" b="0">
                          <a:latin typeface="微软雅黑" panose="020B0503020204020204" pitchFamily="34" charset="-122"/>
                          <a:ea typeface="微软雅黑" panose="020B0503020204020204" pitchFamily="34" charset="-122"/>
                        </a:rPr>
                        <a:t>FTP</a:t>
                      </a:r>
                      <a:endParaRPr lang="en-US" altLang="zh-CN"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en-US" altLang="zh-CN" sz="2000" b="0" dirty="0">
                          <a:latin typeface="微软雅黑" panose="020B0503020204020204" pitchFamily="34" charset="-122"/>
                          <a:ea typeface="微软雅黑" panose="020B0503020204020204" pitchFamily="34" charset="-122"/>
                        </a:rPr>
                        <a:t>ftp://ftp.XXXX.edu.cn</a:t>
                      </a:r>
                      <a:endParaRPr lang="en-US" altLang="zh-CN" sz="2000" b="0" dirty="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r>
              <a:tr h="375285">
                <a:tc>
                  <a:txBody>
                    <a:bodyPr/>
                    <a:lstStyle/>
                    <a:p>
                      <a:pPr>
                        <a:buNone/>
                      </a:pPr>
                      <a:r>
                        <a:rPr lang="en-US" altLang="zh-CN" sz="2000" b="0">
                          <a:latin typeface="微软雅黑" panose="020B0503020204020204" pitchFamily="34" charset="-122"/>
                          <a:ea typeface="微软雅黑" panose="020B0503020204020204" pitchFamily="34" charset="-122"/>
                        </a:rPr>
                        <a:t>file</a:t>
                      </a:r>
                      <a:endParaRPr lang="en-US" altLang="zh-CN" sz="2000" b="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zh-CN" altLang="en-US" sz="2000" b="0">
                          <a:latin typeface="微软雅黑" panose="020B0503020204020204" pitchFamily="34" charset="-122"/>
                          <a:ea typeface="微软雅黑" panose="020B0503020204020204" pitchFamily="34" charset="-122"/>
                        </a:rPr>
                        <a:t>本地文件</a:t>
                      </a:r>
                      <a:endParaRPr lang="zh-CN" altLang="en-US" sz="2000" b="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en-US" altLang="zh-CN" sz="2000" b="0" dirty="0">
                          <a:latin typeface="微软雅黑" panose="020B0503020204020204" pitchFamily="34" charset="-122"/>
                          <a:ea typeface="微软雅黑" panose="020B0503020204020204" pitchFamily="34" charset="-122"/>
                        </a:rPr>
                        <a:t>file:///usr/XXXX/prog.c</a:t>
                      </a:r>
                      <a:endParaRPr lang="en-US" altLang="zh-CN" sz="2000" b="0" dirty="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r>
              <a:tr h="375285">
                <a:tc>
                  <a:txBody>
                    <a:bodyPr/>
                    <a:lstStyle/>
                    <a:p>
                      <a:pPr>
                        <a:buNone/>
                      </a:pPr>
                      <a:r>
                        <a:rPr lang="en-US" altLang="zh-CN" sz="2000" b="0">
                          <a:latin typeface="微软雅黑" panose="020B0503020204020204" pitchFamily="34" charset="-122"/>
                          <a:ea typeface="微软雅黑" panose="020B0503020204020204" pitchFamily="34" charset="-122"/>
                        </a:rPr>
                        <a:t>mailto</a:t>
                      </a:r>
                      <a:endParaRPr lang="en-US" altLang="zh-CN"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zh-CN" altLang="en-US" sz="2000" b="0">
                          <a:latin typeface="微软雅黑" panose="020B0503020204020204" pitchFamily="34" charset="-122"/>
                          <a:ea typeface="微软雅黑" panose="020B0503020204020204" pitchFamily="34" charset="-122"/>
                        </a:rPr>
                        <a:t>发送邮件</a:t>
                      </a:r>
                      <a:endParaRPr lang="zh-CN" altLang="en-US"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en-US" altLang="zh-CN" sz="2000" b="0" dirty="0">
                          <a:latin typeface="微软雅黑" panose="020B0503020204020204" pitchFamily="34" charset="-122"/>
                          <a:ea typeface="微软雅黑" panose="020B0503020204020204" pitchFamily="34" charset="-122"/>
                        </a:rPr>
                        <a:t>mailto:xautmail@XXXX.edu.cn</a:t>
                      </a:r>
                      <a:endParaRPr lang="en-US" altLang="zh-CN" sz="2000" b="0" dirty="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r>
              <a:tr h="375285">
                <a:tc>
                  <a:txBody>
                    <a:bodyPr/>
                    <a:lstStyle/>
                    <a:p>
                      <a:pPr>
                        <a:buNone/>
                      </a:pPr>
                      <a:r>
                        <a:rPr lang="en-US" altLang="zh-CN" sz="2000" b="0">
                          <a:latin typeface="微软雅黑" panose="020B0503020204020204" pitchFamily="34" charset="-122"/>
                          <a:ea typeface="微软雅黑" panose="020B0503020204020204" pitchFamily="34" charset="-122"/>
                        </a:rPr>
                        <a:t>rtsp</a:t>
                      </a:r>
                      <a:endParaRPr lang="en-US" altLang="zh-CN" sz="2000" b="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zh-CN" altLang="en-US" sz="2000" b="0">
                          <a:latin typeface="微软雅黑" panose="020B0503020204020204" pitchFamily="34" charset="-122"/>
                          <a:ea typeface="微软雅黑" panose="020B0503020204020204" pitchFamily="34" charset="-122"/>
                        </a:rPr>
                        <a:t>流媒体</a:t>
                      </a:r>
                      <a:endParaRPr lang="zh-CN" altLang="en-US" sz="2000" b="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c>
                  <a:txBody>
                    <a:bodyPr/>
                    <a:lstStyle/>
                    <a:p>
                      <a:pPr>
                        <a:buNone/>
                      </a:pPr>
                      <a:r>
                        <a:rPr lang="en-US" altLang="zh-CN" sz="2000" b="0" dirty="0">
                          <a:latin typeface="微软雅黑" panose="020B0503020204020204" pitchFamily="34" charset="-122"/>
                          <a:ea typeface="微软雅黑" panose="020B0503020204020204" pitchFamily="34" charset="-122"/>
                        </a:rPr>
                        <a:t>rtsp://XXXXX.com/montypython.mpg</a:t>
                      </a:r>
                      <a:endParaRPr lang="en-US" altLang="zh-CN" sz="2000" b="0" dirty="0">
                        <a:latin typeface="微软雅黑" panose="020B0503020204020204" pitchFamily="34" charset="-122"/>
                        <a:ea typeface="微软雅黑" panose="020B0503020204020204" pitchFamily="34" charset="-122"/>
                      </a:endParaRPr>
                    </a:p>
                  </a:txBody>
                  <a:tcPr>
                    <a:solidFill>
                      <a:schemeClr val="accent1">
                        <a:lumMod val="50000"/>
                        <a:lumOff val="50000"/>
                      </a:schemeClr>
                    </a:solidFill>
                  </a:tcPr>
                </a:tc>
              </a:tr>
              <a:tr h="396240">
                <a:tc>
                  <a:txBody>
                    <a:bodyPr/>
                    <a:lstStyle/>
                    <a:p>
                      <a:pPr>
                        <a:buNone/>
                      </a:pPr>
                      <a:r>
                        <a:rPr lang="en-US" altLang="zh-CN" sz="2000" b="0">
                          <a:latin typeface="微软雅黑" panose="020B0503020204020204" pitchFamily="34" charset="-122"/>
                          <a:ea typeface="微软雅黑" panose="020B0503020204020204" pitchFamily="34" charset="-122"/>
                        </a:rPr>
                        <a:t>sip</a:t>
                      </a:r>
                      <a:endParaRPr lang="en-US" altLang="zh-CN"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zh-CN" altLang="en-US" sz="2000" b="0">
                          <a:latin typeface="微软雅黑" panose="020B0503020204020204" pitchFamily="34" charset="-122"/>
                          <a:ea typeface="微软雅黑" panose="020B0503020204020204" pitchFamily="34" charset="-122"/>
                        </a:rPr>
                        <a:t>多媒体呼叫</a:t>
                      </a:r>
                      <a:endParaRPr lang="zh-CN" altLang="en-US" sz="2000" b="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c>
                  <a:txBody>
                    <a:bodyPr/>
                    <a:lstStyle/>
                    <a:p>
                      <a:pPr>
                        <a:buNone/>
                      </a:pPr>
                      <a:r>
                        <a:rPr lang="en-US" altLang="zh-CN" sz="2000" b="0" dirty="0" err="1">
                          <a:latin typeface="微软雅黑" panose="020B0503020204020204" pitchFamily="34" charset="-122"/>
                          <a:ea typeface="微软雅黑" panose="020B0503020204020204" pitchFamily="34" charset="-122"/>
                        </a:rPr>
                        <a:t>sip:eve@advesary.com</a:t>
                      </a:r>
                      <a:endParaRPr lang="en-US" altLang="zh-CN" sz="2000" b="0" dirty="0">
                        <a:latin typeface="微软雅黑" panose="020B0503020204020204" pitchFamily="34" charset="-122"/>
                        <a:ea typeface="微软雅黑" panose="020B0503020204020204" pitchFamily="34" charset="-122"/>
                      </a:endParaRPr>
                    </a:p>
                  </a:txBody>
                  <a:tcPr>
                    <a:solidFill>
                      <a:schemeClr val="accent1">
                        <a:lumMod val="10000"/>
                        <a:lumOff val="90000"/>
                      </a:schemeClr>
                    </a:solidFill>
                  </a:tcPr>
                </a:tc>
              </a:tr>
            </a:tbl>
          </a:graphicData>
        </a:graphic>
      </p:graphicFrame>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用户浏览页面的两种方法</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rPr>
              <a:t>浏览页面的两种方法：</a:t>
            </a:r>
            <a:endParaRPr lang="en-US" altLang="zh-CN" sz="2800" dirty="0">
              <a:latin typeface="+mn-ea"/>
            </a:endParaRPr>
          </a:p>
          <a:p>
            <a:pPr lvl="1">
              <a:lnSpc>
                <a:spcPct val="130000"/>
              </a:lnSpc>
              <a:spcBef>
                <a:spcPts val="600"/>
              </a:spcBef>
              <a:buClr>
                <a:srgbClr val="00B050"/>
              </a:buClr>
            </a:pPr>
            <a:r>
              <a:rPr lang="zh-CN" altLang="en-US" sz="2400" dirty="0">
                <a:latin typeface="+mn-ea"/>
              </a:rPr>
              <a:t>在浏览器的地址窗口中键入所要找的页面的 </a:t>
            </a:r>
            <a:r>
              <a:rPr lang="en-US" altLang="zh-CN" sz="2400" dirty="0">
                <a:latin typeface="+mn-ea"/>
              </a:rPr>
              <a:t>URL</a:t>
            </a:r>
            <a:endParaRPr lang="zh-CN" altLang="en-US" sz="2400" dirty="0">
              <a:latin typeface="+mn-ea"/>
            </a:endParaRPr>
          </a:p>
          <a:p>
            <a:pPr lvl="1">
              <a:lnSpc>
                <a:spcPct val="130000"/>
              </a:lnSpc>
              <a:spcBef>
                <a:spcPts val="600"/>
              </a:spcBef>
              <a:buClr>
                <a:srgbClr val="00B050"/>
              </a:buClr>
            </a:pPr>
            <a:r>
              <a:rPr lang="zh-CN" altLang="en-US" sz="2400" dirty="0">
                <a:latin typeface="+mn-ea"/>
              </a:rPr>
              <a:t>在某一个页面中用鼠标点击一个可选部分，这时浏览器会自动在互联网上找到所要链接的页面</a:t>
            </a:r>
            <a:endParaRPr lang="zh-CN" altLang="en-US" sz="24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浏览器的软件架构</a:t>
            </a:r>
            <a:endParaRPr lang="en-US" altLang="zh-CN" dirty="0"/>
          </a:p>
        </p:txBody>
      </p:sp>
      <p:sp>
        <p:nvSpPr>
          <p:cNvPr id="2" name="内容占位符 1"/>
          <p:cNvSpPr>
            <a:spLocks noGrp="1"/>
          </p:cNvSpPr>
          <p:nvPr>
            <p:ph idx="1"/>
          </p:nvPr>
        </p:nvSpPr>
        <p:spPr>
          <a:xfrm>
            <a:off x="5081155" y="1686684"/>
            <a:ext cx="6437745" cy="4094840"/>
          </a:xfrm>
        </p:spPr>
        <p:txBody>
          <a:bodyPr>
            <a:normAutofit fontScale="85000" lnSpcReduction="10000"/>
          </a:bodyPr>
          <a:lstStyle/>
          <a:p>
            <a:r>
              <a:rPr lang="zh-CN" altLang="en-US" dirty="0">
                <a:latin typeface="+mn-ea"/>
              </a:rPr>
              <a:t>用户界面：包括地址栏、前进</a:t>
            </a:r>
            <a:r>
              <a:rPr lang="en-US" altLang="zh-CN" dirty="0">
                <a:latin typeface="+mn-ea"/>
              </a:rPr>
              <a:t>/</a:t>
            </a:r>
            <a:r>
              <a:rPr lang="zh-CN" altLang="en-US" dirty="0">
                <a:latin typeface="+mn-ea"/>
              </a:rPr>
              <a:t>后退按钮、书签菜单等</a:t>
            </a:r>
            <a:endParaRPr lang="zh-CN" altLang="en-US" dirty="0">
              <a:latin typeface="+mn-ea"/>
            </a:endParaRPr>
          </a:p>
          <a:p>
            <a:r>
              <a:rPr lang="zh-CN" altLang="en-US" dirty="0">
                <a:latin typeface="+mn-ea"/>
              </a:rPr>
              <a:t>浏览器引擎：加载</a:t>
            </a:r>
            <a:r>
              <a:rPr lang="en-US" altLang="zh-CN" dirty="0">
                <a:latin typeface="+mn-ea"/>
              </a:rPr>
              <a:t>URL</a:t>
            </a:r>
            <a:r>
              <a:rPr lang="zh-CN" altLang="en-US" dirty="0">
                <a:latin typeface="+mn-ea"/>
              </a:rPr>
              <a:t>资源和一些其它高级操作方法</a:t>
            </a:r>
            <a:endParaRPr lang="zh-CN" altLang="en-US" dirty="0">
              <a:latin typeface="+mn-ea"/>
            </a:endParaRPr>
          </a:p>
          <a:p>
            <a:r>
              <a:rPr lang="zh-CN" altLang="en-US" dirty="0">
                <a:latin typeface="+mn-ea"/>
              </a:rPr>
              <a:t>渲染引擎：对网页语法解析并渲染显示到用户界面上</a:t>
            </a:r>
            <a:endParaRPr lang="zh-CN" altLang="en-US" dirty="0">
              <a:latin typeface="+mn-ea"/>
            </a:endParaRPr>
          </a:p>
          <a:p>
            <a:r>
              <a:rPr lang="zh-CN" altLang="en-US" dirty="0">
                <a:latin typeface="+mn-ea"/>
              </a:rPr>
              <a:t>网络：用于网络调用，例如</a:t>
            </a:r>
            <a:r>
              <a:rPr lang="en-US" altLang="zh-CN" dirty="0">
                <a:latin typeface="+mn-ea"/>
              </a:rPr>
              <a:t>HTTP</a:t>
            </a:r>
            <a:r>
              <a:rPr lang="zh-CN" altLang="en-US" dirty="0">
                <a:latin typeface="+mn-ea"/>
              </a:rPr>
              <a:t>请求</a:t>
            </a:r>
            <a:endParaRPr lang="zh-CN" altLang="en-US" dirty="0">
              <a:latin typeface="+mn-ea"/>
            </a:endParaRPr>
          </a:p>
          <a:p>
            <a:r>
              <a:rPr lang="en-US" altLang="zh-CN" dirty="0" err="1">
                <a:latin typeface="+mn-ea"/>
              </a:rPr>
              <a:t>Javascript</a:t>
            </a:r>
            <a:r>
              <a:rPr lang="zh-CN" altLang="en-US" dirty="0">
                <a:latin typeface="+mn-ea"/>
              </a:rPr>
              <a:t>解析器：用于解析和执行</a:t>
            </a:r>
            <a:r>
              <a:rPr lang="en-US" altLang="zh-CN" dirty="0">
                <a:latin typeface="+mn-ea"/>
              </a:rPr>
              <a:t>JavaScript</a:t>
            </a:r>
            <a:r>
              <a:rPr lang="zh-CN" altLang="en-US" dirty="0">
                <a:latin typeface="+mn-ea"/>
              </a:rPr>
              <a:t>代码</a:t>
            </a:r>
            <a:endParaRPr lang="zh-CN" altLang="en-US" dirty="0">
              <a:latin typeface="+mn-ea"/>
            </a:endParaRPr>
          </a:p>
          <a:p>
            <a:r>
              <a:rPr lang="zh-CN" altLang="en-US" dirty="0">
                <a:latin typeface="+mn-ea"/>
              </a:rPr>
              <a:t>用户界面后端：绘制基本的窗口小部件</a:t>
            </a:r>
            <a:endParaRPr lang="zh-CN" altLang="en-US" dirty="0">
              <a:latin typeface="+mn-ea"/>
            </a:endParaRPr>
          </a:p>
          <a:p>
            <a:r>
              <a:rPr lang="zh-CN" altLang="en-US" dirty="0">
                <a:latin typeface="+mn-ea"/>
              </a:rPr>
              <a:t>数据存储：浏览器在硬盘上保存各种数据，如</a:t>
            </a:r>
            <a:r>
              <a:rPr lang="en-US" altLang="zh-CN" dirty="0">
                <a:latin typeface="+mn-ea"/>
              </a:rPr>
              <a:t>Cookie</a:t>
            </a:r>
            <a:endParaRPr lang="zh-CN" altLang="en-US" dirty="0">
              <a:latin typeface="+mn-ea"/>
            </a:endParaRPr>
          </a:p>
        </p:txBody>
      </p:sp>
      <p:graphicFrame>
        <p:nvGraphicFramePr>
          <p:cNvPr id="4" name="对象 3"/>
          <p:cNvGraphicFramePr>
            <a:graphicFrameLocks noChangeAspect="1"/>
          </p:cNvGraphicFramePr>
          <p:nvPr/>
        </p:nvGraphicFramePr>
        <p:xfrm>
          <a:off x="609896" y="1918355"/>
          <a:ext cx="4294616" cy="3631498"/>
        </p:xfrm>
        <a:graphic>
          <a:graphicData uri="http://schemas.openxmlformats.org/presentationml/2006/ole">
            <mc:AlternateContent xmlns:mc="http://schemas.openxmlformats.org/markup-compatibility/2006">
              <mc:Choice xmlns:v="urn:schemas-microsoft-com:vml" Requires="v">
                <p:oleObj spid="_x0000_s3" name="" r:id="rId1" imgW="3685540" imgH="2552700" progId="Visio.Drawing.15">
                  <p:embed/>
                </p:oleObj>
              </mc:Choice>
              <mc:Fallback>
                <p:oleObj name="" r:id="rId1" imgW="3685540" imgH="2552700" progId="Visio.Drawing.15">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96" y="1918355"/>
                        <a:ext cx="4294616" cy="3631498"/>
                      </a:xfrm>
                      <a:prstGeom prst="rect">
                        <a:avLst/>
                      </a:prstGeom>
                      <a:noFill/>
                    </p:spPr>
                  </p:pic>
                </p:oleObj>
              </mc:Fallback>
            </mc:AlternateContent>
          </a:graphicData>
        </a:graphic>
      </p:graphicFrame>
      <p:sp>
        <p:nvSpPr>
          <p:cNvPr id="5" name="矩形 4"/>
          <p:cNvSpPr/>
          <p:nvPr/>
        </p:nvSpPr>
        <p:spPr>
          <a:xfrm>
            <a:off x="1300964" y="5700682"/>
            <a:ext cx="2151551" cy="338554"/>
          </a:xfrm>
          <a:prstGeom prst="rect">
            <a:avLst/>
          </a:prstGeom>
        </p:spPr>
        <p:txBody>
          <a:bodyPr wrap="none">
            <a:spAutoFit/>
          </a:bodyPr>
          <a:lstStyle/>
          <a:p>
            <a:r>
              <a:rPr lang="en-US" altLang="zh-CN" sz="1600" kern="100" dirty="0">
                <a:latin typeface="黑体" panose="02010609060101010101" pitchFamily="49" charset="-122"/>
                <a:cs typeface="Times New Roman" panose="02020603050405020304" pitchFamily="18" charset="0"/>
              </a:rPr>
              <a:t>Web</a:t>
            </a:r>
            <a:r>
              <a:rPr lang="zh-CN" altLang="zh-CN" sz="1600" kern="100" dirty="0">
                <a:ea typeface="黑体" panose="02010609060101010101" pitchFamily="49" charset="-122"/>
                <a:cs typeface="Times New Roman" panose="02020603050405020304" pitchFamily="18" charset="0"/>
              </a:rPr>
              <a:t>浏览器的软件架构</a:t>
            </a:r>
            <a:endParaRPr lang="zh-CN" altLang="en-US" sz="1600"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网站的软件架构</a:t>
            </a:r>
            <a:endParaRPr lang="en-US" altLang="zh-CN" dirty="0"/>
          </a:p>
        </p:txBody>
      </p:sp>
      <p:sp>
        <p:nvSpPr>
          <p:cNvPr id="4" name="内容占位符 3"/>
          <p:cNvSpPr>
            <a:spLocks noGrp="1"/>
          </p:cNvSpPr>
          <p:nvPr>
            <p:ph idx="1"/>
          </p:nvPr>
        </p:nvSpPr>
        <p:spPr>
          <a:xfrm>
            <a:off x="5760822" y="1052513"/>
            <a:ext cx="5770777" cy="5183187"/>
          </a:xfrm>
        </p:spPr>
        <p:txBody>
          <a:bodyPr>
            <a:normAutofit/>
          </a:bodyPr>
          <a:lstStyle/>
          <a:p>
            <a:pPr>
              <a:lnSpc>
                <a:spcPct val="130000"/>
              </a:lnSpc>
              <a:spcBef>
                <a:spcPts val="600"/>
              </a:spcBef>
            </a:pPr>
            <a:r>
              <a:rPr lang="zh-CN" altLang="en-US" dirty="0">
                <a:latin typeface="+mn-ea"/>
              </a:rPr>
              <a:t>通过 </a:t>
            </a:r>
            <a:r>
              <a:rPr lang="en-US" altLang="zh-CN" dirty="0">
                <a:latin typeface="+mn-ea"/>
              </a:rPr>
              <a:t>HTTP </a:t>
            </a:r>
            <a:r>
              <a:rPr lang="zh-CN" altLang="en-US" dirty="0">
                <a:latin typeface="+mn-ea"/>
              </a:rPr>
              <a:t>协议携带 </a:t>
            </a:r>
            <a:r>
              <a:rPr lang="en-US" altLang="zh-CN" dirty="0">
                <a:latin typeface="+mn-ea"/>
              </a:rPr>
              <a:t>HTML </a:t>
            </a:r>
            <a:r>
              <a:rPr lang="zh-CN" altLang="en-US" dirty="0">
                <a:latin typeface="+mn-ea"/>
              </a:rPr>
              <a:t>超文本，将要显示的内容和显示格式推送给浏览器</a:t>
            </a:r>
            <a:endParaRPr lang="zh-CN" altLang="en-US" dirty="0">
              <a:latin typeface="+mn-ea"/>
            </a:endParaRPr>
          </a:p>
          <a:p>
            <a:pPr>
              <a:lnSpc>
                <a:spcPct val="130000"/>
              </a:lnSpc>
              <a:spcBef>
                <a:spcPts val="600"/>
              </a:spcBef>
            </a:pPr>
            <a:r>
              <a:rPr lang="en-US" altLang="zh-CN" dirty="0">
                <a:latin typeface="+mn-ea"/>
              </a:rPr>
              <a:t>CGI </a:t>
            </a:r>
            <a:r>
              <a:rPr lang="zh-CN" altLang="en-US" dirty="0">
                <a:latin typeface="+mn-ea"/>
              </a:rPr>
              <a:t>是 </a:t>
            </a:r>
            <a:r>
              <a:rPr lang="en-US" altLang="zh-CN" dirty="0">
                <a:latin typeface="+mn-ea"/>
              </a:rPr>
              <a:t>HTML </a:t>
            </a:r>
            <a:r>
              <a:rPr lang="zh-CN" altLang="en-US" dirty="0">
                <a:latin typeface="+mn-ea"/>
              </a:rPr>
              <a:t>网页与各种数据库系统之间的桥梁，也是动态网页的有效支持机制。</a:t>
            </a:r>
            <a:r>
              <a:rPr lang="en-US" altLang="zh-CN" dirty="0">
                <a:latin typeface="+mn-ea"/>
              </a:rPr>
              <a:t>CGI </a:t>
            </a:r>
            <a:r>
              <a:rPr lang="zh-CN" altLang="en-US" dirty="0">
                <a:latin typeface="+mn-ea"/>
              </a:rPr>
              <a:t>程序的主要功能有：</a:t>
            </a:r>
            <a:endParaRPr lang="zh-CN" altLang="en-US" dirty="0">
              <a:latin typeface="+mn-ea"/>
            </a:endParaRPr>
          </a:p>
          <a:p>
            <a:pPr lvl="1">
              <a:lnSpc>
                <a:spcPct val="130000"/>
              </a:lnSpc>
              <a:spcBef>
                <a:spcPts val="600"/>
              </a:spcBef>
              <a:buClr>
                <a:srgbClr val="00B050"/>
              </a:buClr>
            </a:pPr>
            <a:r>
              <a:rPr lang="zh-CN" altLang="en-US" dirty="0">
                <a:latin typeface="+mn-ea"/>
              </a:rPr>
              <a:t>从 </a:t>
            </a:r>
            <a:r>
              <a:rPr lang="en-US" altLang="zh-CN" dirty="0">
                <a:latin typeface="+mn-ea"/>
              </a:rPr>
              <a:t>Web </a:t>
            </a:r>
            <a:r>
              <a:rPr lang="zh-CN" altLang="en-US" dirty="0">
                <a:latin typeface="+mn-ea"/>
              </a:rPr>
              <a:t>服务器得到用户的访问请求</a:t>
            </a:r>
            <a:endParaRPr lang="zh-CN" altLang="en-US" dirty="0">
              <a:latin typeface="+mn-ea"/>
            </a:endParaRPr>
          </a:p>
          <a:p>
            <a:pPr lvl="1">
              <a:lnSpc>
                <a:spcPct val="130000"/>
              </a:lnSpc>
              <a:spcBef>
                <a:spcPts val="600"/>
              </a:spcBef>
              <a:buClr>
                <a:srgbClr val="00B050"/>
              </a:buClr>
            </a:pPr>
            <a:r>
              <a:rPr lang="zh-CN" altLang="en-US" dirty="0">
                <a:latin typeface="+mn-ea"/>
              </a:rPr>
              <a:t>根据用户的请求对数据库进行访问</a:t>
            </a:r>
            <a:endParaRPr lang="zh-CN" altLang="en-US" dirty="0">
              <a:latin typeface="+mn-ea"/>
            </a:endParaRPr>
          </a:p>
          <a:p>
            <a:pPr lvl="1">
              <a:lnSpc>
                <a:spcPct val="130000"/>
              </a:lnSpc>
              <a:spcBef>
                <a:spcPts val="600"/>
              </a:spcBef>
              <a:buClr>
                <a:srgbClr val="00B050"/>
              </a:buClr>
            </a:pPr>
            <a:r>
              <a:rPr lang="zh-CN" altLang="en-US" dirty="0">
                <a:latin typeface="+mn-ea"/>
              </a:rPr>
              <a:t>将结果数据封装在一个 </a:t>
            </a:r>
            <a:r>
              <a:rPr lang="en-US" altLang="zh-CN" dirty="0">
                <a:latin typeface="+mn-ea"/>
              </a:rPr>
              <a:t>HTML </a:t>
            </a:r>
            <a:r>
              <a:rPr lang="zh-CN" altLang="en-US" dirty="0">
                <a:latin typeface="+mn-ea"/>
              </a:rPr>
              <a:t>文档中并通过标准输出返回给 </a:t>
            </a:r>
            <a:r>
              <a:rPr lang="en-US" altLang="zh-CN" dirty="0">
                <a:latin typeface="+mn-ea"/>
              </a:rPr>
              <a:t>Web </a:t>
            </a:r>
            <a:r>
              <a:rPr lang="zh-CN" altLang="en-US" dirty="0">
                <a:latin typeface="+mn-ea"/>
              </a:rPr>
              <a:t>服务器</a:t>
            </a:r>
            <a:endParaRPr lang="zh-CN" altLang="en-US" dirty="0">
              <a:latin typeface="+mn-ea"/>
            </a:endParaRPr>
          </a:p>
          <a:p>
            <a:pPr lvl="1">
              <a:lnSpc>
                <a:spcPct val="130000"/>
              </a:lnSpc>
              <a:spcBef>
                <a:spcPts val="600"/>
              </a:spcBef>
              <a:buClr>
                <a:srgbClr val="00B050"/>
              </a:buClr>
            </a:pPr>
            <a:r>
              <a:rPr lang="zh-CN" altLang="en-US" dirty="0">
                <a:latin typeface="+mn-ea"/>
              </a:rPr>
              <a:t>再由 </a:t>
            </a:r>
            <a:r>
              <a:rPr lang="en-US" altLang="zh-CN" dirty="0">
                <a:latin typeface="+mn-ea"/>
              </a:rPr>
              <a:t>Web </a:t>
            </a:r>
            <a:r>
              <a:rPr lang="zh-CN" altLang="en-US" dirty="0">
                <a:latin typeface="+mn-ea"/>
              </a:rPr>
              <a:t>服务器将结果返回用户浏览器</a:t>
            </a:r>
            <a:endParaRPr lang="zh-CN" altLang="en-US" dirty="0">
              <a:latin typeface="+mn-ea"/>
            </a:endParaRPr>
          </a:p>
        </p:txBody>
      </p:sp>
      <p:graphicFrame>
        <p:nvGraphicFramePr>
          <p:cNvPr id="7" name="对象 6"/>
          <p:cNvGraphicFramePr>
            <a:graphicFrameLocks noChangeAspect="1"/>
          </p:cNvGraphicFramePr>
          <p:nvPr/>
        </p:nvGraphicFramePr>
        <p:xfrm>
          <a:off x="287517" y="2040903"/>
          <a:ext cx="5473305" cy="3000329"/>
        </p:xfrm>
        <a:graphic>
          <a:graphicData uri="http://schemas.openxmlformats.org/presentationml/2006/ole">
            <mc:AlternateContent xmlns:mc="http://schemas.openxmlformats.org/markup-compatibility/2006">
              <mc:Choice xmlns:v="urn:schemas-microsoft-com:vml" Requires="v">
                <p:oleObj spid="_x0000_s2" name="" r:id="rId1" imgW="4933315" imgH="2299970" progId="Visio.Drawing.15">
                  <p:embed/>
                </p:oleObj>
              </mc:Choice>
              <mc:Fallback>
                <p:oleObj name="" r:id="rId1" imgW="4933315" imgH="2299970" progId="Visio.Drawing.15">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17" y="2040903"/>
                        <a:ext cx="5473305" cy="3000329"/>
                      </a:xfrm>
                      <a:prstGeom prst="rect">
                        <a:avLst/>
                      </a:prstGeom>
                      <a:noFill/>
                    </p:spPr>
                  </p:pic>
                </p:oleObj>
              </mc:Fallback>
            </mc:AlternateContent>
          </a:graphicData>
        </a:graphic>
      </p:graphicFrame>
      <p:sp>
        <p:nvSpPr>
          <p:cNvPr id="9" name="矩形 8"/>
          <p:cNvSpPr/>
          <p:nvPr/>
        </p:nvSpPr>
        <p:spPr>
          <a:xfrm>
            <a:off x="2503849" y="5072027"/>
            <a:ext cx="1847429" cy="369332"/>
          </a:xfrm>
          <a:prstGeom prst="rect">
            <a:avLst/>
          </a:prstGeom>
        </p:spPr>
        <p:txBody>
          <a:bodyPr wrap="none">
            <a:spAutoFit/>
          </a:bodyPr>
          <a:lstStyle/>
          <a:p>
            <a:r>
              <a:rPr lang="en-US" altLang="zh-CN" kern="100" dirty="0">
                <a:latin typeface="+mn-ea"/>
                <a:cs typeface="Times New Roman" panose="02020603050405020304" pitchFamily="18" charset="0"/>
              </a:rPr>
              <a:t>Web</a:t>
            </a:r>
            <a:r>
              <a:rPr lang="zh-CN" altLang="zh-CN" kern="100" dirty="0">
                <a:latin typeface="+mn-ea"/>
                <a:cs typeface="Times New Roman" panose="02020603050405020304" pitchFamily="18" charset="0"/>
              </a:rPr>
              <a:t>服务器结构</a:t>
            </a:r>
            <a:endParaRPr lang="zh-CN" altLang="en-US"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71438"/>
            <a:ext cx="10871202" cy="765175"/>
          </a:xfrm>
        </p:spPr>
        <p:txBody>
          <a:bodyPr>
            <a:normAutofit/>
          </a:bodyPr>
          <a:lstStyle/>
          <a:p>
            <a:r>
              <a:rPr lang="en-US" altLang="zh-CN" dirty="0"/>
              <a:t>Web</a:t>
            </a:r>
            <a:r>
              <a:rPr lang="zh-CN" altLang="en-US" dirty="0"/>
              <a:t>网页上的对象分类</a:t>
            </a:r>
            <a:endParaRPr lang="en-US" dirty="0"/>
          </a:p>
        </p:txBody>
      </p:sp>
      <p:sp>
        <p:nvSpPr>
          <p:cNvPr id="5" name="Content Placeholder 4"/>
          <p:cNvSpPr>
            <a:spLocks noGrp="1"/>
          </p:cNvSpPr>
          <p:nvPr>
            <p:ph idx="1"/>
          </p:nvPr>
        </p:nvSpPr>
        <p:spPr>
          <a:xfrm>
            <a:off x="660400" y="1052513"/>
            <a:ext cx="10871200" cy="5183187"/>
          </a:xfrm>
        </p:spPr>
        <p:txBody>
          <a:bodyPr>
            <a:noAutofit/>
          </a:bodyPr>
          <a:lstStyle/>
          <a:p>
            <a:pPr marL="228600" lvl="1">
              <a:lnSpc>
                <a:spcPct val="130000"/>
              </a:lnSpc>
              <a:spcBef>
                <a:spcPts val="600"/>
              </a:spcBef>
              <a:buFont typeface="Wingdings" panose="05000000000000000000" pitchFamily="2" charset="2"/>
              <a:buChar char="n"/>
            </a:pPr>
            <a:r>
              <a:rPr lang="en-US" altLang="zh-CN" sz="2400" dirty="0"/>
              <a:t>Web </a:t>
            </a:r>
            <a:r>
              <a:rPr lang="zh-CN" altLang="en-US" sz="2400" dirty="0"/>
              <a:t>网页上的对象分为以下三类：</a:t>
            </a:r>
            <a:endParaRPr lang="en-US" altLang="zh-CN" sz="2400" dirty="0"/>
          </a:p>
          <a:p>
            <a:pPr marL="800100" lvl="2">
              <a:lnSpc>
                <a:spcPct val="130000"/>
              </a:lnSpc>
              <a:spcBef>
                <a:spcPts val="600"/>
              </a:spcBef>
              <a:buClr>
                <a:srgbClr val="00B050"/>
              </a:buClr>
            </a:pPr>
            <a:r>
              <a:rPr lang="zh-CN" altLang="en-US" sz="2400" dirty="0"/>
              <a:t>静态对象与静态网页</a:t>
            </a:r>
            <a:endParaRPr lang="en-US" altLang="zh-CN" sz="2400" dirty="0"/>
          </a:p>
          <a:p>
            <a:pPr marL="228600" lvl="1">
              <a:lnSpc>
                <a:spcPct val="130000"/>
              </a:lnSpc>
              <a:spcBef>
                <a:spcPts val="600"/>
              </a:spcBef>
              <a:buFont typeface="Wingdings" panose="05000000000000000000" pitchFamily="2" charset="2"/>
              <a:buChar char="n"/>
            </a:pPr>
            <a:endParaRPr lang="en-US" altLang="zh-CN" sz="2400" dirty="0"/>
          </a:p>
          <a:p>
            <a:pPr marL="228600" lvl="1">
              <a:lnSpc>
                <a:spcPct val="130000"/>
              </a:lnSpc>
              <a:spcBef>
                <a:spcPts val="600"/>
              </a:spcBef>
              <a:buFont typeface="Wingdings" panose="05000000000000000000" pitchFamily="2" charset="2"/>
              <a:buChar char="n"/>
            </a:pPr>
            <a:endParaRPr lang="en-US" altLang="zh-CN" sz="2400" dirty="0"/>
          </a:p>
          <a:p>
            <a:pPr marL="800100" lvl="2">
              <a:lnSpc>
                <a:spcPct val="130000"/>
              </a:lnSpc>
              <a:spcBef>
                <a:spcPts val="1200"/>
              </a:spcBef>
              <a:buClr>
                <a:srgbClr val="00B050"/>
              </a:buClr>
            </a:pPr>
            <a:r>
              <a:rPr lang="zh-CN" altLang="en-US" sz="2400" dirty="0"/>
              <a:t>动态对象与动态网页</a:t>
            </a:r>
            <a:endParaRPr lang="en-US" altLang="zh-CN" sz="2400" dirty="0"/>
          </a:p>
          <a:p>
            <a:pPr marL="228600" lvl="1">
              <a:lnSpc>
                <a:spcPct val="130000"/>
              </a:lnSpc>
              <a:spcBef>
                <a:spcPts val="600"/>
              </a:spcBef>
              <a:buFont typeface="Wingdings" panose="05000000000000000000" pitchFamily="2" charset="2"/>
              <a:buChar char="n"/>
            </a:pPr>
            <a:endParaRPr lang="zh-CN" altLang="en-US" sz="2400" dirty="0"/>
          </a:p>
          <a:p>
            <a:pPr marL="800100" lvl="2">
              <a:lnSpc>
                <a:spcPct val="130000"/>
              </a:lnSpc>
              <a:spcBef>
                <a:spcPts val="600"/>
              </a:spcBef>
              <a:buClr>
                <a:srgbClr val="00B050"/>
              </a:buClr>
            </a:pPr>
            <a:r>
              <a:rPr lang="zh-CN" altLang="en-US" sz="2400" dirty="0"/>
              <a:t>链接</a:t>
            </a:r>
            <a:endParaRPr lang="zh-CN" altLang="en-US" sz="2400" dirty="0"/>
          </a:p>
          <a:p>
            <a:pPr lvl="2">
              <a:buClr>
                <a:srgbClr val="0836BF"/>
              </a:buClr>
            </a:pPr>
            <a:r>
              <a:rPr lang="zh-CN" altLang="en-US" sz="1600" dirty="0">
                <a:latin typeface="Arial" panose="020B0604020202020204" pitchFamily="34" charset="0"/>
                <a:ea typeface="微软雅黑 Light" panose="020B0502040204020203" pitchFamily="34" charset="-122"/>
              </a:rPr>
              <a:t>超链接（</a:t>
            </a:r>
            <a:r>
              <a:rPr lang="en-US" altLang="zh-CN" sz="1600" dirty="0">
                <a:latin typeface="Arial" panose="020B0604020202020204" pitchFamily="34" charset="0"/>
                <a:ea typeface="微软雅黑 Light" panose="020B0502040204020203" pitchFamily="34" charset="-122"/>
              </a:rPr>
              <a:t>HyperLinks</a:t>
            </a:r>
            <a:r>
              <a:rPr lang="zh-CN" altLang="en-US" sz="1600" dirty="0">
                <a:latin typeface="Arial" panose="020B0604020202020204" pitchFamily="34" charset="0"/>
                <a:ea typeface="微软雅黑 Light" panose="020B0502040204020203" pitchFamily="34" charset="-122"/>
              </a:rPr>
              <a:t>）</a:t>
            </a:r>
            <a:endParaRPr lang="zh-CN" altLang="en-US" sz="1600" dirty="0">
              <a:latin typeface="Arial" panose="020B0604020202020204" pitchFamily="34" charset="0"/>
              <a:ea typeface="微软雅黑 Light" panose="020B0502040204020203" pitchFamily="34" charset="-122"/>
            </a:endParaRPr>
          </a:p>
        </p:txBody>
      </p:sp>
      <p:sp>
        <p:nvSpPr>
          <p:cNvPr id="6" name="文本框 5"/>
          <p:cNvSpPr txBox="1"/>
          <p:nvPr/>
        </p:nvSpPr>
        <p:spPr>
          <a:xfrm>
            <a:off x="1046596" y="2159422"/>
            <a:ext cx="10472304" cy="1205458"/>
          </a:xfrm>
          <a:prstGeom prst="rect">
            <a:avLst/>
          </a:prstGeom>
          <a:noFill/>
        </p:spPr>
        <p:txBody>
          <a:bodyPr wrap="square" numCol="2">
            <a:spAutoFit/>
          </a:bodyPr>
          <a:lstStyle/>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确定的文本、媒体信息</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 </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如文本，表格，图片，图像和视频等多媒体类型的信息</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 </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实现语言：标记语言如：</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HTML</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XML</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PHP</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等</a:t>
            </a:r>
            <a:endPar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表达展现信息</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字体、颜色和布局等风格类型的信息</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实现语言：</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sym typeface="+mn-ea"/>
              </a:rPr>
              <a:t>层叠样式表</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sym typeface="+mn-ea"/>
              </a:rPr>
              <a:t>CSS</a:t>
            </a:r>
            <a:endPar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10" name="文本框 9"/>
          <p:cNvSpPr txBox="1"/>
          <p:nvPr/>
        </p:nvSpPr>
        <p:spPr>
          <a:xfrm>
            <a:off x="1046596" y="3822893"/>
            <a:ext cx="10459604" cy="648896"/>
          </a:xfrm>
          <a:prstGeom prst="rect">
            <a:avLst/>
          </a:prstGeom>
          <a:noFill/>
        </p:spPr>
        <p:txBody>
          <a:bodyPr wrap="square" numCol="2">
            <a:spAutoFit/>
          </a:bodyPr>
          <a:lstStyle/>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交互信息</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比如，用户注册信息、登录信息等</a:t>
            </a:r>
            <a:endPar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a:p>
            <a:pPr marL="800100" lvl="1" indent="-342900">
              <a:spcBef>
                <a:spcPts val="500"/>
              </a:spcBef>
              <a:buClr>
                <a:srgbClr val="0836BF"/>
              </a:buClr>
              <a:buFont typeface="Wingdings" panose="05000000000000000000" pitchFamily="2" charset="2"/>
              <a:buChar char="n"/>
            </a:pP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实现语言：</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PHP/JSP</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等语言</a:t>
            </a:r>
            <a:r>
              <a:rPr lang="en-US" altLang="zh-CN"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+MySQL</a:t>
            </a:r>
            <a:r>
              <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rPr>
              <a:t>等数据库</a:t>
            </a:r>
            <a:endParaRPr lang="zh-CN" altLang="en-US" sz="1600" dirty="0">
              <a:solidFill>
                <a:schemeClr val="tx2">
                  <a:lumMod val="10000"/>
                </a:schemeClr>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 B/S</a:t>
            </a:r>
            <a:r>
              <a:rPr lang="zh-CN" altLang="en-US" dirty="0">
                <a:sym typeface="+mn-ea"/>
              </a:rPr>
              <a:t>方式特点</a:t>
            </a:r>
            <a:endParaRPr lang="zh-CN" altLang="en-US" dirty="0"/>
          </a:p>
        </p:txBody>
      </p:sp>
      <p:sp>
        <p:nvSpPr>
          <p:cNvPr id="3" name="内容占位符 2"/>
          <p:cNvSpPr>
            <a:spLocks noGrp="1"/>
          </p:cNvSpPr>
          <p:nvPr>
            <p:ph idx="1"/>
          </p:nvPr>
        </p:nvSpPr>
        <p:spPr>
          <a:xfrm>
            <a:off x="660399" y="1052513"/>
            <a:ext cx="6040526" cy="5183187"/>
          </a:xfrm>
        </p:spPr>
        <p:txBody>
          <a:bodyPr>
            <a:noAutofit/>
          </a:bodyPr>
          <a:lstStyle/>
          <a:p>
            <a:pPr>
              <a:lnSpc>
                <a:spcPct val="130000"/>
              </a:lnSpc>
              <a:spcBef>
                <a:spcPts val="0"/>
              </a:spcBef>
            </a:pPr>
            <a:r>
              <a:rPr lang="en-US" altLang="zh-CN" dirty="0">
                <a:sym typeface="+mn-ea"/>
              </a:rPr>
              <a:t>B</a:t>
            </a:r>
            <a:r>
              <a:rPr lang="zh-CN" altLang="en-US" dirty="0">
                <a:sym typeface="+mn-ea"/>
              </a:rPr>
              <a:t>/S方式的特点：</a:t>
            </a:r>
            <a:endParaRPr lang="zh-CN" altLang="en-US" dirty="0">
              <a:sym typeface="+mn-ea"/>
            </a:endParaRPr>
          </a:p>
          <a:p>
            <a:pPr lvl="1">
              <a:lnSpc>
                <a:spcPct val="130000"/>
              </a:lnSpc>
              <a:spcBef>
                <a:spcPts val="0"/>
              </a:spcBef>
              <a:buClr>
                <a:srgbClr val="00B050"/>
              </a:buClr>
            </a:pPr>
            <a:r>
              <a:rPr lang="en-US" altLang="zh-CN" dirty="0" err="1">
                <a:latin typeface="Times New Roman" panose="02020603050405020304" pitchFamily="18" charset="0"/>
                <a:sym typeface="+mn-ea"/>
              </a:rPr>
              <a:t>界面统一，使用简单</a:t>
            </a:r>
            <a:r>
              <a:rPr lang="zh-CN" altLang="en-US" dirty="0">
                <a:latin typeface="Times New Roman" panose="02020603050405020304" pitchFamily="18" charset="0"/>
                <a:sym typeface="+mn-ea"/>
              </a:rPr>
              <a:t>。客户端只需要安装</a:t>
            </a:r>
            <a:r>
              <a:rPr lang="en-US" altLang="zh-CN" dirty="0" err="1">
                <a:latin typeface="Times New Roman" panose="02020603050405020304" pitchFamily="18" charset="0"/>
                <a:sym typeface="+mn-ea"/>
              </a:rPr>
              <a:t>浏览器</a:t>
            </a:r>
            <a:r>
              <a:rPr lang="zh-CN" altLang="en-US" dirty="0">
                <a:latin typeface="Times New Roman" panose="02020603050405020304" pitchFamily="18" charset="0"/>
                <a:sym typeface="+mn-ea"/>
              </a:rPr>
              <a:t>软件</a:t>
            </a:r>
            <a:endParaRPr lang="en-US" altLang="zh-CN" dirty="0">
              <a:latin typeface="Times New Roman" panose="02020603050405020304" pitchFamily="18" charset="0"/>
              <a:sym typeface="+mn-ea"/>
            </a:endParaRPr>
          </a:p>
          <a:p>
            <a:pPr lvl="1">
              <a:lnSpc>
                <a:spcPct val="130000"/>
              </a:lnSpc>
              <a:spcBef>
                <a:spcPts val="0"/>
              </a:spcBef>
              <a:buClr>
                <a:srgbClr val="00B050"/>
              </a:buClr>
            </a:pPr>
            <a:r>
              <a:rPr lang="en-US" altLang="zh-CN" dirty="0" err="1">
                <a:latin typeface="Times New Roman" panose="02020603050405020304" pitchFamily="18" charset="0"/>
                <a:sym typeface="+mn-ea"/>
              </a:rPr>
              <a:t>易于维护</a:t>
            </a:r>
            <a:r>
              <a:rPr lang="zh-CN" altLang="en-US" dirty="0">
                <a:latin typeface="Times New Roman" panose="02020603050405020304" pitchFamily="18" charset="0"/>
                <a:sym typeface="+mn-ea"/>
              </a:rPr>
              <a:t>。对应用系统升级时，只需更新服务器端的软件，方便了系统维护和升级</a:t>
            </a:r>
            <a:endParaRPr lang="zh-CN" altLang="en-US" dirty="0">
              <a:latin typeface="Times New Roman" panose="02020603050405020304" pitchFamily="18" charset="0"/>
              <a:sym typeface="+mn-ea"/>
            </a:endParaRPr>
          </a:p>
          <a:p>
            <a:pPr lvl="1">
              <a:lnSpc>
                <a:spcPct val="130000"/>
              </a:lnSpc>
              <a:spcBef>
                <a:spcPts val="0"/>
              </a:spcBef>
              <a:buClr>
                <a:srgbClr val="00B050"/>
              </a:buClr>
            </a:pPr>
            <a:r>
              <a:rPr lang="en-US" altLang="zh-CN" dirty="0" err="1">
                <a:latin typeface="Times New Roman" panose="02020603050405020304" pitchFamily="18" charset="0"/>
                <a:sym typeface="+mn-ea"/>
              </a:rPr>
              <a:t>可扩展性好</a:t>
            </a:r>
            <a:r>
              <a:rPr lang="zh-CN" altLang="en-US" dirty="0">
                <a:latin typeface="Times New Roman" panose="02020603050405020304" pitchFamily="18" charset="0"/>
                <a:sym typeface="+mn-ea"/>
              </a:rPr>
              <a:t>。采用标准的</a:t>
            </a:r>
            <a:r>
              <a:rPr lang="en-US" altLang="zh-CN" dirty="0">
                <a:latin typeface="Times New Roman" panose="02020603050405020304" pitchFamily="18" charset="0"/>
                <a:sym typeface="+mn-ea"/>
              </a:rPr>
              <a:t>TCP/IP</a:t>
            </a:r>
            <a:r>
              <a:rPr lang="zh-CN" altLang="en-US" dirty="0">
                <a:latin typeface="Times New Roman" panose="02020603050405020304" pitchFamily="18" charset="0"/>
                <a:sym typeface="+mn-ea"/>
              </a:rPr>
              <a:t>和</a:t>
            </a:r>
            <a:r>
              <a:rPr lang="en-US" altLang="zh-CN" dirty="0" err="1">
                <a:latin typeface="Times New Roman" panose="02020603050405020304" pitchFamily="18" charset="0"/>
                <a:sym typeface="+mn-ea"/>
              </a:rPr>
              <a:t>HTTP协议</a:t>
            </a:r>
            <a:r>
              <a:rPr lang="zh-CN" altLang="en-US" dirty="0">
                <a:latin typeface="Times New Roman" panose="02020603050405020304" pitchFamily="18" charset="0"/>
                <a:sym typeface="+mn-ea"/>
              </a:rPr>
              <a:t>，具有良好的扩展性</a:t>
            </a:r>
            <a:endParaRPr lang="zh-CN" altLang="en-US" dirty="0">
              <a:latin typeface="Times New Roman" panose="02020603050405020304" pitchFamily="18" charset="0"/>
              <a:sym typeface="+mn-ea"/>
            </a:endParaRPr>
          </a:p>
          <a:p>
            <a:pPr lvl="1">
              <a:lnSpc>
                <a:spcPct val="130000"/>
              </a:lnSpc>
              <a:spcBef>
                <a:spcPts val="0"/>
              </a:spcBef>
              <a:buClr>
                <a:srgbClr val="00B050"/>
              </a:buClr>
            </a:pPr>
            <a:r>
              <a:rPr lang="en-US" altLang="zh-CN" dirty="0">
                <a:latin typeface="Times New Roman" panose="02020603050405020304" pitchFamily="18" charset="0"/>
                <a:sym typeface="+mn-ea"/>
              </a:rPr>
              <a:t>信息共享度高</a:t>
            </a:r>
            <a:r>
              <a:rPr lang="zh-CN" altLang="en-US" dirty="0">
                <a:latin typeface="Times New Roman" panose="02020603050405020304" pitchFamily="18" charset="0"/>
                <a:sym typeface="+mn-ea"/>
              </a:rPr>
              <a:t>。HTML是数据格式的一个</a:t>
            </a:r>
            <a:r>
              <a:rPr lang="en-US" altLang="zh-CN" dirty="0">
                <a:latin typeface="Times New Roman" panose="02020603050405020304" pitchFamily="18" charset="0"/>
                <a:sym typeface="+mn-ea"/>
              </a:rPr>
              <a:t>开放标准</a:t>
            </a:r>
            <a:r>
              <a:rPr lang="zh-CN" altLang="en-US" dirty="0">
                <a:latin typeface="Times New Roman" panose="02020603050405020304" pitchFamily="18" charset="0"/>
                <a:sym typeface="+mn-ea"/>
              </a:rPr>
              <a:t>，目前大多数软件</a:t>
            </a:r>
            <a:r>
              <a:rPr lang="en-US" altLang="zh-CN" dirty="0">
                <a:latin typeface="Times New Roman" panose="02020603050405020304" pitchFamily="18" charset="0"/>
                <a:sym typeface="+mn-ea"/>
              </a:rPr>
              <a:t>均支持</a:t>
            </a:r>
            <a:r>
              <a:rPr lang="zh-CN" altLang="en-US" dirty="0">
                <a:latin typeface="Times New Roman" panose="02020603050405020304" pitchFamily="18" charset="0"/>
                <a:sym typeface="+mn-ea"/>
              </a:rPr>
              <a:t>HTML</a:t>
            </a:r>
            <a:endParaRPr lang="zh-CN" altLang="en-US" dirty="0">
              <a:latin typeface="Times New Roman" panose="02020603050405020304" pitchFamily="18" charset="0"/>
              <a:sym typeface="+mn-ea"/>
            </a:endParaRPr>
          </a:p>
          <a:p>
            <a:pPr lvl="1">
              <a:lnSpc>
                <a:spcPct val="130000"/>
              </a:lnSpc>
              <a:spcBef>
                <a:spcPts val="0"/>
              </a:spcBef>
              <a:buClr>
                <a:srgbClr val="00B050"/>
              </a:buClr>
            </a:pPr>
            <a:r>
              <a:rPr lang="zh-CN" altLang="en-US" dirty="0">
                <a:latin typeface="Times New Roman" panose="02020603050405020304" pitchFamily="18" charset="0"/>
              </a:rPr>
              <a:t>需要注意的是，在一种浏览器</a:t>
            </a:r>
            <a:r>
              <a:rPr lang="zh-CN" altLang="en-US" dirty="0">
                <a:latin typeface="Times New Roman" panose="02020603050405020304" pitchFamily="18" charset="0"/>
                <a:sym typeface="+mn-ea"/>
              </a:rPr>
              <a:t>环境下</a:t>
            </a:r>
            <a:r>
              <a:rPr lang="zh-CN" altLang="en-US" dirty="0">
                <a:latin typeface="Times New Roman" panose="02020603050405020304" pitchFamily="18" charset="0"/>
              </a:rPr>
              <a:t>开发的界面在另一种浏览器环境下可能有不完全适配的情况，这时需要安装对应的浏览器</a:t>
            </a:r>
            <a:endParaRPr lang="zh-CN" altLang="en-US" dirty="0">
              <a:latin typeface="Times New Roman" panose="02020603050405020304" pitchFamily="18" charset="0"/>
            </a:endParaRPr>
          </a:p>
        </p:txBody>
      </p:sp>
      <p:grpSp>
        <p:nvGrpSpPr>
          <p:cNvPr id="4" name="组合 3"/>
          <p:cNvGrpSpPr/>
          <p:nvPr/>
        </p:nvGrpSpPr>
        <p:grpSpPr>
          <a:xfrm>
            <a:off x="7096554" y="2629817"/>
            <a:ext cx="3994726" cy="2417762"/>
            <a:chOff x="1118920" y="1954873"/>
            <a:chExt cx="9033528" cy="4376549"/>
          </a:xfrm>
        </p:grpSpPr>
        <p:grpSp>
          <p:nvGrpSpPr>
            <p:cNvPr id="5" name="组合 4"/>
            <p:cNvGrpSpPr/>
            <p:nvPr/>
          </p:nvGrpSpPr>
          <p:grpSpPr>
            <a:xfrm>
              <a:off x="1440900" y="1954873"/>
              <a:ext cx="8711548" cy="3185218"/>
              <a:chOff x="1510348" y="1709737"/>
              <a:chExt cx="8711548" cy="3185218"/>
            </a:xfrm>
          </p:grpSpPr>
          <p:sp>
            <p:nvSpPr>
              <p:cNvPr id="11" name="矩形 151555"/>
              <p:cNvSpPr>
                <a:spLocks noChangeArrowheads="1"/>
              </p:cNvSpPr>
              <p:nvPr/>
            </p:nvSpPr>
            <p:spPr bwMode="auto">
              <a:xfrm>
                <a:off x="4440873" y="2135187"/>
                <a:ext cx="2898775"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2" name="文本框 151556"/>
              <p:cNvSpPr txBox="1">
                <a:spLocks noChangeArrowheads="1"/>
              </p:cNvSpPr>
              <p:nvPr/>
            </p:nvSpPr>
            <p:spPr bwMode="auto">
              <a:xfrm>
                <a:off x="4966766" y="3987800"/>
                <a:ext cx="2172094"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13" name="直接连接符 151557"/>
              <p:cNvSpPr>
                <a:spLocks noChangeShapeType="1"/>
              </p:cNvSpPr>
              <p:nvPr/>
            </p:nvSpPr>
            <p:spPr bwMode="auto">
              <a:xfrm>
                <a:off x="4440873" y="442118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4" name="直接连接符 151558"/>
              <p:cNvSpPr>
                <a:spLocks noChangeShapeType="1"/>
              </p:cNvSpPr>
              <p:nvPr/>
            </p:nvSpPr>
            <p:spPr bwMode="auto">
              <a:xfrm>
                <a:off x="4440873" y="4011612"/>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5" name="直接连接符 151559"/>
              <p:cNvSpPr>
                <a:spLocks noChangeShapeType="1"/>
              </p:cNvSpPr>
              <p:nvPr/>
            </p:nvSpPr>
            <p:spPr bwMode="auto">
              <a:xfrm>
                <a:off x="4440873" y="3603625"/>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6" name="直接连接符 151560"/>
              <p:cNvSpPr>
                <a:spLocks noChangeShapeType="1"/>
              </p:cNvSpPr>
              <p:nvPr/>
            </p:nvSpPr>
            <p:spPr bwMode="auto">
              <a:xfrm>
                <a:off x="4440873" y="3195637"/>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7" name="文本框 151561"/>
              <p:cNvSpPr txBox="1">
                <a:spLocks noChangeArrowheads="1"/>
              </p:cNvSpPr>
              <p:nvPr/>
            </p:nvSpPr>
            <p:spPr bwMode="auto">
              <a:xfrm>
                <a:off x="5241352" y="4386647"/>
                <a:ext cx="158513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18" name="文本框 151562"/>
              <p:cNvSpPr txBox="1">
                <a:spLocks noChangeArrowheads="1"/>
              </p:cNvSpPr>
              <p:nvPr/>
            </p:nvSpPr>
            <p:spPr bwMode="auto">
              <a:xfrm>
                <a:off x="5128160" y="3184524"/>
                <a:ext cx="148949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19" name="文本框 151563"/>
              <p:cNvSpPr txBox="1">
                <a:spLocks noChangeArrowheads="1"/>
              </p:cNvSpPr>
              <p:nvPr/>
            </p:nvSpPr>
            <p:spPr bwMode="auto">
              <a:xfrm>
                <a:off x="5153864" y="3606653"/>
                <a:ext cx="1585130"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20" name="文本框 151564"/>
              <p:cNvSpPr txBox="1">
                <a:spLocks noChangeArrowheads="1"/>
              </p:cNvSpPr>
              <p:nvPr/>
            </p:nvSpPr>
            <p:spPr bwMode="auto">
              <a:xfrm>
                <a:off x="5181825" y="2083953"/>
                <a:ext cx="1704183"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21" name="文本框 151565"/>
              <p:cNvSpPr txBox="1">
                <a:spLocks noChangeArrowheads="1"/>
              </p:cNvSpPr>
              <p:nvPr/>
            </p:nvSpPr>
            <p:spPr bwMode="auto">
              <a:xfrm>
                <a:off x="5290186"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直接连接符 151566"/>
              <p:cNvSpPr>
                <a:spLocks noChangeShapeType="1"/>
              </p:cNvSpPr>
              <p:nvPr/>
            </p:nvSpPr>
            <p:spPr bwMode="auto">
              <a:xfrm>
                <a:off x="5823585" y="2986521"/>
                <a:ext cx="0" cy="19641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3" name="椭圆 151567"/>
              <p:cNvSpPr>
                <a:spLocks noChangeArrowheads="1"/>
              </p:cNvSpPr>
              <p:nvPr/>
            </p:nvSpPr>
            <p:spPr bwMode="auto">
              <a:xfrm>
                <a:off x="4815315" y="2508567"/>
                <a:ext cx="2124969" cy="548163"/>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服务器</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151570"/>
              <p:cNvSpPr>
                <a:spLocks noChangeArrowheads="1"/>
              </p:cNvSpPr>
              <p:nvPr/>
            </p:nvSpPr>
            <p:spPr bwMode="auto">
              <a:xfrm>
                <a:off x="1510348" y="2135187"/>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25" name="文本框 151571"/>
              <p:cNvSpPr txBox="1">
                <a:spLocks noChangeArrowheads="1"/>
              </p:cNvSpPr>
              <p:nvPr/>
            </p:nvSpPr>
            <p:spPr bwMode="auto">
              <a:xfrm>
                <a:off x="1664988" y="4008024"/>
                <a:ext cx="207122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26" name="直接连接符 151572"/>
              <p:cNvSpPr>
                <a:spLocks noChangeShapeType="1"/>
              </p:cNvSpPr>
              <p:nvPr/>
            </p:nvSpPr>
            <p:spPr bwMode="auto">
              <a:xfrm>
                <a:off x="1510348" y="4421185"/>
                <a:ext cx="2457789" cy="52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7" name="直接连接符 151573"/>
              <p:cNvSpPr>
                <a:spLocks noChangeShapeType="1"/>
              </p:cNvSpPr>
              <p:nvPr/>
            </p:nvSpPr>
            <p:spPr bwMode="auto">
              <a:xfrm>
                <a:off x="1510348" y="4000499"/>
                <a:ext cx="2457792" cy="1107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8" name="直接连接符 151574"/>
              <p:cNvSpPr>
                <a:spLocks noChangeShapeType="1"/>
              </p:cNvSpPr>
              <p:nvPr/>
            </p:nvSpPr>
            <p:spPr bwMode="auto">
              <a:xfrm flipV="1">
                <a:off x="1510348" y="3592509"/>
                <a:ext cx="2438392" cy="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9" name="直接连接符 151575"/>
              <p:cNvSpPr>
                <a:spLocks noChangeShapeType="1"/>
              </p:cNvSpPr>
              <p:nvPr/>
            </p:nvSpPr>
            <p:spPr bwMode="auto">
              <a:xfrm flipV="1">
                <a:off x="1510348" y="3217240"/>
                <a:ext cx="2438392" cy="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0" name="文本框 151576"/>
              <p:cNvSpPr txBox="1">
                <a:spLocks noChangeArrowheads="1"/>
              </p:cNvSpPr>
              <p:nvPr/>
            </p:nvSpPr>
            <p:spPr bwMode="auto">
              <a:xfrm>
                <a:off x="2011786" y="4386647"/>
                <a:ext cx="1482806"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1" name="文本框 151577"/>
              <p:cNvSpPr txBox="1">
                <a:spLocks noChangeArrowheads="1"/>
              </p:cNvSpPr>
              <p:nvPr/>
            </p:nvSpPr>
            <p:spPr bwMode="auto">
              <a:xfrm>
                <a:off x="1997039" y="3209792"/>
                <a:ext cx="1625387"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2" name="文本框 151578"/>
              <p:cNvSpPr txBox="1">
                <a:spLocks noChangeArrowheads="1"/>
              </p:cNvSpPr>
              <p:nvPr/>
            </p:nvSpPr>
            <p:spPr bwMode="auto">
              <a:xfrm>
                <a:off x="2000358" y="3592508"/>
                <a:ext cx="1755087"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3" name="直接连接符 151579"/>
              <p:cNvSpPr>
                <a:spLocks noChangeShapeType="1"/>
              </p:cNvSpPr>
              <p:nvPr/>
            </p:nvSpPr>
            <p:spPr bwMode="auto">
              <a:xfrm>
                <a:off x="2632235" y="2997200"/>
                <a:ext cx="0" cy="19685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4" name="椭圆 151580"/>
              <p:cNvSpPr>
                <a:spLocks noChangeArrowheads="1"/>
              </p:cNvSpPr>
              <p:nvPr/>
            </p:nvSpPr>
            <p:spPr bwMode="auto">
              <a:xfrm>
                <a:off x="2112011" y="2535237"/>
                <a:ext cx="1089603" cy="488950"/>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浏览器</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151581"/>
              <p:cNvSpPr txBox="1">
                <a:spLocks noChangeArrowheads="1"/>
              </p:cNvSpPr>
              <p:nvPr/>
            </p:nvSpPr>
            <p:spPr bwMode="auto">
              <a:xfrm>
                <a:off x="1926054" y="2109786"/>
                <a:ext cx="1642070"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6" name="文本框 151582"/>
              <p:cNvSpPr txBox="1">
                <a:spLocks noChangeArrowheads="1"/>
              </p:cNvSpPr>
              <p:nvPr/>
            </p:nvSpPr>
            <p:spPr bwMode="auto">
              <a:xfrm>
                <a:off x="2112011"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矩形 151583"/>
              <p:cNvSpPr>
                <a:spLocks noChangeArrowheads="1"/>
              </p:cNvSpPr>
              <p:nvPr/>
            </p:nvSpPr>
            <p:spPr bwMode="auto">
              <a:xfrm>
                <a:off x="7758748" y="2135187"/>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38" name="文本框 151584"/>
              <p:cNvSpPr txBox="1">
                <a:spLocks noChangeArrowheads="1"/>
              </p:cNvSpPr>
              <p:nvPr/>
            </p:nvSpPr>
            <p:spPr bwMode="auto">
              <a:xfrm>
                <a:off x="8052582" y="4013945"/>
                <a:ext cx="2169314"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9" name="直接连接符 151585"/>
              <p:cNvSpPr>
                <a:spLocks noChangeShapeType="1"/>
              </p:cNvSpPr>
              <p:nvPr/>
            </p:nvSpPr>
            <p:spPr bwMode="auto">
              <a:xfrm>
                <a:off x="7758747" y="4419562"/>
                <a:ext cx="2438401" cy="177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0" name="直接连接符 151586"/>
              <p:cNvSpPr>
                <a:spLocks noChangeShapeType="1"/>
              </p:cNvSpPr>
              <p:nvPr/>
            </p:nvSpPr>
            <p:spPr bwMode="auto">
              <a:xfrm>
                <a:off x="7734001" y="4011576"/>
                <a:ext cx="246314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1" name="直接连接符 151587"/>
              <p:cNvSpPr>
                <a:spLocks noChangeShapeType="1"/>
              </p:cNvSpPr>
              <p:nvPr/>
            </p:nvSpPr>
            <p:spPr bwMode="auto">
              <a:xfrm flipV="1">
                <a:off x="7758747" y="3602037"/>
                <a:ext cx="2438401"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2" name="直接连接符 151588"/>
              <p:cNvSpPr>
                <a:spLocks noChangeShapeType="1"/>
              </p:cNvSpPr>
              <p:nvPr/>
            </p:nvSpPr>
            <p:spPr bwMode="auto">
              <a:xfrm flipV="1">
                <a:off x="7758747" y="3194048"/>
                <a:ext cx="2438401"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3" name="文本框 151589"/>
              <p:cNvSpPr txBox="1">
                <a:spLocks noChangeArrowheads="1"/>
              </p:cNvSpPr>
              <p:nvPr/>
            </p:nvSpPr>
            <p:spPr bwMode="auto">
              <a:xfrm>
                <a:off x="8301575" y="4393541"/>
                <a:ext cx="1499182"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44" name="文本框 151590"/>
              <p:cNvSpPr txBox="1">
                <a:spLocks noChangeArrowheads="1"/>
              </p:cNvSpPr>
              <p:nvPr/>
            </p:nvSpPr>
            <p:spPr bwMode="auto">
              <a:xfrm>
                <a:off x="8259470" y="3193714"/>
                <a:ext cx="1541292"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45" name="文本框 151591"/>
              <p:cNvSpPr txBox="1">
                <a:spLocks noChangeArrowheads="1"/>
              </p:cNvSpPr>
              <p:nvPr/>
            </p:nvSpPr>
            <p:spPr bwMode="auto">
              <a:xfrm>
                <a:off x="8278704" y="3589768"/>
                <a:ext cx="1597712" cy="5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46" name="文本框 151594"/>
              <p:cNvSpPr txBox="1">
                <a:spLocks noChangeArrowheads="1"/>
              </p:cNvSpPr>
              <p:nvPr/>
            </p:nvSpPr>
            <p:spPr bwMode="auto">
              <a:xfrm>
                <a:off x="8304676" y="2105025"/>
                <a:ext cx="1571741" cy="44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47" name="文本框 151595"/>
              <p:cNvSpPr txBox="1">
                <a:spLocks noChangeArrowheads="1"/>
              </p:cNvSpPr>
              <p:nvPr/>
            </p:nvSpPr>
            <p:spPr bwMode="auto">
              <a:xfrm>
                <a:off x="8531861" y="1709737"/>
                <a:ext cx="7809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sz="120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直接连接符 151599"/>
              <p:cNvSpPr>
                <a:spLocks noChangeShapeType="1"/>
              </p:cNvSpPr>
              <p:nvPr/>
            </p:nvSpPr>
            <p:spPr bwMode="auto">
              <a:xfrm>
                <a:off x="6965030" y="2751214"/>
                <a:ext cx="980208" cy="0"/>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49" name="直接连接符 151600"/>
              <p:cNvSpPr>
                <a:spLocks noChangeShapeType="1"/>
              </p:cNvSpPr>
              <p:nvPr/>
            </p:nvSpPr>
            <p:spPr bwMode="auto">
              <a:xfrm>
                <a:off x="3201613" y="2738476"/>
                <a:ext cx="1765153" cy="25395"/>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50" name="椭圆 151601"/>
              <p:cNvSpPr>
                <a:spLocks noChangeArrowheads="1"/>
              </p:cNvSpPr>
              <p:nvPr/>
            </p:nvSpPr>
            <p:spPr bwMode="auto">
              <a:xfrm>
                <a:off x="7812381" y="2530041"/>
                <a:ext cx="2294630" cy="45647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lnSpc>
                    <a:spcPct val="90000"/>
                  </a:lnSpc>
                </a:pPr>
                <a:r>
                  <a:rPr lang="zh-CN" altLang="en-US" sz="1200" dirty="0">
                    <a:latin typeface="微软雅黑" panose="020B0503020204020204" pitchFamily="34" charset="-122"/>
                    <a:ea typeface="微软雅黑" panose="020B0503020204020204" pitchFamily="34" charset="-122"/>
                  </a:rPr>
                  <a:t>数据库服务器</a:t>
                </a:r>
                <a:endParaRPr lang="zh-CN" altLang="en-US" sz="1200" dirty="0">
                  <a:latin typeface="微软雅黑" panose="020B0503020204020204" pitchFamily="34" charset="-122"/>
                  <a:ea typeface="微软雅黑" panose="020B0503020204020204" pitchFamily="34" charset="-122"/>
                </a:endParaRPr>
              </a:p>
            </p:txBody>
          </p:sp>
          <p:sp>
            <p:nvSpPr>
              <p:cNvPr id="51" name="直接连接符 151604"/>
              <p:cNvSpPr>
                <a:spLocks noChangeShapeType="1"/>
              </p:cNvSpPr>
              <p:nvPr/>
            </p:nvSpPr>
            <p:spPr bwMode="auto">
              <a:xfrm flipH="1">
                <a:off x="9064251" y="2986519"/>
                <a:ext cx="0" cy="198439"/>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grpSp>
        <p:sp>
          <p:nvSpPr>
            <p:cNvPr id="6" name="直接连接符 146434"/>
            <p:cNvSpPr>
              <a:spLocks noChangeShapeType="1"/>
            </p:cNvSpPr>
            <p:nvPr/>
          </p:nvSpPr>
          <p:spPr bwMode="auto">
            <a:xfrm>
              <a:off x="2720656" y="5070413"/>
              <a:ext cx="15527" cy="64894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7" name="直接连接符 146434"/>
            <p:cNvSpPr>
              <a:spLocks noChangeShapeType="1"/>
            </p:cNvSpPr>
            <p:nvPr/>
          </p:nvSpPr>
          <p:spPr bwMode="auto">
            <a:xfrm>
              <a:off x="5603903" y="5042739"/>
              <a:ext cx="15528" cy="648943"/>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8" name="直接连接符 146434"/>
            <p:cNvSpPr>
              <a:spLocks noChangeShapeType="1"/>
            </p:cNvSpPr>
            <p:nvPr/>
          </p:nvSpPr>
          <p:spPr bwMode="auto">
            <a:xfrm flipH="1">
              <a:off x="8891266" y="5067039"/>
              <a:ext cx="4137" cy="663394"/>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9" name="云形 8"/>
            <p:cNvSpPr/>
            <p:nvPr/>
          </p:nvSpPr>
          <p:spPr>
            <a:xfrm>
              <a:off x="1118920" y="5539568"/>
              <a:ext cx="9008780" cy="791854"/>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666666"/>
                </a:solidFill>
                <a:latin typeface="微软雅黑" panose="020B0503020204020204" pitchFamily="34" charset="-122"/>
                <a:ea typeface="微软雅黑" panose="020B0503020204020204" pitchFamily="34" charset="-122"/>
              </a:endParaRPr>
            </a:p>
          </p:txBody>
        </p:sp>
        <p:sp>
          <p:nvSpPr>
            <p:cNvPr id="10" name="文本框 146488"/>
            <p:cNvSpPr txBox="1">
              <a:spLocks noChangeArrowheads="1"/>
            </p:cNvSpPr>
            <p:nvPr/>
          </p:nvSpPr>
          <p:spPr bwMode="auto">
            <a:xfrm>
              <a:off x="4673838" y="5704774"/>
              <a:ext cx="17457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dirty="0">
                  <a:solidFill>
                    <a:srgbClr val="333399"/>
                  </a:solidFill>
                  <a:latin typeface="微软雅黑" panose="020B0503020204020204" pitchFamily="34" charset="-122"/>
                  <a:ea typeface="微软雅黑" panose="020B0503020204020204" pitchFamily="34" charset="-122"/>
                </a:rPr>
                <a:t>IP </a:t>
              </a:r>
              <a:r>
                <a:rPr lang="zh-CN" altLang="en-US" sz="1200" dirty="0">
                  <a:solidFill>
                    <a:srgbClr val="333399"/>
                  </a:solidFill>
                  <a:latin typeface="微软雅黑" panose="020B0503020204020204" pitchFamily="34" charset="-122"/>
                  <a:ea typeface="微软雅黑" panose="020B0503020204020204" pitchFamily="34" charset="-122"/>
                </a:rPr>
                <a:t>网络</a:t>
              </a:r>
              <a:endParaRPr lang="zh-CN" altLang="en-US" sz="1200" dirty="0">
                <a:solidFill>
                  <a:srgbClr val="333399"/>
                </a:solidFill>
                <a:latin typeface="微软雅黑" panose="020B0503020204020204" pitchFamily="34" charset="-122"/>
                <a:ea typeface="微软雅黑" panose="020B0503020204020204" pitchFamily="34" charset="-122"/>
              </a:endParaRPr>
            </a:p>
          </p:txBody>
        </p:sp>
      </p:grpSp>
      <p:sp>
        <p:nvSpPr>
          <p:cNvPr id="52" name="灯片编号占位符 5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0399" y="71438"/>
            <a:ext cx="10871202" cy="765175"/>
          </a:xfrm>
        </p:spPr>
        <p:txBody>
          <a:bodyPr>
            <a:noAutofit/>
          </a:bodyPr>
          <a:lstStyle/>
          <a:p>
            <a:r>
              <a:rPr lang="zh-CN" altLang="en-US" dirty="0"/>
              <a:t>超文本标记语言 </a:t>
            </a:r>
            <a:r>
              <a:rPr lang="en-US" altLang="zh-CN" dirty="0"/>
              <a:t>HTML</a:t>
            </a:r>
            <a:endParaRPr lang="en-US" altLang="zh-CN" dirty="0"/>
          </a:p>
        </p:txBody>
      </p:sp>
      <p:sp>
        <p:nvSpPr>
          <p:cNvPr id="2" name="内容占位符 1"/>
          <p:cNvSpPr>
            <a:spLocks noGrp="1"/>
          </p:cNvSpPr>
          <p:nvPr>
            <p:ph idx="1"/>
          </p:nvPr>
        </p:nvSpPr>
        <p:spPr>
          <a:xfrm>
            <a:off x="660399" y="1052515"/>
            <a:ext cx="10871202" cy="5183186"/>
          </a:xfrm>
        </p:spPr>
        <p:txBody>
          <a:bodyPr>
            <a:normAutofit fontScale="92500"/>
          </a:bodyPr>
          <a:lstStyle/>
          <a:p>
            <a:pPr>
              <a:spcBef>
                <a:spcPts val="0"/>
              </a:spcBef>
            </a:pPr>
            <a:r>
              <a:rPr lang="zh-CN" altLang="en-US" dirty="0"/>
              <a:t>超文本标记语言</a:t>
            </a:r>
            <a:r>
              <a:rPr lang="en-US" altLang="zh-CN" dirty="0"/>
              <a:t>HTML</a:t>
            </a:r>
            <a:r>
              <a:rPr lang="zh-CN" altLang="en-US" dirty="0"/>
              <a:t>中的</a:t>
            </a:r>
            <a:r>
              <a:rPr lang="en-US" altLang="zh-CN" dirty="0"/>
              <a:t>Markup</a:t>
            </a:r>
            <a:r>
              <a:rPr lang="zh-CN" altLang="en-US" dirty="0"/>
              <a:t>的意思就是“设置标记”。</a:t>
            </a:r>
            <a:r>
              <a:rPr lang="en-US" altLang="zh-CN" dirty="0"/>
              <a:t>HTML</a:t>
            </a:r>
            <a:r>
              <a:rPr lang="zh-CN" altLang="en-US" dirty="0"/>
              <a:t>定义了许多用于排版的命令（即标签）</a:t>
            </a:r>
            <a:endParaRPr lang="zh-CN" altLang="en-US" dirty="0"/>
          </a:p>
          <a:p>
            <a:pPr>
              <a:spcBef>
                <a:spcPts val="0"/>
              </a:spcBef>
            </a:pPr>
            <a:r>
              <a:rPr lang="en-US" altLang="zh-CN" dirty="0"/>
              <a:t>HTML</a:t>
            </a:r>
            <a:r>
              <a:rPr lang="zh-CN" altLang="en-US" dirty="0"/>
              <a:t>把各种标签嵌入到万维网的页面中，就构成了所谓的</a:t>
            </a:r>
            <a:r>
              <a:rPr lang="en-US" altLang="zh-CN" dirty="0"/>
              <a:t>HTML</a:t>
            </a:r>
            <a:r>
              <a:rPr lang="zh-CN" altLang="en-US" dirty="0"/>
              <a:t>文档。</a:t>
            </a:r>
            <a:r>
              <a:rPr lang="en-US" altLang="zh-CN" dirty="0"/>
              <a:t>HTML</a:t>
            </a:r>
            <a:r>
              <a:rPr lang="zh-CN" altLang="en-US" dirty="0"/>
              <a:t>文档是一种可以用任何文本编辑器创建的</a:t>
            </a:r>
            <a:r>
              <a:rPr lang="en-US" altLang="zh-CN" dirty="0"/>
              <a:t>ASCII</a:t>
            </a:r>
            <a:r>
              <a:rPr lang="zh-CN" altLang="en-US" dirty="0"/>
              <a:t>码文件</a:t>
            </a:r>
            <a:endParaRPr lang="zh-CN" altLang="en-US" dirty="0"/>
          </a:p>
          <a:p>
            <a:pPr>
              <a:spcBef>
                <a:spcPts val="0"/>
              </a:spcBef>
            </a:pPr>
            <a:r>
              <a:rPr lang="zh-CN" altLang="en-US" dirty="0"/>
              <a:t>仅当</a:t>
            </a:r>
            <a:r>
              <a:rPr lang="en-US" altLang="zh-CN" dirty="0"/>
              <a:t>HTML</a:t>
            </a:r>
            <a:r>
              <a:rPr lang="zh-CN" altLang="en-US" dirty="0"/>
              <a:t>文档是以</a:t>
            </a:r>
            <a:r>
              <a:rPr lang="en-US" altLang="zh-CN" dirty="0"/>
              <a:t>.html</a:t>
            </a:r>
            <a:r>
              <a:rPr lang="zh-CN" altLang="en-US" dirty="0"/>
              <a:t>或</a:t>
            </a:r>
            <a:r>
              <a:rPr lang="en-US" altLang="zh-CN" dirty="0"/>
              <a:t>.htm</a:t>
            </a:r>
            <a:r>
              <a:rPr lang="zh-CN" altLang="en-US" dirty="0"/>
              <a:t>为后缀时，浏览器才对此文档的各种标签进行解释</a:t>
            </a:r>
            <a:endParaRPr lang="zh-CN" altLang="en-US" dirty="0"/>
          </a:p>
          <a:p>
            <a:pPr>
              <a:spcBef>
                <a:spcPts val="0"/>
              </a:spcBef>
            </a:pPr>
            <a:r>
              <a:rPr lang="zh-CN" altLang="en-US" dirty="0"/>
              <a:t>当浏览器从服务器读取</a:t>
            </a:r>
            <a:r>
              <a:rPr lang="en-US" altLang="zh-CN" dirty="0"/>
              <a:t>HTML</a:t>
            </a:r>
            <a:r>
              <a:rPr lang="zh-CN" altLang="en-US" dirty="0"/>
              <a:t>文档后，就按照</a:t>
            </a:r>
            <a:r>
              <a:rPr lang="en-US" altLang="zh-CN" dirty="0"/>
              <a:t>HTML</a:t>
            </a:r>
            <a:r>
              <a:rPr lang="zh-CN" altLang="en-US" dirty="0"/>
              <a:t>文档中的各种标签，根据浏览器所使用的显示器的尺寸和分辨率大小，重新进行排版并恢复出所读取的页面</a:t>
            </a:r>
            <a:endParaRPr lang="zh-CN" altLang="en-US" dirty="0"/>
          </a:p>
          <a:p>
            <a:pPr>
              <a:spcBef>
                <a:spcPts val="0"/>
              </a:spcBef>
            </a:pPr>
            <a:r>
              <a:rPr lang="en-US" altLang="zh-CN" dirty="0"/>
              <a:t>HTML</a:t>
            </a:r>
            <a:r>
              <a:rPr lang="zh-CN" altLang="en-US" dirty="0"/>
              <a:t>规定了两种不同的链接设置方法</a:t>
            </a:r>
            <a:endParaRPr lang="zh-CN" altLang="en-US" dirty="0"/>
          </a:p>
          <a:p>
            <a:pPr lvl="1">
              <a:spcBef>
                <a:spcPts val="0"/>
              </a:spcBef>
              <a:buClr>
                <a:srgbClr val="00B050"/>
              </a:buClr>
            </a:pPr>
            <a:r>
              <a:rPr lang="zh-CN" altLang="en-US" dirty="0"/>
              <a:t>远程链接：超链的终点是其他网点上的页面</a:t>
            </a:r>
            <a:endParaRPr lang="zh-CN" altLang="en-US" dirty="0"/>
          </a:p>
          <a:p>
            <a:pPr lvl="1">
              <a:spcBef>
                <a:spcPts val="0"/>
              </a:spcBef>
              <a:buClr>
                <a:srgbClr val="00B050"/>
              </a:buClr>
            </a:pPr>
            <a:r>
              <a:rPr lang="zh-CN" altLang="en-US" dirty="0"/>
              <a:t>本地链接：超链指向本计算机中的某个文件 </a:t>
            </a:r>
            <a:endParaRPr lang="zh-CN" altLang="en-US" dirty="0"/>
          </a:p>
          <a:p>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60400" y="71438"/>
            <a:ext cx="10858500" cy="765175"/>
          </a:xfrm>
        </p:spPr>
        <p:txBody>
          <a:bodyPr>
            <a:normAutofit/>
          </a:bodyPr>
          <a:lstStyle/>
          <a:p>
            <a:r>
              <a:rPr lang="en-US" altLang="zh-CN" b="0" dirty="0">
                <a:latin typeface="+mj-ea"/>
                <a:ea typeface="+mj-ea"/>
              </a:rPr>
              <a:t>HTML </a:t>
            </a:r>
            <a:r>
              <a:rPr lang="zh-CN" altLang="en-US" b="0" dirty="0">
                <a:latin typeface="+mj-ea"/>
                <a:ea typeface="+mj-ea"/>
              </a:rPr>
              <a:t>和 </a:t>
            </a:r>
            <a:r>
              <a:rPr lang="en-US" altLang="zh-CN" b="0" dirty="0">
                <a:latin typeface="+mj-ea"/>
                <a:ea typeface="+mj-ea"/>
              </a:rPr>
              <a:t>XML </a:t>
            </a:r>
            <a:r>
              <a:rPr lang="zh-CN" altLang="en-US" b="0" dirty="0">
                <a:latin typeface="+mj-ea"/>
                <a:ea typeface="+mj-ea"/>
              </a:rPr>
              <a:t>对比</a:t>
            </a:r>
            <a:endParaRPr lang="en-US" b="0" dirty="0">
              <a:latin typeface="+mj-ea"/>
              <a:ea typeface="+mj-ea"/>
            </a:endParaRPr>
          </a:p>
        </p:txBody>
      </p:sp>
      <p:graphicFrame>
        <p:nvGraphicFramePr>
          <p:cNvPr id="4" name="表格 3"/>
          <p:cNvGraphicFramePr/>
          <p:nvPr>
            <p:custDataLst>
              <p:tags r:id="rId1"/>
            </p:custDataLst>
          </p:nvPr>
        </p:nvGraphicFramePr>
        <p:xfrm>
          <a:off x="743527" y="1141285"/>
          <a:ext cx="10407920" cy="2834640"/>
        </p:xfrm>
        <a:graphic>
          <a:graphicData uri="http://schemas.openxmlformats.org/drawingml/2006/table">
            <a:tbl>
              <a:tblPr firstRow="1" bandRow="1">
                <a:tableStyleId>{5C22544A-7EE6-4342-B048-85BDC9FD1C3A}</a:tableStyleId>
              </a:tblPr>
              <a:tblGrid>
                <a:gridCol w="2196072"/>
                <a:gridCol w="3383788"/>
                <a:gridCol w="4828060"/>
              </a:tblGrid>
              <a:tr h="323945">
                <a:tc>
                  <a:txBody>
                    <a:bodyPr/>
                    <a:lstStyle/>
                    <a:p>
                      <a:pPr>
                        <a:buNone/>
                      </a:pPr>
                      <a:r>
                        <a:rPr lang="zh-CN" altLang="en-US" sz="1800" b="0">
                          <a:latin typeface="微软雅黑" panose="020B0503020204020204" pitchFamily="34" charset="-122"/>
                          <a:ea typeface="微软雅黑" panose="020B0503020204020204" pitchFamily="34" charset="-122"/>
                        </a:rPr>
                        <a:t>比较内容</a:t>
                      </a:r>
                      <a:endParaRPr lang="zh-CN" altLang="en-US" sz="1800" b="0">
                        <a:latin typeface="微软雅黑" panose="020B0503020204020204" pitchFamily="34" charset="-122"/>
                        <a:ea typeface="微软雅黑" panose="020B0503020204020204" pitchFamily="34" charset="-122"/>
                      </a:endParaRPr>
                    </a:p>
                  </a:txBody>
                  <a:tcPr/>
                </a:tc>
                <a:tc>
                  <a:txBody>
                    <a:bodyPr/>
                    <a:lstStyle/>
                    <a:p>
                      <a:pPr>
                        <a:buNone/>
                      </a:pPr>
                      <a:r>
                        <a:rPr lang="en-US" altLang="zh-CN" sz="1800" b="0" dirty="0">
                          <a:latin typeface="微软雅黑" panose="020B0503020204020204" pitchFamily="34" charset="-122"/>
                          <a:ea typeface="微软雅黑" panose="020B0503020204020204" pitchFamily="34" charset="-122"/>
                        </a:rPr>
                        <a:t>HTML</a:t>
                      </a:r>
                      <a:endParaRPr lang="en-US" altLang="zh-CN" sz="1800" b="0" dirty="0">
                        <a:latin typeface="微软雅黑" panose="020B0503020204020204" pitchFamily="34" charset="-122"/>
                        <a:ea typeface="微软雅黑" panose="020B0503020204020204" pitchFamily="34" charset="-122"/>
                      </a:endParaRPr>
                    </a:p>
                  </a:txBody>
                  <a:tcPr/>
                </a:tc>
                <a:tc>
                  <a:txBody>
                    <a:bodyPr/>
                    <a:lstStyle/>
                    <a:p>
                      <a:pPr>
                        <a:buNone/>
                      </a:pPr>
                      <a:r>
                        <a:rPr lang="en-US" altLang="zh-CN" sz="1800" b="0">
                          <a:latin typeface="微软雅黑" panose="020B0503020204020204" pitchFamily="34" charset="-122"/>
                          <a:ea typeface="微软雅黑" panose="020B0503020204020204" pitchFamily="34" charset="-122"/>
                        </a:rPr>
                        <a:t>XML</a:t>
                      </a:r>
                      <a:endParaRPr lang="en-US" altLang="zh-CN" sz="1800" b="0">
                        <a:latin typeface="微软雅黑" panose="020B0503020204020204" pitchFamily="34" charset="-122"/>
                        <a:ea typeface="微软雅黑" panose="020B0503020204020204" pitchFamily="34" charset="-122"/>
                      </a:endParaRPr>
                    </a:p>
                  </a:txBody>
                  <a:tcPr/>
                </a:tc>
              </a:tr>
              <a:tr h="566904">
                <a:tc>
                  <a:txBody>
                    <a:bodyPr/>
                    <a:lstStyle/>
                    <a:p>
                      <a:pPr>
                        <a:buNone/>
                      </a:pPr>
                      <a:r>
                        <a:rPr lang="zh-CN" altLang="en-US" sz="1800" b="0" dirty="0">
                          <a:latin typeface="微软雅黑 Light" panose="020B0502040204020203" pitchFamily="34" charset="-122"/>
                          <a:ea typeface="微软雅黑 Light" panose="020B0502040204020203" pitchFamily="34" charset="-122"/>
                        </a:rPr>
                        <a:t>扩展性</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不具有可扩展性，标记固定</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元标记语言，可定义新的标记语言，标记可由用户定义</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r>
              <a:tr h="323945">
                <a:tc>
                  <a:txBody>
                    <a:bodyPr/>
                    <a:lstStyle/>
                    <a:p>
                      <a:pPr>
                        <a:buNone/>
                      </a:pPr>
                      <a:r>
                        <a:rPr lang="zh-CN" altLang="en-US" sz="1800" b="0">
                          <a:latin typeface="微软雅黑 Light" panose="020B0502040204020203" pitchFamily="34" charset="-122"/>
                          <a:ea typeface="微软雅黑 Light" panose="020B0502040204020203" pitchFamily="34" charset="-122"/>
                        </a:rPr>
                        <a:t>侧重点</a:t>
                      </a:r>
                      <a:endParaRPr lang="zh-CN" altLang="en-US" sz="18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a:latin typeface="微软雅黑 Light" panose="020B0502040204020203" pitchFamily="34" charset="-122"/>
                          <a:ea typeface="微软雅黑 Light" panose="020B0502040204020203" pitchFamily="34" charset="-122"/>
                        </a:rPr>
                        <a:t>侧重信息的表现形式</a:t>
                      </a:r>
                      <a:endParaRPr lang="zh-CN" altLang="en-US" sz="18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侧重结构化的信息描述</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r>
              <a:tr h="323945">
                <a:tc>
                  <a:txBody>
                    <a:bodyPr/>
                    <a:lstStyle/>
                    <a:p>
                      <a:pPr>
                        <a:buNone/>
                      </a:pPr>
                      <a:r>
                        <a:rPr lang="zh-CN" altLang="en-US" sz="1800" b="0" dirty="0">
                          <a:latin typeface="微软雅黑 Light" panose="020B0502040204020203" pitchFamily="34" charset="-122"/>
                          <a:ea typeface="微软雅黑 Light" panose="020B0502040204020203" pitchFamily="34" charset="-122"/>
                        </a:rPr>
                        <a:t>语法</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a:latin typeface="微软雅黑 Light" panose="020B0502040204020203" pitchFamily="34" charset="-122"/>
                          <a:ea typeface="微软雅黑 Light" panose="020B0502040204020203" pitchFamily="34" charset="-122"/>
                        </a:rPr>
                        <a:t>不严格（嵌套、配对）</a:t>
                      </a:r>
                      <a:endParaRPr lang="zh-CN" altLang="en-US" sz="1800" b="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严格要求嵌套、配对严格按照</a:t>
                      </a:r>
                      <a:r>
                        <a:rPr lang="en-US" altLang="zh-CN" sz="1800" b="0" dirty="0">
                          <a:latin typeface="微软雅黑 Light" panose="020B0502040204020203" pitchFamily="34" charset="-122"/>
                          <a:ea typeface="微软雅黑 Light" panose="020B0502040204020203" pitchFamily="34" charset="-122"/>
                        </a:rPr>
                        <a:t>DTD</a:t>
                      </a:r>
                      <a:r>
                        <a:rPr lang="zh-CN" altLang="en-US" sz="1800" b="0" dirty="0">
                          <a:latin typeface="微软雅黑 Light" panose="020B0502040204020203" pitchFamily="34" charset="-122"/>
                          <a:ea typeface="微软雅黑 Light" panose="020B0502040204020203" pitchFamily="34" charset="-122"/>
                        </a:rPr>
                        <a:t>的要求</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r>
              <a:tr h="323945">
                <a:tc>
                  <a:txBody>
                    <a:bodyPr/>
                    <a:lstStyle/>
                    <a:p>
                      <a:pPr>
                        <a:buNone/>
                      </a:pPr>
                      <a:r>
                        <a:rPr lang="zh-CN" altLang="en-US" sz="1800" b="0" dirty="0">
                          <a:latin typeface="微软雅黑 Light" panose="020B0502040204020203" pitchFamily="34" charset="-122"/>
                          <a:ea typeface="微软雅黑 Light" panose="020B0502040204020203" pitchFamily="34" charset="-122"/>
                        </a:rPr>
                        <a:t>可读性和可维护性</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a:latin typeface="微软雅黑 Light" panose="020B0502040204020203" pitchFamily="34" charset="-122"/>
                          <a:ea typeface="微软雅黑 Light" panose="020B0502040204020203" pitchFamily="34" charset="-122"/>
                        </a:rPr>
                        <a:t>难于阅读，难于维护</a:t>
                      </a:r>
                      <a:endParaRPr lang="zh-CN" altLang="en-US" sz="18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结构清晰，便于阅读和维护</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r>
              <a:tr h="323945">
                <a:tc>
                  <a:txBody>
                    <a:bodyPr/>
                    <a:lstStyle/>
                    <a:p>
                      <a:pPr>
                        <a:buNone/>
                      </a:pPr>
                      <a:r>
                        <a:rPr lang="zh-CN" altLang="en-US" sz="1800" b="0">
                          <a:latin typeface="微软雅黑 Light" panose="020B0502040204020203" pitchFamily="34" charset="-122"/>
                          <a:ea typeface="微软雅黑 Light" panose="020B0502040204020203" pitchFamily="34" charset="-122"/>
                        </a:rPr>
                        <a:t>数据本身与显示</a:t>
                      </a:r>
                      <a:endParaRPr lang="zh-CN" altLang="en-US" sz="1800" b="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数据与显示通常合在一起</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数据与显示分离</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r>
              <a:tr h="323945">
                <a:tc>
                  <a:txBody>
                    <a:bodyPr/>
                    <a:lstStyle/>
                    <a:p>
                      <a:pPr>
                        <a:buNone/>
                      </a:pPr>
                      <a:r>
                        <a:rPr lang="zh-CN" altLang="en-US" sz="1800" b="0" dirty="0">
                          <a:latin typeface="微软雅黑 Light" panose="020B0502040204020203" pitchFamily="34" charset="-122"/>
                          <a:ea typeface="微软雅黑 Light" panose="020B0502040204020203" pitchFamily="34" charset="-122"/>
                        </a:rPr>
                        <a:t>重用性</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低</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altLang="en-US" sz="1800" b="0" dirty="0">
                          <a:latin typeface="微软雅黑 Light" panose="020B0502040204020203" pitchFamily="34" charset="-122"/>
                          <a:ea typeface="微软雅黑 Light" panose="020B0502040204020203" pitchFamily="34" charset="-122"/>
                        </a:rPr>
                        <a:t>高</a:t>
                      </a:r>
                      <a:endParaRPr lang="zh-CN" altLang="en-US" sz="1800" b="0" dirty="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r>
            </a:tbl>
          </a:graphicData>
        </a:graphic>
      </p:graphicFrame>
      <p:pic>
        <p:nvPicPr>
          <p:cNvPr id="7" name="图片 6"/>
          <p:cNvPicPr>
            <a:picLocks noChangeAspect="1"/>
          </p:cNvPicPr>
          <p:nvPr/>
        </p:nvPicPr>
        <p:blipFill>
          <a:blip r:embed="rId2"/>
          <a:stretch>
            <a:fillRect/>
          </a:stretch>
        </p:blipFill>
        <p:spPr>
          <a:xfrm>
            <a:off x="2937163" y="4109840"/>
            <a:ext cx="5688921" cy="2484183"/>
          </a:xfrm>
          <a:prstGeom prst="rect">
            <a:avLst/>
          </a:prstGeom>
        </p:spPr>
      </p:pic>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71438"/>
            <a:ext cx="10871202" cy="765175"/>
          </a:xfrm>
        </p:spPr>
        <p:txBody>
          <a:bodyPr>
            <a:normAutofit/>
          </a:bodyPr>
          <a:lstStyle/>
          <a:p>
            <a:r>
              <a:rPr lang="en-US" altLang="zh-CN" dirty="0"/>
              <a:t>CSS</a:t>
            </a:r>
            <a:r>
              <a:rPr lang="zh-CN" altLang="en-US" dirty="0"/>
              <a:t>层叠样式的文档布局：为 </a:t>
            </a:r>
            <a:r>
              <a:rPr lang="en-US" altLang="zh-CN" dirty="0"/>
              <a:t>HTML </a:t>
            </a:r>
            <a:r>
              <a:rPr lang="zh-CN" altLang="en-US" dirty="0"/>
              <a:t>文档定义页面布局</a:t>
            </a:r>
            <a:endParaRPr lang="zh-CN" altLang="en-US" dirty="0"/>
          </a:p>
        </p:txBody>
      </p:sp>
      <p:sp>
        <p:nvSpPr>
          <p:cNvPr id="4" name="内容占位符 3"/>
          <p:cNvSpPr>
            <a:spLocks noGrp="1"/>
          </p:cNvSpPr>
          <p:nvPr>
            <p:ph idx="1"/>
          </p:nvPr>
        </p:nvSpPr>
        <p:spPr>
          <a:xfrm>
            <a:off x="660399" y="1052515"/>
            <a:ext cx="10871202" cy="5183186"/>
          </a:xfrm>
        </p:spPr>
        <p:txBody>
          <a:bodyPr>
            <a:normAutofit/>
          </a:bodyPr>
          <a:lstStyle/>
          <a:p>
            <a:pPr>
              <a:spcBef>
                <a:spcPts val="0"/>
              </a:spcBef>
            </a:pPr>
            <a:r>
              <a:rPr lang="en-US" altLang="zh-CN" sz="2800" dirty="0">
                <a:latin typeface="+mn-ea"/>
              </a:rPr>
              <a:t>CSS (Cascading Style Sheets) </a:t>
            </a:r>
            <a:r>
              <a:rPr lang="zh-CN" altLang="en-US" sz="2800" dirty="0">
                <a:latin typeface="+mn-ea"/>
              </a:rPr>
              <a:t>是层叠样式表，它是一种样式表语言，用于为 </a:t>
            </a:r>
            <a:r>
              <a:rPr lang="en-US" altLang="zh-CN" sz="2800" dirty="0">
                <a:latin typeface="+mn-ea"/>
              </a:rPr>
              <a:t>HTML </a:t>
            </a:r>
            <a:r>
              <a:rPr lang="zh-CN" altLang="en-US" sz="2800" dirty="0">
                <a:latin typeface="+mn-ea"/>
              </a:rPr>
              <a:t>文档定义页面布局。</a:t>
            </a:r>
            <a:r>
              <a:rPr lang="en-US" altLang="zh-CN" sz="2800" dirty="0">
                <a:latin typeface="+mn-ea"/>
              </a:rPr>
              <a:t>CSS </a:t>
            </a:r>
            <a:r>
              <a:rPr lang="zh-CN" altLang="en-US" sz="2800" dirty="0">
                <a:latin typeface="+mn-ea"/>
              </a:rPr>
              <a:t>与 </a:t>
            </a:r>
            <a:r>
              <a:rPr lang="en-US" altLang="zh-CN" sz="2800" dirty="0">
                <a:latin typeface="+mn-ea"/>
              </a:rPr>
              <a:t>HTML </a:t>
            </a:r>
            <a:r>
              <a:rPr lang="zh-CN" altLang="en-US" sz="2800" dirty="0">
                <a:latin typeface="+mn-ea"/>
              </a:rPr>
              <a:t>的区别是：</a:t>
            </a:r>
            <a:endParaRPr lang="zh-CN" altLang="en-US" sz="2800" dirty="0">
              <a:latin typeface="+mn-ea"/>
            </a:endParaRPr>
          </a:p>
          <a:p>
            <a:pPr lvl="1">
              <a:spcBef>
                <a:spcPts val="0"/>
              </a:spcBef>
              <a:buClr>
                <a:srgbClr val="00B050"/>
              </a:buClr>
            </a:pPr>
            <a:r>
              <a:rPr lang="en-US" altLang="zh-CN" sz="2400" dirty="0">
                <a:latin typeface="+mn-ea"/>
              </a:rPr>
              <a:t>HTML </a:t>
            </a:r>
            <a:r>
              <a:rPr lang="zh-CN" altLang="en-US" sz="2400" dirty="0">
                <a:latin typeface="+mn-ea"/>
              </a:rPr>
              <a:t>用于结构化内容</a:t>
            </a:r>
            <a:endParaRPr lang="zh-CN" altLang="en-US" sz="2400" dirty="0">
              <a:latin typeface="+mn-ea"/>
            </a:endParaRPr>
          </a:p>
          <a:p>
            <a:pPr lvl="1">
              <a:spcBef>
                <a:spcPts val="0"/>
              </a:spcBef>
              <a:buClr>
                <a:srgbClr val="00B050"/>
              </a:buClr>
            </a:pPr>
            <a:r>
              <a:rPr lang="zh-CN" altLang="en-US" sz="2400" dirty="0">
                <a:latin typeface="+mn-ea"/>
              </a:rPr>
              <a:t>而 </a:t>
            </a:r>
            <a:r>
              <a:rPr lang="en-US" altLang="zh-CN" sz="2400" dirty="0">
                <a:latin typeface="+mn-ea"/>
              </a:rPr>
              <a:t>CSS </a:t>
            </a:r>
            <a:r>
              <a:rPr lang="zh-CN" altLang="en-US" sz="2400" dirty="0">
                <a:latin typeface="+mn-ea"/>
              </a:rPr>
              <a:t>则用于格式化结构化的内容</a:t>
            </a:r>
            <a:endParaRPr lang="zh-CN" altLang="en-US" sz="2400" dirty="0">
              <a:latin typeface="+mn-ea"/>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399" y="71438"/>
            <a:ext cx="10871202" cy="765175"/>
          </a:xfrm>
        </p:spPr>
        <p:txBody>
          <a:bodyPr>
            <a:normAutofit/>
          </a:bodyPr>
          <a:lstStyle/>
          <a:p>
            <a:r>
              <a:rPr lang="en-US" altLang="zh-CN" dirty="0"/>
              <a:t>Web</a:t>
            </a:r>
            <a:r>
              <a:rPr lang="zh-CN" altLang="en-US" dirty="0"/>
              <a:t>文档分类</a:t>
            </a:r>
            <a:endParaRPr lang="en-US" dirty="0"/>
          </a:p>
        </p:txBody>
      </p:sp>
      <p:sp>
        <p:nvSpPr>
          <p:cNvPr id="6" name="内容占位符 5"/>
          <p:cNvSpPr>
            <a:spLocks noGrp="1"/>
          </p:cNvSpPr>
          <p:nvPr>
            <p:ph idx="1"/>
          </p:nvPr>
        </p:nvSpPr>
        <p:spPr>
          <a:xfrm>
            <a:off x="660399" y="1052515"/>
            <a:ext cx="10871202" cy="5183186"/>
          </a:xfrm>
        </p:spPr>
        <p:txBody>
          <a:bodyPr>
            <a:normAutofit fontScale="92500"/>
          </a:bodyPr>
          <a:lstStyle/>
          <a:p>
            <a:pPr marL="228600" lvl="1">
              <a:spcBef>
                <a:spcPts val="0"/>
              </a:spcBef>
              <a:buFont typeface="Wingdings" panose="05000000000000000000" pitchFamily="2" charset="2"/>
              <a:buChar char="n"/>
            </a:pPr>
            <a:r>
              <a:rPr lang="zh-CN" altLang="en-US" sz="2800" dirty="0">
                <a:latin typeface="+mn-ea"/>
              </a:rPr>
              <a:t>静态文档</a:t>
            </a:r>
            <a:endParaRPr lang="zh-CN" altLang="en-US" sz="2800" dirty="0">
              <a:latin typeface="+mn-ea"/>
            </a:endParaRPr>
          </a:p>
          <a:p>
            <a:pPr lvl="1">
              <a:spcBef>
                <a:spcPts val="0"/>
              </a:spcBef>
              <a:buClr>
                <a:srgbClr val="00B050"/>
              </a:buClr>
            </a:pPr>
            <a:r>
              <a:rPr lang="zh-CN" altLang="en-US" sz="2400" dirty="0">
                <a:latin typeface="+mn-ea"/>
              </a:rPr>
              <a:t>文档创作完毕后存放在万维网服务器中，在被用户浏览的过程中，内容不会改变 </a:t>
            </a:r>
            <a:endParaRPr lang="zh-CN" altLang="en-US" sz="2400" dirty="0">
              <a:latin typeface="+mn-ea"/>
            </a:endParaRPr>
          </a:p>
          <a:p>
            <a:pPr lvl="1">
              <a:spcBef>
                <a:spcPts val="0"/>
              </a:spcBef>
              <a:buClr>
                <a:srgbClr val="00B050"/>
              </a:buClr>
            </a:pPr>
            <a:r>
              <a:rPr lang="zh-CN" altLang="en-US" sz="2400" dirty="0">
                <a:latin typeface="+mn-ea"/>
              </a:rPr>
              <a:t>客户利用浏览器访问该文档时</a:t>
            </a:r>
            <a:r>
              <a:rPr lang="en-US" altLang="zh-CN" sz="2400" dirty="0">
                <a:latin typeface="+mn-ea"/>
              </a:rPr>
              <a:t>,</a:t>
            </a:r>
            <a:r>
              <a:rPr lang="zh-CN" altLang="en-US" sz="2400" dirty="0">
                <a:latin typeface="+mn-ea"/>
              </a:rPr>
              <a:t>其副本被传送到客户，客户用浏览程序解释、显示这个文档</a:t>
            </a:r>
            <a:endParaRPr lang="zh-CN" altLang="en-US" sz="2400" dirty="0">
              <a:latin typeface="+mn-ea"/>
            </a:endParaRPr>
          </a:p>
          <a:p>
            <a:pPr marL="228600" lvl="1">
              <a:spcBef>
                <a:spcPts val="0"/>
              </a:spcBef>
              <a:buFont typeface="Wingdings" panose="05000000000000000000" pitchFamily="2" charset="2"/>
              <a:buChar char="n"/>
            </a:pPr>
            <a:r>
              <a:rPr lang="zh-CN" altLang="en-US" sz="2800" dirty="0">
                <a:latin typeface="+mn-ea"/>
              </a:rPr>
              <a:t>动态文档</a:t>
            </a:r>
            <a:endParaRPr lang="zh-CN" altLang="en-US" sz="2800" dirty="0">
              <a:latin typeface="+mn-ea"/>
            </a:endParaRPr>
          </a:p>
          <a:p>
            <a:pPr lvl="1">
              <a:spcBef>
                <a:spcPts val="0"/>
              </a:spcBef>
              <a:buClr>
                <a:srgbClr val="00B050"/>
              </a:buClr>
            </a:pPr>
            <a:r>
              <a:rPr lang="zh-CN" altLang="en-US" sz="2400" dirty="0">
                <a:latin typeface="+mn-ea"/>
              </a:rPr>
              <a:t>动态文档是能够提供一种连续更新屏幕内容的技术</a:t>
            </a:r>
            <a:r>
              <a:rPr lang="en-US" altLang="zh-CN" sz="2400" dirty="0">
                <a:latin typeface="+mn-ea"/>
              </a:rPr>
              <a:t>,</a:t>
            </a:r>
            <a:r>
              <a:rPr lang="zh-CN" altLang="en-US" sz="2400" dirty="0">
                <a:latin typeface="+mn-ea"/>
              </a:rPr>
              <a:t>这种技术把创建文档的工作移到浏览器端进行</a:t>
            </a:r>
            <a:endParaRPr lang="zh-CN" altLang="en-US" sz="2400" dirty="0">
              <a:latin typeface="+mn-ea"/>
            </a:endParaRPr>
          </a:p>
          <a:p>
            <a:pPr lvl="1">
              <a:spcBef>
                <a:spcPts val="0"/>
              </a:spcBef>
              <a:buClr>
                <a:srgbClr val="00B050"/>
              </a:buClr>
            </a:pPr>
            <a:r>
              <a:rPr lang="zh-CN" altLang="en-US" sz="2400" dirty="0">
                <a:latin typeface="+mn-ea"/>
              </a:rPr>
              <a:t>当浏览器请求一个活动文档时，服务器就返回一段程序副本在浏览器端运行。活动文档程序可与用户直接交互，并可连续地更新屏幕的显示内容</a:t>
            </a:r>
            <a:endParaRPr lang="zh-CN" altLang="en-US" sz="2400"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60399" y="71438"/>
            <a:ext cx="10871202" cy="765175"/>
          </a:xfrm>
        </p:spPr>
        <p:txBody>
          <a:bodyPr>
            <a:normAutofit/>
          </a:bodyPr>
          <a:lstStyle/>
          <a:p>
            <a:r>
              <a:rPr lang="zh-CN" altLang="en-US" dirty="0"/>
              <a:t>动态</a:t>
            </a:r>
            <a:r>
              <a:rPr lang="en-US" dirty="0"/>
              <a:t>Web</a:t>
            </a:r>
            <a:r>
              <a:rPr lang="zh-CN" altLang="en-US" dirty="0"/>
              <a:t>页面的典型技术：</a:t>
            </a:r>
            <a:r>
              <a:rPr lang="en-US" altLang="zh-CN" dirty="0"/>
              <a:t>AJAX</a:t>
            </a:r>
            <a:endParaRPr lang="en-US" dirty="0"/>
          </a:p>
        </p:txBody>
      </p:sp>
      <p:sp>
        <p:nvSpPr>
          <p:cNvPr id="9" name="内容占位符 8"/>
          <p:cNvSpPr>
            <a:spLocks noGrp="1"/>
          </p:cNvSpPr>
          <p:nvPr>
            <p:ph idx="1"/>
          </p:nvPr>
        </p:nvSpPr>
        <p:spPr>
          <a:xfrm>
            <a:off x="660399" y="1052515"/>
            <a:ext cx="10871202" cy="5183186"/>
          </a:xfrm>
        </p:spPr>
        <p:txBody>
          <a:bodyPr>
            <a:normAutofit/>
          </a:bodyPr>
          <a:lstStyle/>
          <a:p>
            <a:pPr>
              <a:lnSpc>
                <a:spcPct val="130000"/>
              </a:lnSpc>
              <a:spcBef>
                <a:spcPts val="600"/>
              </a:spcBef>
            </a:pPr>
            <a:r>
              <a:rPr lang="en-US" altLang="zh-CN" sz="2800" dirty="0">
                <a:latin typeface="+mn-ea"/>
              </a:rPr>
              <a:t>AJAX</a:t>
            </a:r>
            <a:r>
              <a:rPr lang="zh-CN" altLang="en-US" sz="2800" dirty="0">
                <a:latin typeface="+mn-ea"/>
              </a:rPr>
              <a:t>：</a:t>
            </a:r>
            <a:r>
              <a:rPr lang="en-US" altLang="zh-CN" sz="2800" dirty="0">
                <a:latin typeface="+mn-ea"/>
              </a:rPr>
              <a:t>Asynchronous JavaScript and XML</a:t>
            </a:r>
            <a:endParaRPr lang="en-US" altLang="zh-CN" sz="2800" dirty="0">
              <a:latin typeface="+mn-ea"/>
            </a:endParaRPr>
          </a:p>
          <a:p>
            <a:pPr lvl="1">
              <a:lnSpc>
                <a:spcPct val="130000"/>
              </a:lnSpc>
              <a:spcBef>
                <a:spcPts val="600"/>
              </a:spcBef>
              <a:buClr>
                <a:srgbClr val="00B050"/>
              </a:buClr>
            </a:pPr>
            <a:r>
              <a:rPr lang="zh-CN" altLang="en-US" sz="2400" dirty="0">
                <a:latin typeface="+mn-ea"/>
              </a:rPr>
              <a:t>超文本标记语言</a:t>
            </a:r>
            <a:r>
              <a:rPr lang="en-US" altLang="zh-CN" sz="2400" dirty="0">
                <a:latin typeface="+mn-ea"/>
              </a:rPr>
              <a:t>HTML+CSS: </a:t>
            </a:r>
            <a:r>
              <a:rPr lang="zh-CN" altLang="en-US" sz="2400" dirty="0">
                <a:latin typeface="+mn-ea"/>
              </a:rPr>
              <a:t>用于</a:t>
            </a:r>
            <a:r>
              <a:rPr lang="en-US" altLang="zh-CN" sz="2400" dirty="0">
                <a:latin typeface="+mn-ea"/>
              </a:rPr>
              <a:t>Web</a:t>
            </a:r>
            <a:r>
              <a:rPr lang="zh-CN" altLang="en-US" sz="2400" dirty="0">
                <a:latin typeface="+mn-ea"/>
              </a:rPr>
              <a:t>网页内容的显示</a:t>
            </a:r>
            <a:endParaRPr lang="zh-CN" altLang="en-US" sz="2400" dirty="0">
              <a:latin typeface="+mn-ea"/>
            </a:endParaRPr>
          </a:p>
          <a:p>
            <a:pPr lvl="1">
              <a:lnSpc>
                <a:spcPct val="130000"/>
              </a:lnSpc>
              <a:spcBef>
                <a:spcPts val="600"/>
              </a:spcBef>
              <a:buClr>
                <a:srgbClr val="00B050"/>
              </a:buClr>
            </a:pPr>
            <a:r>
              <a:rPr lang="zh-CN" altLang="en-US" sz="2400" dirty="0">
                <a:latin typeface="+mn-ea"/>
              </a:rPr>
              <a:t>文档对象模型</a:t>
            </a:r>
            <a:r>
              <a:rPr lang="en-US" altLang="zh-CN" sz="2400" dirty="0">
                <a:latin typeface="+mn-ea"/>
              </a:rPr>
              <a:t>DOM</a:t>
            </a:r>
            <a:r>
              <a:rPr lang="zh-CN" altLang="en-US" sz="2400" dirty="0">
                <a:latin typeface="+mn-ea"/>
              </a:rPr>
              <a:t>（</a:t>
            </a:r>
            <a:r>
              <a:rPr lang="en-US" altLang="zh-CN" sz="2400" dirty="0">
                <a:latin typeface="+mn-ea"/>
              </a:rPr>
              <a:t>Document Object Model</a:t>
            </a:r>
            <a:r>
              <a:rPr lang="zh-CN" altLang="en-US" sz="2400" dirty="0">
                <a:latin typeface="+mn-ea"/>
              </a:rPr>
              <a:t>）</a:t>
            </a:r>
            <a:r>
              <a:rPr lang="en-US" altLang="zh-CN" sz="2400" dirty="0">
                <a:latin typeface="+mn-ea"/>
              </a:rPr>
              <a:t>: </a:t>
            </a:r>
            <a:r>
              <a:rPr lang="zh-CN" altLang="en-US" sz="2400" dirty="0">
                <a:latin typeface="+mn-ea"/>
              </a:rPr>
              <a:t>文档对象模型 </a:t>
            </a:r>
            <a:r>
              <a:rPr lang="en-US" altLang="zh-CN" sz="2400" dirty="0">
                <a:latin typeface="+mn-ea"/>
              </a:rPr>
              <a:t>(DOM) </a:t>
            </a:r>
            <a:r>
              <a:rPr lang="zh-CN" altLang="en-US" sz="2400" dirty="0">
                <a:latin typeface="+mn-ea"/>
              </a:rPr>
              <a:t>是</a:t>
            </a:r>
            <a:r>
              <a:rPr lang="en-US" altLang="zh-CN" sz="2400" dirty="0">
                <a:latin typeface="+mn-ea"/>
              </a:rPr>
              <a:t>HTML</a:t>
            </a:r>
            <a:r>
              <a:rPr lang="zh-CN" altLang="en-US" sz="2400" dirty="0">
                <a:latin typeface="+mn-ea"/>
              </a:rPr>
              <a:t>和</a:t>
            </a:r>
            <a:r>
              <a:rPr lang="en-US" altLang="zh-CN" sz="2400" dirty="0">
                <a:latin typeface="+mn-ea"/>
              </a:rPr>
              <a:t>XML</a:t>
            </a:r>
            <a:r>
              <a:rPr lang="zh-CN" altLang="en-US" sz="2400" dirty="0">
                <a:latin typeface="+mn-ea"/>
              </a:rPr>
              <a:t>文档的编程接口，其本质上是页面的</a:t>
            </a:r>
            <a:r>
              <a:rPr lang="en-US" altLang="zh-CN" sz="2400" dirty="0">
                <a:latin typeface="+mn-ea"/>
              </a:rPr>
              <a:t>API</a:t>
            </a:r>
            <a:r>
              <a:rPr lang="zh-CN" altLang="en-US" sz="2400" dirty="0">
                <a:latin typeface="+mn-ea"/>
              </a:rPr>
              <a:t>，允许程序读取和操作页面的内容、结构和样式；采用树形结构组织</a:t>
            </a:r>
            <a:endParaRPr lang="zh-CN" altLang="en-US" sz="2400" dirty="0">
              <a:latin typeface="+mn-ea"/>
            </a:endParaRPr>
          </a:p>
          <a:p>
            <a:pPr lvl="1">
              <a:lnSpc>
                <a:spcPct val="130000"/>
              </a:lnSpc>
              <a:spcBef>
                <a:spcPts val="600"/>
              </a:spcBef>
              <a:buClr>
                <a:srgbClr val="00B050"/>
              </a:buClr>
            </a:pPr>
            <a:r>
              <a:rPr lang="zh-CN" altLang="en-US" sz="2400" dirty="0">
                <a:latin typeface="+mn-ea"/>
              </a:rPr>
              <a:t>扩展标记语言</a:t>
            </a:r>
            <a:r>
              <a:rPr lang="en-US" altLang="zh-CN" sz="2400" dirty="0">
                <a:latin typeface="+mn-ea"/>
              </a:rPr>
              <a:t>XML</a:t>
            </a:r>
            <a:r>
              <a:rPr lang="zh-CN" altLang="en-US" sz="2400" dirty="0">
                <a:latin typeface="+mn-ea"/>
              </a:rPr>
              <a:t>（</a:t>
            </a:r>
            <a:r>
              <a:rPr lang="en-US" altLang="zh-CN" sz="2400" dirty="0" err="1">
                <a:latin typeface="+mn-ea"/>
              </a:rPr>
              <a:t>eXtensible</a:t>
            </a:r>
            <a:r>
              <a:rPr lang="en-US" altLang="zh-CN" sz="2400" dirty="0">
                <a:latin typeface="+mn-ea"/>
              </a:rPr>
              <a:t> Markup Language</a:t>
            </a:r>
            <a:r>
              <a:rPr lang="zh-CN" altLang="en-US" sz="2400" dirty="0">
                <a:latin typeface="+mn-ea"/>
              </a:rPr>
              <a:t>）：用于程序与服务器交换应用数据</a:t>
            </a:r>
            <a:endParaRPr lang="zh-CN" altLang="en-US" sz="2400" dirty="0">
              <a:latin typeface="+mn-ea"/>
            </a:endParaRPr>
          </a:p>
          <a:p>
            <a:pPr lvl="1">
              <a:lnSpc>
                <a:spcPct val="130000"/>
              </a:lnSpc>
              <a:spcBef>
                <a:spcPts val="600"/>
              </a:spcBef>
              <a:buClr>
                <a:srgbClr val="00B050"/>
              </a:buClr>
            </a:pPr>
            <a:r>
              <a:rPr lang="zh-CN" altLang="en-US" sz="2400" dirty="0">
                <a:latin typeface="+mn-ea"/>
              </a:rPr>
              <a:t>异步式工作方式：用于发送和检索</a:t>
            </a:r>
            <a:r>
              <a:rPr lang="en-US" altLang="zh-CN" sz="2400" dirty="0">
                <a:latin typeface="+mn-ea"/>
              </a:rPr>
              <a:t>XML</a:t>
            </a:r>
            <a:r>
              <a:rPr lang="zh-CN" altLang="en-US" sz="2400" dirty="0">
                <a:latin typeface="+mn-ea"/>
              </a:rPr>
              <a:t>数据</a:t>
            </a:r>
            <a:endParaRPr lang="zh-CN" altLang="en-US" sz="2400" dirty="0">
              <a:latin typeface="+mn-ea"/>
            </a:endParaRPr>
          </a:p>
          <a:p>
            <a:pPr lvl="1">
              <a:lnSpc>
                <a:spcPct val="130000"/>
              </a:lnSpc>
              <a:spcBef>
                <a:spcPts val="600"/>
              </a:spcBef>
              <a:buClr>
                <a:srgbClr val="00B050"/>
              </a:buClr>
            </a:pPr>
            <a:r>
              <a:rPr lang="en-US" altLang="zh-CN" sz="2400" dirty="0">
                <a:latin typeface="+mn-ea"/>
              </a:rPr>
              <a:t>JavaScript</a:t>
            </a:r>
            <a:r>
              <a:rPr lang="zh-CN" altLang="en-US" sz="2400" dirty="0">
                <a:latin typeface="+mn-ea"/>
              </a:rPr>
              <a:t>：用于将以上所有功能进行组合，并协同工作</a:t>
            </a:r>
            <a:endParaRPr lang="zh-CN" altLang="en-US" sz="2400" dirty="0">
              <a:latin typeface="+mn-ea"/>
            </a:endParaRPr>
          </a:p>
          <a:p>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60399" y="71438"/>
            <a:ext cx="10871202" cy="765175"/>
          </a:xfrm>
        </p:spPr>
        <p:txBody>
          <a:bodyPr>
            <a:normAutofit/>
          </a:bodyPr>
          <a:lstStyle/>
          <a:p>
            <a:r>
              <a:rPr lang="zh-CN" altLang="en-US" dirty="0"/>
              <a:t>客户浏览器端活动文档的生成过程</a:t>
            </a:r>
            <a:endParaRPr lang="zh-CN" altLang="en-US" dirty="0"/>
          </a:p>
        </p:txBody>
      </p:sp>
      <p:sp>
        <p:nvSpPr>
          <p:cNvPr id="9" name="内容占位符 8"/>
          <p:cNvSpPr>
            <a:spLocks noGrp="1"/>
          </p:cNvSpPr>
          <p:nvPr>
            <p:ph idx="1"/>
          </p:nvPr>
        </p:nvSpPr>
        <p:spPr>
          <a:xfrm>
            <a:off x="660400" y="1052513"/>
            <a:ext cx="10871200" cy="3223923"/>
          </a:xfrm>
        </p:spPr>
        <p:txBody>
          <a:bodyPr numCol="2">
            <a:normAutofit fontScale="85000" lnSpcReduction="10000"/>
          </a:bodyPr>
          <a:lstStyle/>
          <a:p>
            <a:r>
              <a:rPr lang="zh-CN" altLang="zh-CN" dirty="0"/>
              <a:t>浏览器给定一个位置请求</a:t>
            </a:r>
            <a:endParaRPr lang="en-US" altLang="zh-CN" dirty="0"/>
          </a:p>
          <a:p>
            <a:r>
              <a:rPr lang="en-US" altLang="zh-CN" dirty="0"/>
              <a:t>Web</a:t>
            </a:r>
            <a:r>
              <a:rPr lang="zh-CN" altLang="zh-CN" dirty="0"/>
              <a:t>服务器上运行一个程序，该程序查询一个数据库，以便生成相应的页面</a:t>
            </a:r>
            <a:endParaRPr lang="en-US" altLang="zh-CN" dirty="0"/>
          </a:p>
          <a:p>
            <a:r>
              <a:rPr lang="zh-CN" altLang="zh-CN" dirty="0"/>
              <a:t>该页面返回给</a:t>
            </a:r>
            <a:r>
              <a:rPr lang="en-US" altLang="zh-CN" dirty="0"/>
              <a:t>Web</a:t>
            </a:r>
            <a:r>
              <a:rPr lang="zh-CN" altLang="zh-CN" dirty="0"/>
              <a:t>浏览器显示</a:t>
            </a:r>
            <a:endParaRPr lang="en-US" altLang="zh-CN" dirty="0"/>
          </a:p>
          <a:p>
            <a:r>
              <a:rPr lang="zh-CN" altLang="zh-CN" dirty="0"/>
              <a:t>浏览器中运行的程序允许用户发现一条路线，它可以更新页面，跟随用户的指示缩小或放大</a:t>
            </a:r>
            <a:endParaRPr lang="en-US" altLang="zh-CN" dirty="0"/>
          </a:p>
          <a:p>
            <a:r>
              <a:rPr lang="zh-CN" altLang="zh-CN" dirty="0"/>
              <a:t>浏览器中运行的程序将给</a:t>
            </a:r>
            <a:r>
              <a:rPr lang="en-US" altLang="zh-CN" dirty="0"/>
              <a:t>Web</a:t>
            </a:r>
            <a:r>
              <a:rPr lang="zh-CN" altLang="zh-CN" dirty="0"/>
              <a:t>服务器发送一个请求</a:t>
            </a:r>
            <a:endParaRPr lang="en-US" altLang="zh-CN" dirty="0"/>
          </a:p>
          <a:p>
            <a:r>
              <a:rPr lang="en-US" altLang="zh-CN" dirty="0"/>
              <a:t>Web</a:t>
            </a:r>
            <a:r>
              <a:rPr lang="zh-CN" altLang="zh-CN" dirty="0"/>
              <a:t>服务器中运行的程序从数据库中检索出更多的信息</a:t>
            </a:r>
            <a:endParaRPr lang="en-US" altLang="zh-CN" dirty="0"/>
          </a:p>
          <a:p>
            <a:r>
              <a:rPr lang="en-US" altLang="zh-CN" dirty="0"/>
              <a:t>Web</a:t>
            </a:r>
            <a:r>
              <a:rPr lang="zh-CN" altLang="zh-CN" dirty="0"/>
              <a:t>服务器中运行的程序返回一个响应</a:t>
            </a:r>
            <a:r>
              <a:rPr lang="zh-CN" altLang="en-US" dirty="0"/>
              <a:t>。</a:t>
            </a:r>
            <a:r>
              <a:rPr lang="zh-CN" altLang="zh-CN" dirty="0"/>
              <a:t>然后，该程序将继续更新页面（第</a:t>
            </a:r>
            <a:r>
              <a:rPr lang="en-US" altLang="zh-CN" dirty="0"/>
              <a:t>4</a:t>
            </a:r>
            <a:r>
              <a:rPr lang="zh-CN" altLang="zh-CN" dirty="0"/>
              <a:t>步）</a:t>
            </a:r>
            <a:endParaRPr lang="zh-CN" altLang="en-US" dirty="0"/>
          </a:p>
        </p:txBody>
      </p:sp>
      <p:graphicFrame>
        <p:nvGraphicFramePr>
          <p:cNvPr id="26" name="对象 25"/>
          <p:cNvGraphicFramePr>
            <a:graphicFrameLocks noChangeAspect="1"/>
          </p:cNvGraphicFramePr>
          <p:nvPr/>
        </p:nvGraphicFramePr>
        <p:xfrm>
          <a:off x="2415309" y="4327236"/>
          <a:ext cx="7596910" cy="2059709"/>
        </p:xfrm>
        <a:graphic>
          <a:graphicData uri="http://schemas.openxmlformats.org/presentationml/2006/ole">
            <mc:AlternateContent xmlns:mc="http://schemas.openxmlformats.org/markup-compatibility/2006">
              <mc:Choice xmlns:v="urn:schemas-microsoft-com:vml" Requires="v">
                <p:oleObj spid="_x0000_s2" name="" r:id="rId1" imgW="6339205" imgH="2120265" progId="Visio.Drawing.15">
                  <p:embed/>
                </p:oleObj>
              </mc:Choice>
              <mc:Fallback>
                <p:oleObj name="" r:id="rId1" imgW="6339205" imgH="2120265" progId="Visio.Drawing.15">
                  <p:embed/>
                  <p:pic>
                    <p:nvPicPr>
                      <p:cNvPr id="0" name="对象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309" y="4327236"/>
                        <a:ext cx="7596910" cy="2059709"/>
                      </a:xfrm>
                      <a:prstGeom prst="rect">
                        <a:avLst/>
                      </a:prstGeom>
                      <a:noFill/>
                    </p:spPr>
                  </p:pic>
                </p:oleObj>
              </mc:Fallback>
            </mc:AlternateContent>
          </a:graphicData>
        </a:graphic>
      </p:graphicFrame>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660399" y="71438"/>
            <a:ext cx="10871202" cy="765175"/>
          </a:xfrm>
        </p:spPr>
        <p:txBody>
          <a:bodyPr>
            <a:noAutofit/>
          </a:bodyPr>
          <a:lstStyle/>
          <a:p>
            <a:r>
              <a:rPr lang="en-US" altLang="zh-CN" dirty="0"/>
              <a:t>Web</a:t>
            </a:r>
            <a:r>
              <a:rPr lang="zh-CN" altLang="en-US" dirty="0"/>
              <a:t>安全与隐私：</a:t>
            </a:r>
            <a:r>
              <a:rPr lang="en-US" altLang="zh-CN" dirty="0"/>
              <a:t>Web</a:t>
            </a:r>
            <a:r>
              <a:rPr lang="zh-CN" altLang="en-US" dirty="0"/>
              <a:t>访问安全</a:t>
            </a:r>
            <a:endParaRPr lang="en-US" altLang="zh-CN" dirty="0"/>
          </a:p>
        </p:txBody>
      </p:sp>
      <p:sp>
        <p:nvSpPr>
          <p:cNvPr id="2" name="内容占位符 1"/>
          <p:cNvSpPr>
            <a:spLocks noGrp="1"/>
          </p:cNvSpPr>
          <p:nvPr>
            <p:ph idx="1"/>
          </p:nvPr>
        </p:nvSpPr>
        <p:spPr>
          <a:xfrm>
            <a:off x="660399" y="1052515"/>
            <a:ext cx="10871202" cy="5183186"/>
          </a:xfrm>
        </p:spPr>
        <p:txBody>
          <a:bodyPr/>
          <a:lstStyle/>
          <a:p>
            <a:pPr>
              <a:lnSpc>
                <a:spcPct val="130000"/>
              </a:lnSpc>
              <a:spcBef>
                <a:spcPts val="600"/>
              </a:spcBef>
            </a:pPr>
            <a:r>
              <a:rPr lang="zh-CN" altLang="en-US" dirty="0"/>
              <a:t>并非所有</a:t>
            </a:r>
            <a:r>
              <a:rPr lang="en-US" altLang="zh-CN" dirty="0"/>
              <a:t>Web</a:t>
            </a:r>
            <a:r>
              <a:rPr lang="zh-CN" altLang="en-US" dirty="0"/>
              <a:t>页都会向公众开放</a:t>
            </a:r>
            <a:endParaRPr lang="zh-CN" altLang="en-US" dirty="0"/>
          </a:p>
          <a:p>
            <a:pPr>
              <a:lnSpc>
                <a:spcPct val="130000"/>
              </a:lnSpc>
              <a:spcBef>
                <a:spcPts val="600"/>
              </a:spcBef>
            </a:pPr>
            <a:r>
              <a:rPr lang="en-US" altLang="zh-CN" dirty="0"/>
              <a:t>Web</a:t>
            </a:r>
            <a:r>
              <a:rPr lang="zh-CN" altLang="en-US" dirty="0"/>
              <a:t>服务器可以限定客户端访问的</a:t>
            </a:r>
            <a:r>
              <a:rPr lang="en-US" altLang="zh-CN" dirty="0"/>
              <a:t>IP</a:t>
            </a:r>
            <a:r>
              <a:rPr lang="zh-CN" altLang="en-US" dirty="0"/>
              <a:t>地址空间，比如限制只向公司内部员工开放</a:t>
            </a:r>
            <a:endParaRPr lang="zh-CN" altLang="en-US" dirty="0"/>
          </a:p>
          <a:p>
            <a:pPr>
              <a:lnSpc>
                <a:spcPct val="130000"/>
              </a:lnSpc>
              <a:spcBef>
                <a:spcPts val="600"/>
              </a:spcBef>
            </a:pPr>
            <a:r>
              <a:rPr lang="en-US" altLang="zh-CN" dirty="0"/>
              <a:t>Apache</a:t>
            </a:r>
            <a:r>
              <a:rPr lang="zh-CN" altLang="en-US" dirty="0"/>
              <a:t>服务器将设置限制访问规则的文件</a:t>
            </a:r>
            <a:r>
              <a:rPr lang="en-US" altLang="zh-CN" dirty="0"/>
              <a:t>.</a:t>
            </a:r>
            <a:r>
              <a:rPr lang="en-US" altLang="zh-CN" dirty="0" err="1"/>
              <a:t>htaccess</a:t>
            </a:r>
            <a:r>
              <a:rPr lang="zh-CN" altLang="en-US" dirty="0"/>
              <a:t>放置在被限制访问的页面所在的目录，客户端访问时进行规则匹配</a:t>
            </a:r>
            <a:endParaRPr lang="zh-CN" altLang="en-US" dirty="0"/>
          </a:p>
          <a:p>
            <a:pPr>
              <a:lnSpc>
                <a:spcPct val="130000"/>
              </a:lnSpc>
              <a:spcBef>
                <a:spcPts val="600"/>
              </a:spcBef>
            </a:pPr>
            <a:r>
              <a:rPr lang="zh-CN" altLang="en-US" dirty="0"/>
              <a:t>认证方法：在浏览器客户端的</a:t>
            </a:r>
            <a:r>
              <a:rPr lang="en-US" altLang="zh-CN" dirty="0"/>
              <a:t>HTTP</a:t>
            </a:r>
            <a:r>
              <a:rPr lang="zh-CN" altLang="en-US" dirty="0"/>
              <a:t>请求中给出“用户名</a:t>
            </a:r>
            <a:r>
              <a:rPr lang="en-US" altLang="zh-CN" dirty="0"/>
              <a:t>-</a:t>
            </a:r>
            <a:r>
              <a:rPr lang="zh-CN" altLang="en-US" dirty="0"/>
              <a:t>密码”，服务器进行</a:t>
            </a:r>
            <a:r>
              <a:rPr lang="en-US" altLang="zh-CN" dirty="0"/>
              <a:t>HTTP</a:t>
            </a:r>
            <a:r>
              <a:rPr lang="zh-CN" altLang="en-US" dirty="0"/>
              <a:t>验证</a:t>
            </a:r>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安全与隐私：</a:t>
            </a:r>
            <a:r>
              <a:rPr lang="en-US" altLang="zh-CN" dirty="0"/>
              <a:t>Web</a:t>
            </a:r>
            <a:r>
              <a:rPr lang="zh-CN" altLang="en-US" dirty="0"/>
              <a:t>访问安全</a:t>
            </a:r>
            <a:endParaRPr lang="en-US" altLang="zh-CN" dirty="0"/>
          </a:p>
        </p:txBody>
      </p:sp>
      <p:sp>
        <p:nvSpPr>
          <p:cNvPr id="3" name="内容占位符 2"/>
          <p:cNvSpPr>
            <a:spLocks noGrp="1"/>
          </p:cNvSpPr>
          <p:nvPr>
            <p:ph idx="1"/>
          </p:nvPr>
        </p:nvSpPr>
        <p:spPr>
          <a:xfrm>
            <a:off x="660400" y="1602916"/>
            <a:ext cx="5992116" cy="4141074"/>
          </a:xfrm>
        </p:spPr>
        <p:txBody>
          <a:bodyPr>
            <a:normAutofit/>
          </a:bodyPr>
          <a:lstStyle/>
          <a:p>
            <a:pPr>
              <a:lnSpc>
                <a:spcPct val="130000"/>
              </a:lnSpc>
              <a:spcBef>
                <a:spcPts val="600"/>
              </a:spcBef>
            </a:pPr>
            <a:r>
              <a:rPr lang="zh-CN" altLang="en-US" dirty="0">
                <a:latin typeface="+mn-ea"/>
              </a:rPr>
              <a:t>无状态：客户端需要在每个请求中携带认证信息</a:t>
            </a:r>
            <a:endParaRPr lang="zh-CN" altLang="en-US" dirty="0">
              <a:latin typeface="+mn-ea"/>
            </a:endParaRPr>
          </a:p>
          <a:p>
            <a:pPr>
              <a:lnSpc>
                <a:spcPct val="130000"/>
              </a:lnSpc>
              <a:spcBef>
                <a:spcPts val="600"/>
              </a:spcBef>
            </a:pPr>
            <a:r>
              <a:rPr lang="zh-CN" altLang="en-US" dirty="0">
                <a:latin typeface="+mn-ea"/>
              </a:rPr>
              <a:t>认证方法：通常在</a:t>
            </a:r>
            <a:r>
              <a:rPr lang="en-US" altLang="zh-CN" dirty="0">
                <a:latin typeface="+mn-ea"/>
              </a:rPr>
              <a:t>HTTP</a:t>
            </a:r>
            <a:r>
              <a:rPr lang="zh-CN" altLang="en-US" dirty="0">
                <a:latin typeface="+mn-ea"/>
              </a:rPr>
              <a:t>请求中使用“用户名</a:t>
            </a:r>
            <a:r>
              <a:rPr lang="en-US" altLang="zh-CN" dirty="0">
                <a:latin typeface="+mn-ea"/>
              </a:rPr>
              <a:t>-</a:t>
            </a:r>
            <a:r>
              <a:rPr lang="zh-CN" altLang="en-US" dirty="0">
                <a:latin typeface="+mn-ea"/>
              </a:rPr>
              <a:t>密码”</a:t>
            </a:r>
            <a:endParaRPr lang="zh-CN" altLang="en-US" dirty="0">
              <a:latin typeface="+mn-ea"/>
            </a:endParaRPr>
          </a:p>
          <a:p>
            <a:pPr>
              <a:lnSpc>
                <a:spcPct val="130000"/>
              </a:lnSpc>
              <a:spcBef>
                <a:spcPts val="600"/>
              </a:spcBef>
            </a:pPr>
            <a:r>
              <a:rPr lang="zh-CN" altLang="en-US" dirty="0">
                <a:latin typeface="+mn-ea"/>
              </a:rPr>
              <a:t>每个请求头中包含关键字</a:t>
            </a:r>
            <a:r>
              <a:rPr lang="en-US" altLang="zh-CN" dirty="0">
                <a:latin typeface="+mn-ea"/>
              </a:rPr>
              <a:t>authorization: </a:t>
            </a:r>
            <a:endParaRPr lang="en-US" altLang="zh-CN" dirty="0">
              <a:latin typeface="+mn-ea"/>
            </a:endParaRPr>
          </a:p>
          <a:p>
            <a:pPr>
              <a:lnSpc>
                <a:spcPct val="130000"/>
              </a:lnSpc>
              <a:spcBef>
                <a:spcPts val="600"/>
              </a:spcBef>
            </a:pPr>
            <a:r>
              <a:rPr lang="zh-CN" altLang="en-US" dirty="0">
                <a:latin typeface="+mn-ea"/>
              </a:rPr>
              <a:t>如果请求头中无</a:t>
            </a:r>
            <a:r>
              <a:rPr lang="en-US" altLang="zh-CN" dirty="0">
                <a:latin typeface="+mn-ea"/>
              </a:rPr>
              <a:t>authorization: </a:t>
            </a:r>
            <a:r>
              <a:rPr lang="zh-CN" altLang="en-US" dirty="0">
                <a:latin typeface="+mn-ea"/>
              </a:rPr>
              <a:t>，则服务器拒绝访问，并在响应头中包含 </a:t>
            </a:r>
            <a:r>
              <a:rPr lang="en-US" altLang="zh-CN" dirty="0">
                <a:latin typeface="+mn-ea"/>
              </a:rPr>
              <a:t>WWW authenticate</a:t>
            </a:r>
            <a:r>
              <a:rPr lang="zh-CN" altLang="en-US" dirty="0">
                <a:latin typeface="+mn-ea"/>
              </a:rPr>
              <a:t>：</a:t>
            </a:r>
            <a:endParaRPr lang="zh-CN" altLang="en-US" dirty="0">
              <a:latin typeface="+mn-ea"/>
            </a:endParaRPr>
          </a:p>
        </p:txBody>
      </p:sp>
      <p:grpSp>
        <p:nvGrpSpPr>
          <p:cNvPr id="2" name="组合 1"/>
          <p:cNvGrpSpPr/>
          <p:nvPr/>
        </p:nvGrpSpPr>
        <p:grpSpPr>
          <a:xfrm>
            <a:off x="7143395" y="1306665"/>
            <a:ext cx="4677877" cy="4742125"/>
            <a:chOff x="7582103" y="1580792"/>
            <a:chExt cx="4196136" cy="4742125"/>
          </a:xfrm>
        </p:grpSpPr>
        <p:sp>
          <p:nvSpPr>
            <p:cNvPr id="12" name="Line 4"/>
            <p:cNvSpPr>
              <a:spLocks noChangeShapeType="1"/>
            </p:cNvSpPr>
            <p:nvPr/>
          </p:nvSpPr>
          <p:spPr bwMode="auto">
            <a:xfrm>
              <a:off x="7759556" y="2350992"/>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 Box 5"/>
            <p:cNvSpPr txBox="1">
              <a:spLocks noChangeArrowheads="1"/>
            </p:cNvSpPr>
            <p:nvPr/>
          </p:nvSpPr>
          <p:spPr bwMode="auto">
            <a:xfrm>
              <a:off x="7582103" y="1815254"/>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 Box 6"/>
            <p:cNvSpPr txBox="1">
              <a:spLocks noChangeArrowheads="1"/>
            </p:cNvSpPr>
            <p:nvPr/>
          </p:nvSpPr>
          <p:spPr bwMode="auto">
            <a:xfrm>
              <a:off x="10265415" y="1794169"/>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7"/>
            <p:cNvSpPr>
              <a:spLocks noChangeArrowheads="1"/>
            </p:cNvSpPr>
            <p:nvPr/>
          </p:nvSpPr>
          <p:spPr bwMode="auto">
            <a:xfrm>
              <a:off x="7997681" y="2350992"/>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 Box 8"/>
            <p:cNvSpPr txBox="1">
              <a:spLocks noChangeArrowheads="1"/>
            </p:cNvSpPr>
            <p:nvPr/>
          </p:nvSpPr>
          <p:spPr bwMode="auto">
            <a:xfrm>
              <a:off x="8004031" y="2335117"/>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Line 9"/>
            <p:cNvSpPr>
              <a:spLocks noChangeShapeType="1"/>
            </p:cNvSpPr>
            <p:nvPr/>
          </p:nvSpPr>
          <p:spPr bwMode="auto">
            <a:xfrm flipH="1">
              <a:off x="7788131" y="2882801"/>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0"/>
            <p:cNvSpPr>
              <a:spLocks noChangeArrowheads="1"/>
            </p:cNvSpPr>
            <p:nvPr/>
          </p:nvSpPr>
          <p:spPr bwMode="auto">
            <a:xfrm>
              <a:off x="8121506" y="2771680"/>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Text Box 11"/>
            <p:cNvSpPr txBox="1">
              <a:spLocks noChangeArrowheads="1"/>
            </p:cNvSpPr>
            <p:nvPr/>
          </p:nvSpPr>
          <p:spPr bwMode="auto">
            <a:xfrm>
              <a:off x="7997681" y="2735167"/>
              <a:ext cx="2687638" cy="646331"/>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401: authorization req.</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WWW authenticate:</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12"/>
            <p:cNvSpPr>
              <a:spLocks noChangeShapeType="1"/>
            </p:cNvSpPr>
            <p:nvPr/>
          </p:nvSpPr>
          <p:spPr bwMode="auto">
            <a:xfrm>
              <a:off x="7769081" y="39416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Rectangle 14"/>
            <p:cNvSpPr>
              <a:spLocks noChangeArrowheads="1"/>
            </p:cNvSpPr>
            <p:nvPr/>
          </p:nvSpPr>
          <p:spPr bwMode="auto">
            <a:xfrm>
              <a:off x="8059158" y="3790858"/>
              <a:ext cx="2574784"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 Box 15"/>
            <p:cNvSpPr txBox="1">
              <a:spLocks noChangeArrowheads="1"/>
            </p:cNvSpPr>
            <p:nvPr/>
          </p:nvSpPr>
          <p:spPr bwMode="auto">
            <a:xfrm>
              <a:off x="7957994" y="3744820"/>
              <a:ext cx="2755900"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Line 16"/>
            <p:cNvSpPr>
              <a:spLocks noChangeShapeType="1"/>
            </p:cNvSpPr>
            <p:nvPr/>
          </p:nvSpPr>
          <p:spPr bwMode="auto">
            <a:xfrm flipH="1">
              <a:off x="7759555" y="4513166"/>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18"/>
            <p:cNvSpPr>
              <a:spLocks noChangeArrowheads="1"/>
            </p:cNvSpPr>
            <p:nvPr/>
          </p:nvSpPr>
          <p:spPr bwMode="auto">
            <a:xfrm>
              <a:off x="7980131" y="4475067"/>
              <a:ext cx="2675263"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Text Box 19"/>
            <p:cNvSpPr txBox="1">
              <a:spLocks noChangeArrowheads="1"/>
            </p:cNvSpPr>
            <p:nvPr/>
          </p:nvSpPr>
          <p:spPr bwMode="auto">
            <a:xfrm>
              <a:off x="7957995" y="4459192"/>
              <a:ext cx="2755900"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20"/>
            <p:cNvSpPr>
              <a:spLocks noChangeShapeType="1"/>
            </p:cNvSpPr>
            <p:nvPr/>
          </p:nvSpPr>
          <p:spPr bwMode="auto">
            <a:xfrm>
              <a:off x="7740506" y="5427567"/>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Rectangle 22"/>
            <p:cNvSpPr>
              <a:spLocks noChangeArrowheads="1"/>
            </p:cNvSpPr>
            <p:nvPr/>
          </p:nvSpPr>
          <p:spPr bwMode="auto">
            <a:xfrm>
              <a:off x="8059157" y="5295808"/>
              <a:ext cx="2574777" cy="557213"/>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Text Box 23"/>
            <p:cNvSpPr txBox="1">
              <a:spLocks noChangeArrowheads="1"/>
            </p:cNvSpPr>
            <p:nvPr/>
          </p:nvSpPr>
          <p:spPr bwMode="auto">
            <a:xfrm>
              <a:off x="7957993" y="5249770"/>
              <a:ext cx="2755893" cy="644525"/>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lnSpc>
                  <a:spcPct val="100000"/>
                </a:lnSpc>
                <a:spcBef>
                  <a:spcPct val="0"/>
                </a:spcBef>
                <a:buClrTx/>
                <a:buFontTx/>
                <a:buNone/>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Authorization: &lt;cred&gt;</a:t>
              </a:r>
              <a:endPar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Line 24"/>
            <p:cNvSpPr>
              <a:spLocks noChangeShapeType="1"/>
            </p:cNvSpPr>
            <p:nvPr/>
          </p:nvSpPr>
          <p:spPr bwMode="auto">
            <a:xfrm flipH="1">
              <a:off x="7769081" y="6018117"/>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Rectangle 26"/>
            <p:cNvSpPr>
              <a:spLocks noChangeArrowheads="1"/>
            </p:cNvSpPr>
            <p:nvPr/>
          </p:nvSpPr>
          <p:spPr bwMode="auto">
            <a:xfrm>
              <a:off x="8007207" y="5970492"/>
              <a:ext cx="2686051" cy="314325"/>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Text Box 27"/>
            <p:cNvSpPr txBox="1">
              <a:spLocks noChangeArrowheads="1"/>
            </p:cNvSpPr>
            <p:nvPr/>
          </p:nvSpPr>
          <p:spPr bwMode="auto">
            <a:xfrm>
              <a:off x="7957994" y="5954617"/>
              <a:ext cx="2755901" cy="368300"/>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28"/>
            <p:cNvSpPr>
              <a:spLocks noChangeShapeType="1"/>
            </p:cNvSpPr>
            <p:nvPr/>
          </p:nvSpPr>
          <p:spPr bwMode="auto">
            <a:xfrm>
              <a:off x="11426681" y="2276381"/>
              <a:ext cx="0" cy="4008436"/>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Rectangle 30"/>
            <p:cNvSpPr>
              <a:spLocks noChangeArrowheads="1"/>
            </p:cNvSpPr>
            <p:nvPr/>
          </p:nvSpPr>
          <p:spPr bwMode="auto">
            <a:xfrm>
              <a:off x="11159987" y="5857780"/>
              <a:ext cx="571500" cy="228600"/>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Text Box 31"/>
            <p:cNvSpPr txBox="1">
              <a:spLocks noChangeArrowheads="1"/>
            </p:cNvSpPr>
            <p:nvPr/>
          </p:nvSpPr>
          <p:spPr bwMode="auto">
            <a:xfrm>
              <a:off x="11080612" y="5754592"/>
              <a:ext cx="697627" cy="40011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Freeform 35"/>
            <p:cNvSpPr/>
            <p:nvPr/>
          </p:nvSpPr>
          <p:spPr bwMode="auto">
            <a:xfrm>
              <a:off x="11544559" y="1581937"/>
              <a:ext cx="83862" cy="654315"/>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Rectangle 36"/>
            <p:cNvSpPr>
              <a:spLocks noChangeArrowheads="1"/>
            </p:cNvSpPr>
            <p:nvPr/>
          </p:nvSpPr>
          <p:spPr bwMode="auto">
            <a:xfrm>
              <a:off x="11229260" y="1580792"/>
              <a:ext cx="311150" cy="65402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46" name="Freeform 37"/>
            <p:cNvSpPr/>
            <p:nvPr/>
          </p:nvSpPr>
          <p:spPr bwMode="auto">
            <a:xfrm>
              <a:off x="11560265" y="1621150"/>
              <a:ext cx="50080" cy="605370"/>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7" name="Freeform 38"/>
            <p:cNvSpPr/>
            <p:nvPr/>
          </p:nvSpPr>
          <p:spPr bwMode="auto">
            <a:xfrm>
              <a:off x="11549300" y="1927413"/>
              <a:ext cx="77936" cy="54097"/>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8" name="Rectangle 39"/>
            <p:cNvSpPr>
              <a:spLocks noChangeArrowheads="1"/>
            </p:cNvSpPr>
            <p:nvPr/>
          </p:nvSpPr>
          <p:spPr bwMode="auto">
            <a:xfrm>
              <a:off x="11231038" y="1656928"/>
              <a:ext cx="177800" cy="1259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49" name="Group 40"/>
            <p:cNvGrpSpPr/>
            <p:nvPr/>
          </p:nvGrpSpPr>
          <p:grpSpPr bwMode="auto">
            <a:xfrm>
              <a:off x="11390762" y="1649200"/>
              <a:ext cx="172170" cy="41503"/>
              <a:chOff x="614" y="2568"/>
              <a:chExt cx="725" cy="139"/>
            </a:xfrm>
          </p:grpSpPr>
          <p:sp>
            <p:nvSpPr>
              <p:cNvPr id="74"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5"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0" name="Rectangle 43"/>
            <p:cNvSpPr>
              <a:spLocks noChangeArrowheads="1"/>
            </p:cNvSpPr>
            <p:nvPr/>
          </p:nvSpPr>
          <p:spPr bwMode="auto">
            <a:xfrm>
              <a:off x="11235780" y="1749094"/>
              <a:ext cx="176318"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1" name="Group 44"/>
            <p:cNvGrpSpPr/>
            <p:nvPr/>
          </p:nvGrpSpPr>
          <p:grpSpPr bwMode="auto">
            <a:xfrm>
              <a:off x="11390169" y="1742510"/>
              <a:ext cx="172170" cy="38354"/>
              <a:chOff x="614" y="2568"/>
              <a:chExt cx="725" cy="139"/>
            </a:xfrm>
          </p:grpSpPr>
          <p:sp>
            <p:nvSpPr>
              <p:cNvPr id="72"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3"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2" name="Rectangle 47"/>
            <p:cNvSpPr>
              <a:spLocks noChangeArrowheads="1"/>
            </p:cNvSpPr>
            <p:nvPr/>
          </p:nvSpPr>
          <p:spPr bwMode="auto">
            <a:xfrm>
              <a:off x="11232520" y="1845838"/>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3" name="Rectangle 48"/>
            <p:cNvSpPr>
              <a:spLocks noChangeArrowheads="1"/>
            </p:cNvSpPr>
            <p:nvPr/>
          </p:nvSpPr>
          <p:spPr bwMode="auto">
            <a:xfrm>
              <a:off x="11235780" y="1931706"/>
              <a:ext cx="177800" cy="14311"/>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54" name="Group 49"/>
            <p:cNvGrpSpPr/>
            <p:nvPr/>
          </p:nvGrpSpPr>
          <p:grpSpPr bwMode="auto">
            <a:xfrm>
              <a:off x="11386613" y="1923692"/>
              <a:ext cx="172466" cy="43220"/>
              <a:chOff x="614" y="2568"/>
              <a:chExt cx="725" cy="139"/>
            </a:xfrm>
          </p:grpSpPr>
          <p:sp>
            <p:nvSpPr>
              <p:cNvPr id="70"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71"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5" name="Freeform 52"/>
            <p:cNvSpPr/>
            <p:nvPr/>
          </p:nvSpPr>
          <p:spPr bwMode="auto">
            <a:xfrm>
              <a:off x="11550486" y="1845552"/>
              <a:ext cx="77936" cy="53811"/>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56" name="Group 53"/>
            <p:cNvGrpSpPr/>
            <p:nvPr/>
          </p:nvGrpSpPr>
          <p:grpSpPr bwMode="auto">
            <a:xfrm>
              <a:off x="11387799" y="1837824"/>
              <a:ext cx="172466" cy="39786"/>
              <a:chOff x="614" y="2568"/>
              <a:chExt cx="725" cy="139"/>
            </a:xfrm>
          </p:grpSpPr>
          <p:sp>
            <p:nvSpPr>
              <p:cNvPr id="68"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9"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57" name="Rectangle 56"/>
            <p:cNvSpPr>
              <a:spLocks noChangeArrowheads="1"/>
            </p:cNvSpPr>
            <p:nvPr/>
          </p:nvSpPr>
          <p:spPr bwMode="auto">
            <a:xfrm>
              <a:off x="11538929" y="1580792"/>
              <a:ext cx="20743" cy="65574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58" name="Freeform 57"/>
            <p:cNvSpPr/>
            <p:nvPr/>
          </p:nvSpPr>
          <p:spPr bwMode="auto">
            <a:xfrm>
              <a:off x="11557598" y="1746231"/>
              <a:ext cx="70231" cy="60966"/>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9" name="Freeform 58"/>
            <p:cNvSpPr/>
            <p:nvPr/>
          </p:nvSpPr>
          <p:spPr bwMode="auto">
            <a:xfrm>
              <a:off x="11558487" y="1652635"/>
              <a:ext cx="72305" cy="68694"/>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0" name="Oval 59"/>
            <p:cNvSpPr>
              <a:spLocks noChangeArrowheads="1"/>
            </p:cNvSpPr>
            <p:nvPr/>
          </p:nvSpPr>
          <p:spPr bwMode="auto">
            <a:xfrm>
              <a:off x="11618346" y="2204767"/>
              <a:ext cx="14224" cy="28623"/>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1" name="Freeform 60"/>
            <p:cNvSpPr/>
            <p:nvPr/>
          </p:nvSpPr>
          <p:spPr bwMode="auto">
            <a:xfrm>
              <a:off x="11554634" y="2206198"/>
              <a:ext cx="72602" cy="57245"/>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2" name="AutoShape 61"/>
            <p:cNvSpPr>
              <a:spLocks noChangeArrowheads="1"/>
            </p:cNvSpPr>
            <p:nvPr/>
          </p:nvSpPr>
          <p:spPr bwMode="auto">
            <a:xfrm>
              <a:off x="11210295" y="2223658"/>
              <a:ext cx="355600" cy="42934"/>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3" name="AutoShape 62"/>
            <p:cNvSpPr>
              <a:spLocks noChangeArrowheads="1"/>
            </p:cNvSpPr>
            <p:nvPr/>
          </p:nvSpPr>
          <p:spPr bwMode="auto">
            <a:xfrm>
              <a:off x="11229260" y="2233390"/>
              <a:ext cx="317373" cy="23757"/>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4" name="Oval 63"/>
            <p:cNvSpPr>
              <a:spLocks noChangeArrowheads="1"/>
            </p:cNvSpPr>
            <p:nvPr/>
          </p:nvSpPr>
          <p:spPr bwMode="auto">
            <a:xfrm>
              <a:off x="11259486" y="2139507"/>
              <a:ext cx="47710" cy="41217"/>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5" name="Oval 64"/>
            <p:cNvSpPr>
              <a:spLocks noChangeArrowheads="1"/>
            </p:cNvSpPr>
            <p:nvPr/>
          </p:nvSpPr>
          <p:spPr bwMode="auto">
            <a:xfrm>
              <a:off x="11313419" y="2139507"/>
              <a:ext cx="45932" cy="4121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Oval 65"/>
            <p:cNvSpPr>
              <a:spLocks noChangeArrowheads="1"/>
            </p:cNvSpPr>
            <p:nvPr/>
          </p:nvSpPr>
          <p:spPr bwMode="auto">
            <a:xfrm>
              <a:off x="11364388" y="2139507"/>
              <a:ext cx="47710" cy="39786"/>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67" name="Rectangle 66"/>
            <p:cNvSpPr>
              <a:spLocks noChangeArrowheads="1"/>
            </p:cNvSpPr>
            <p:nvPr/>
          </p:nvSpPr>
          <p:spPr bwMode="auto">
            <a:xfrm>
              <a:off x="11483218" y="1984086"/>
              <a:ext cx="25485" cy="217533"/>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pic>
          <p:nvPicPr>
            <p:cNvPr id="77" name="Picture 6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8444827" y="1633784"/>
              <a:ext cx="7429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69"/>
            <p:cNvSpPr/>
            <p:nvPr/>
          </p:nvSpPr>
          <p:spPr bwMode="auto">
            <a:xfrm flipH="1">
              <a:off x="8761395" y="1705053"/>
              <a:ext cx="361251" cy="340211"/>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安全与隐私：</a:t>
            </a:r>
            <a:r>
              <a:rPr lang="en-US" altLang="zh-CN" dirty="0"/>
              <a:t>Cookie</a:t>
            </a:r>
            <a:endParaRPr lang="en-US" altLang="zh-CN" dirty="0"/>
          </a:p>
        </p:txBody>
      </p:sp>
      <p:sp>
        <p:nvSpPr>
          <p:cNvPr id="3" name="内容占位符 2"/>
          <p:cNvSpPr>
            <a:spLocks noGrp="1"/>
          </p:cNvSpPr>
          <p:nvPr>
            <p:ph idx="1"/>
          </p:nvPr>
        </p:nvSpPr>
        <p:spPr>
          <a:xfrm>
            <a:off x="660400" y="1376543"/>
            <a:ext cx="6456579" cy="4651852"/>
          </a:xfrm>
        </p:spPr>
        <p:txBody>
          <a:bodyPr>
            <a:normAutofit fontScale="77500" lnSpcReduction="20000"/>
          </a:bodyPr>
          <a:lstStyle/>
          <a:p>
            <a:pPr>
              <a:lnSpc>
                <a:spcPct val="140000"/>
              </a:lnSpc>
              <a:spcBef>
                <a:spcPts val="0"/>
              </a:spcBef>
            </a:pPr>
            <a:r>
              <a:rPr lang="en-US" altLang="zh-CN" sz="3100" dirty="0">
                <a:latin typeface="+mn-ea"/>
              </a:rPr>
              <a:t>HTTP</a:t>
            </a:r>
            <a:r>
              <a:rPr lang="zh-CN" altLang="en-US" sz="3100" dirty="0">
                <a:latin typeface="+mn-ea"/>
              </a:rPr>
              <a:t>无状态协议，服务器用</a:t>
            </a:r>
            <a:r>
              <a:rPr lang="en-US" altLang="zh-CN" sz="3100" dirty="0">
                <a:latin typeface="+mn-ea"/>
              </a:rPr>
              <a:t>cookies</a:t>
            </a:r>
            <a:r>
              <a:rPr lang="zh-CN" altLang="en-US" sz="3100" dirty="0">
                <a:latin typeface="+mn-ea"/>
              </a:rPr>
              <a:t>保持用户状态</a:t>
            </a:r>
            <a:endParaRPr lang="zh-CN" altLang="en-US" sz="3100" dirty="0">
              <a:latin typeface="+mn-ea"/>
            </a:endParaRPr>
          </a:p>
          <a:p>
            <a:pPr lvl="1">
              <a:lnSpc>
                <a:spcPct val="140000"/>
              </a:lnSpc>
              <a:spcBef>
                <a:spcPts val="0"/>
              </a:spcBef>
              <a:buClr>
                <a:srgbClr val="00B050"/>
              </a:buClr>
            </a:pPr>
            <a:r>
              <a:rPr lang="en-US" altLang="zh-CN" sz="2600" dirty="0">
                <a:latin typeface="+mn-ea"/>
              </a:rPr>
              <a:t>HTTP</a:t>
            </a:r>
            <a:r>
              <a:rPr lang="zh-CN" altLang="en-US" sz="2600" dirty="0">
                <a:latin typeface="+mn-ea"/>
              </a:rPr>
              <a:t>在响应的首部行里使用一个关键字头</a:t>
            </a:r>
            <a:r>
              <a:rPr lang="en-US" altLang="zh-CN" sz="2600" dirty="0">
                <a:latin typeface="+mn-ea"/>
              </a:rPr>
              <a:t>set-cookie</a:t>
            </a:r>
            <a:r>
              <a:rPr lang="zh-CN" altLang="en-US" sz="2600" dirty="0">
                <a:latin typeface="+mn-ea"/>
              </a:rPr>
              <a:t>：选择的</a:t>
            </a:r>
            <a:r>
              <a:rPr lang="en-US" altLang="zh-CN" sz="2600" dirty="0">
                <a:latin typeface="+mn-ea"/>
              </a:rPr>
              <a:t>cookie</a:t>
            </a:r>
            <a:r>
              <a:rPr lang="zh-CN" altLang="en-US" sz="2600" dirty="0">
                <a:latin typeface="+mn-ea"/>
              </a:rPr>
              <a:t>号具有唯一性</a:t>
            </a:r>
            <a:endParaRPr lang="zh-CN" altLang="en-US" sz="2600" dirty="0">
              <a:latin typeface="+mn-ea"/>
            </a:endParaRPr>
          </a:p>
          <a:p>
            <a:pPr lvl="1">
              <a:lnSpc>
                <a:spcPct val="140000"/>
              </a:lnSpc>
              <a:spcBef>
                <a:spcPts val="0"/>
              </a:spcBef>
              <a:buClr>
                <a:srgbClr val="00B050"/>
              </a:buClr>
            </a:pPr>
            <a:r>
              <a:rPr lang="zh-CN" altLang="en-US" sz="2600" dirty="0">
                <a:latin typeface="+mn-ea"/>
              </a:rPr>
              <a:t>后继的</a:t>
            </a:r>
            <a:r>
              <a:rPr lang="en-US" altLang="zh-CN" sz="2600" dirty="0">
                <a:latin typeface="+mn-ea"/>
              </a:rPr>
              <a:t>HTTP</a:t>
            </a:r>
            <a:r>
              <a:rPr lang="zh-CN" altLang="en-US" sz="2600" dirty="0">
                <a:latin typeface="+mn-ea"/>
              </a:rPr>
              <a:t>请求中使用服务器响应分配的</a:t>
            </a:r>
            <a:r>
              <a:rPr lang="en-US" altLang="zh-CN" sz="2600" dirty="0">
                <a:latin typeface="+mn-ea"/>
              </a:rPr>
              <a:t>cookie</a:t>
            </a:r>
            <a:r>
              <a:rPr lang="zh-CN" altLang="en-US" sz="2600" dirty="0">
                <a:latin typeface="+mn-ea"/>
              </a:rPr>
              <a:t>：</a:t>
            </a:r>
            <a:endParaRPr lang="zh-CN" altLang="en-US" sz="2600" dirty="0">
              <a:latin typeface="+mn-ea"/>
            </a:endParaRPr>
          </a:p>
          <a:p>
            <a:pPr lvl="1">
              <a:lnSpc>
                <a:spcPct val="140000"/>
              </a:lnSpc>
              <a:spcBef>
                <a:spcPts val="0"/>
              </a:spcBef>
              <a:buClr>
                <a:srgbClr val="00B050"/>
              </a:buClr>
            </a:pPr>
            <a:r>
              <a:rPr lang="en-US" altLang="zh-CN" sz="2600" dirty="0">
                <a:latin typeface="+mn-ea"/>
              </a:rPr>
              <a:t>Cookie</a:t>
            </a:r>
            <a:r>
              <a:rPr lang="zh-CN" altLang="en-US" sz="2600" dirty="0">
                <a:latin typeface="+mn-ea"/>
              </a:rPr>
              <a:t>文件保存在用户主机中，内容是服务器返回的一些附加信息，由用户主机中的浏览器管理</a:t>
            </a:r>
            <a:endParaRPr lang="zh-CN" altLang="en-US" sz="2600" dirty="0">
              <a:latin typeface="+mn-ea"/>
            </a:endParaRPr>
          </a:p>
          <a:p>
            <a:pPr lvl="1">
              <a:lnSpc>
                <a:spcPct val="140000"/>
              </a:lnSpc>
              <a:spcBef>
                <a:spcPts val="0"/>
              </a:spcBef>
              <a:buClr>
                <a:srgbClr val="00B050"/>
              </a:buClr>
            </a:pPr>
            <a:r>
              <a:rPr lang="en-US" altLang="zh-CN" sz="2600" dirty="0">
                <a:latin typeface="+mn-ea"/>
              </a:rPr>
              <a:t>Web</a:t>
            </a:r>
            <a:r>
              <a:rPr lang="zh-CN" altLang="en-US" sz="2600" dirty="0">
                <a:latin typeface="+mn-ea"/>
              </a:rPr>
              <a:t>服务器建立后端数据库，记录用户信息，</a:t>
            </a:r>
            <a:r>
              <a:rPr lang="en-US" altLang="zh-CN" sz="2600" dirty="0">
                <a:latin typeface="+mn-ea"/>
              </a:rPr>
              <a:t>cookie</a:t>
            </a:r>
            <a:r>
              <a:rPr lang="zh-CN" altLang="en-US" sz="2600" dirty="0">
                <a:latin typeface="+mn-ea"/>
              </a:rPr>
              <a:t>作为关键字，例如：</a:t>
            </a:r>
            <a:endParaRPr lang="zh-CN" altLang="en-US" sz="2600" dirty="0">
              <a:latin typeface="+mn-ea"/>
            </a:endParaRPr>
          </a:p>
          <a:p>
            <a:pPr lvl="2">
              <a:lnSpc>
                <a:spcPct val="140000"/>
              </a:lnSpc>
              <a:spcBef>
                <a:spcPts val="0"/>
              </a:spcBef>
              <a:buClr>
                <a:srgbClr val="0836BF"/>
              </a:buClr>
            </a:pPr>
            <a:r>
              <a:rPr lang="en-US" altLang="zh-CN" sz="2300" dirty="0">
                <a:latin typeface="+mn-ea"/>
              </a:rPr>
              <a:t>Set-Cookie: SID=31d4d96e407aad42; Path=/  </a:t>
            </a:r>
            <a:endParaRPr lang="en-US" altLang="zh-CN" sz="2300" dirty="0">
              <a:latin typeface="+mn-ea"/>
            </a:endParaRPr>
          </a:p>
          <a:p>
            <a:pPr lvl="2">
              <a:lnSpc>
                <a:spcPct val="140000"/>
              </a:lnSpc>
              <a:spcBef>
                <a:spcPts val="0"/>
              </a:spcBef>
              <a:buClr>
                <a:srgbClr val="0836BF"/>
              </a:buClr>
            </a:pPr>
            <a:r>
              <a:rPr lang="en-US" altLang="zh-CN" sz="2300" dirty="0">
                <a:latin typeface="+mn-ea"/>
              </a:rPr>
              <a:t>Domain=example.com</a:t>
            </a:r>
            <a:endParaRPr lang="en-US" altLang="zh-CN" sz="2300" dirty="0">
              <a:latin typeface="+mn-ea"/>
            </a:endParaRPr>
          </a:p>
          <a:p>
            <a:pPr lvl="2">
              <a:lnSpc>
                <a:spcPct val="140000"/>
              </a:lnSpc>
              <a:spcBef>
                <a:spcPts val="0"/>
              </a:spcBef>
              <a:buClr>
                <a:srgbClr val="0836BF"/>
              </a:buClr>
            </a:pPr>
            <a:r>
              <a:rPr lang="en-US" altLang="zh-CN" sz="2300" dirty="0">
                <a:latin typeface="+mn-ea"/>
              </a:rPr>
              <a:t>Cookie:  SID=31d4d96e407aad42</a:t>
            </a:r>
            <a:endParaRPr lang="zh-CN" altLang="en-US" sz="2100" dirty="0">
              <a:latin typeface="+mn-ea"/>
            </a:endParaRPr>
          </a:p>
        </p:txBody>
      </p:sp>
      <p:grpSp>
        <p:nvGrpSpPr>
          <p:cNvPr id="2" name="组合 1"/>
          <p:cNvGrpSpPr/>
          <p:nvPr/>
        </p:nvGrpSpPr>
        <p:grpSpPr>
          <a:xfrm>
            <a:off x="7422044" y="1236005"/>
            <a:ext cx="4149385" cy="4792389"/>
            <a:chOff x="7654741" y="1552217"/>
            <a:chExt cx="4149385" cy="4792389"/>
          </a:xfrm>
        </p:grpSpPr>
        <p:sp>
          <p:nvSpPr>
            <p:cNvPr id="81" name="Line 4"/>
            <p:cNvSpPr>
              <a:spLocks noChangeShapeType="1"/>
            </p:cNvSpPr>
            <p:nvPr/>
          </p:nvSpPr>
          <p:spPr bwMode="auto">
            <a:xfrm>
              <a:off x="7832194" y="2372681"/>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2" name="Text Box 5"/>
            <p:cNvSpPr txBox="1">
              <a:spLocks noChangeArrowheads="1"/>
            </p:cNvSpPr>
            <p:nvPr/>
          </p:nvSpPr>
          <p:spPr bwMode="auto">
            <a:xfrm>
              <a:off x="7654741" y="1842370"/>
              <a:ext cx="944880" cy="398780"/>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latin typeface="微软雅黑" panose="020B0503020204020204" pitchFamily="34" charset="-122"/>
                  <a:ea typeface="微软雅黑" panose="020B0503020204020204" pitchFamily="34" charset="-122"/>
                  <a:cs typeface="Times New Roman" panose="02020603050405020304" pitchFamily="18" charset="0"/>
                </a:rPr>
                <a:t>客户端</a:t>
              </a:r>
              <a:endParaRPr kumimoji="0"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3" name="Text Box 6"/>
            <p:cNvSpPr txBox="1">
              <a:spLocks noChangeArrowheads="1"/>
            </p:cNvSpPr>
            <p:nvPr/>
          </p:nvSpPr>
          <p:spPr bwMode="auto">
            <a:xfrm>
              <a:off x="10338053" y="1815858"/>
              <a:ext cx="944880" cy="398780"/>
            </a:xfrm>
            <a:prstGeom prst="rect">
              <a:avLst/>
            </a:prstGeom>
            <a:noFill/>
            <a:ln w="9525">
              <a:noFill/>
              <a:miter lim="800000"/>
            </a:ln>
          </p:spPr>
          <p:txBody>
            <a:bodyPr wrap="none">
              <a:spAutoFit/>
            </a:bodyPr>
            <a:lstStyle>
              <a:defPPr>
                <a:defRPr lang="zh-CN"/>
              </a:defPPr>
              <a:lvl1pPr eaLnBrk="0" hangingPunct="0">
                <a:lnSpc>
                  <a:spcPct val="100000"/>
                </a:lnSpc>
                <a:spcBef>
                  <a:spcPct val="0"/>
                </a:spcBef>
                <a:buClrTx/>
                <a:buFontTx/>
                <a:buNone/>
                <a:defRPr kumimoji="0" sz="2000">
                  <a:latin typeface="Arial" panose="020B0604020202020204" pitchFamily="34" charset="0"/>
                  <a:ea typeface="宋体" panose="02010600030101010101" pitchFamily="2" charset="-122"/>
                </a:defRPr>
              </a:lvl1p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Rectangle 7"/>
            <p:cNvSpPr>
              <a:spLocks noChangeArrowheads="1"/>
            </p:cNvSpPr>
            <p:nvPr/>
          </p:nvSpPr>
          <p:spPr bwMode="auto">
            <a:xfrm>
              <a:off x="8070319" y="2372681"/>
              <a:ext cx="2686050" cy="314325"/>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5" name="Text Box 8"/>
            <p:cNvSpPr txBox="1">
              <a:spLocks noChangeArrowheads="1"/>
            </p:cNvSpPr>
            <p:nvPr/>
          </p:nvSpPr>
          <p:spPr bwMode="auto">
            <a:xfrm>
              <a:off x="8076669" y="2356806"/>
              <a:ext cx="2681288" cy="368300"/>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6" name="Line 9"/>
            <p:cNvSpPr>
              <a:spLocks noChangeShapeType="1"/>
            </p:cNvSpPr>
            <p:nvPr/>
          </p:nvSpPr>
          <p:spPr bwMode="auto">
            <a:xfrm flipH="1">
              <a:off x="7860769" y="2904490"/>
              <a:ext cx="3246424" cy="296866"/>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Rectangle 10"/>
            <p:cNvSpPr>
              <a:spLocks noChangeArrowheads="1"/>
            </p:cNvSpPr>
            <p:nvPr/>
          </p:nvSpPr>
          <p:spPr bwMode="auto">
            <a:xfrm>
              <a:off x="8194144" y="2793369"/>
              <a:ext cx="2505075" cy="557212"/>
            </a:xfrm>
            <a:prstGeom prst="rect">
              <a:avLst/>
            </a:prstGeom>
            <a:solidFill>
              <a:schemeClr val="accent1"/>
            </a:solidFill>
            <a:ln w="9525">
              <a:solidFill>
                <a:schemeClr val="tx1"/>
              </a:solid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8" name="Text Box 11"/>
            <p:cNvSpPr txBox="1">
              <a:spLocks noChangeArrowheads="1"/>
            </p:cNvSpPr>
            <p:nvPr/>
          </p:nvSpPr>
          <p:spPr bwMode="auto">
            <a:xfrm>
              <a:off x="8070319" y="2756856"/>
              <a:ext cx="2687638" cy="645160"/>
            </a:xfrm>
            <a:prstGeom prst="rect">
              <a:avLst/>
            </a:prstGeom>
            <a:solidFill>
              <a:schemeClr val="bg1"/>
            </a:solidFill>
            <a:ln w="9525">
              <a:solidFill>
                <a:schemeClr val="tx1"/>
              </a:solidFill>
              <a:miter lim="800000"/>
            </a:ln>
          </p:spPr>
          <p:txBody>
            <a:bodyPr wrap="square">
              <a:spAutoFit/>
            </a:bodyPr>
            <a:lstStyle/>
            <a:p>
              <a:pPr algn="ctr" eaLnBrk="0" hangingPunct="0">
                <a:spcBef>
                  <a:spcPct val="0"/>
                </a:spcBef>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Set-cookie: #</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12"/>
            <p:cNvSpPr>
              <a:spLocks noChangeShapeType="1"/>
            </p:cNvSpPr>
            <p:nvPr/>
          </p:nvSpPr>
          <p:spPr bwMode="auto">
            <a:xfrm>
              <a:off x="7841719" y="39633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0" name="Group 13"/>
            <p:cNvGrpSpPr/>
            <p:nvPr/>
          </p:nvGrpSpPr>
          <p:grpSpPr bwMode="auto">
            <a:xfrm>
              <a:off x="8030632" y="3766509"/>
              <a:ext cx="2755900" cy="644525"/>
              <a:chOff x="3124" y="2762"/>
              <a:chExt cx="1689" cy="406"/>
            </a:xfrm>
          </p:grpSpPr>
          <p:sp>
            <p:nvSpPr>
              <p:cNvPr id="91" name="Rectangle 14"/>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Text Box 15"/>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3" name="Line 16"/>
            <p:cNvSpPr>
              <a:spLocks noChangeShapeType="1"/>
            </p:cNvSpPr>
            <p:nvPr/>
          </p:nvSpPr>
          <p:spPr bwMode="auto">
            <a:xfrm flipH="1">
              <a:off x="7832193" y="4534855"/>
              <a:ext cx="3286109" cy="295275"/>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4" name="Group 17"/>
            <p:cNvGrpSpPr/>
            <p:nvPr/>
          </p:nvGrpSpPr>
          <p:grpSpPr bwMode="auto">
            <a:xfrm>
              <a:off x="8030633" y="4480881"/>
              <a:ext cx="2755900" cy="368300"/>
              <a:chOff x="3268" y="2846"/>
              <a:chExt cx="1743" cy="232"/>
            </a:xfrm>
          </p:grpSpPr>
          <p:sp>
            <p:nvSpPr>
              <p:cNvPr id="95"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Text Box 19"/>
              <p:cNvSpPr txBox="1">
                <a:spLocks noChangeArrowheads="1"/>
              </p:cNvSpPr>
              <p:nvPr/>
            </p:nvSpPr>
            <p:spPr bwMode="auto">
              <a:xfrm>
                <a:off x="3268" y="2846"/>
                <a:ext cx="1743" cy="232"/>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7" name="Line 20"/>
            <p:cNvSpPr>
              <a:spLocks noChangeShapeType="1"/>
            </p:cNvSpPr>
            <p:nvPr/>
          </p:nvSpPr>
          <p:spPr bwMode="auto">
            <a:xfrm>
              <a:off x="7813144" y="5449256"/>
              <a:ext cx="3305175" cy="38100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8" name="Group 21"/>
            <p:cNvGrpSpPr/>
            <p:nvPr/>
          </p:nvGrpSpPr>
          <p:grpSpPr bwMode="auto">
            <a:xfrm>
              <a:off x="8030631" y="5271459"/>
              <a:ext cx="2755893" cy="644525"/>
              <a:chOff x="3124" y="2762"/>
              <a:chExt cx="1689" cy="406"/>
            </a:xfrm>
          </p:grpSpPr>
          <p:sp>
            <p:nvSpPr>
              <p:cNvPr id="99" name="Rectangle 22"/>
              <p:cNvSpPr>
                <a:spLocks noChangeArrowheads="1"/>
              </p:cNvSpPr>
              <p:nvPr/>
            </p:nvSpPr>
            <p:spPr bwMode="auto">
              <a:xfrm>
                <a:off x="3186" y="2791"/>
                <a:ext cx="1578" cy="351"/>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0" name="Text Box 23"/>
              <p:cNvSpPr txBox="1">
                <a:spLocks noChangeArrowheads="1"/>
              </p:cNvSpPr>
              <p:nvPr/>
            </p:nvSpPr>
            <p:spPr bwMode="auto">
              <a:xfrm>
                <a:off x="3124" y="2762"/>
                <a:ext cx="1689" cy="406"/>
              </a:xfrm>
              <a:prstGeom prst="rect">
                <a:avLst/>
              </a:prstGeom>
              <a:solidFill>
                <a:schemeClr val="bg1"/>
              </a:solidFill>
              <a:ln w="9525">
                <a:solidFill>
                  <a:schemeClr val="tx1"/>
                </a:solidFill>
                <a:miter lim="800000"/>
              </a:ln>
            </p:spPr>
            <p:txBody>
              <a:bodyPr>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请求，包含</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algn="ctr" eaLnBrk="0" hangingPunct="0">
                  <a:spcBef>
                    <a:spcPct val="0"/>
                  </a:spcBef>
                </a:pP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Cookie: #</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1" name="Line 24"/>
            <p:cNvSpPr>
              <a:spLocks noChangeShapeType="1"/>
            </p:cNvSpPr>
            <p:nvPr/>
          </p:nvSpPr>
          <p:spPr bwMode="auto">
            <a:xfrm flipH="1">
              <a:off x="7841719" y="6039806"/>
              <a:ext cx="3265488" cy="285750"/>
            </a:xfrm>
            <a:prstGeom prst="line">
              <a:avLst/>
            </a:prstGeom>
            <a:noFill/>
            <a:ln w="19050">
              <a:solidFill>
                <a:schemeClr val="tx1"/>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2" name="Group 25"/>
            <p:cNvGrpSpPr/>
            <p:nvPr/>
          </p:nvGrpSpPr>
          <p:grpSpPr bwMode="auto">
            <a:xfrm>
              <a:off x="8030632" y="5976306"/>
              <a:ext cx="2755901" cy="368300"/>
              <a:chOff x="3251" y="2846"/>
              <a:chExt cx="1736" cy="232"/>
            </a:xfrm>
          </p:grpSpPr>
          <p:sp>
            <p:nvSpPr>
              <p:cNvPr id="10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p>
                <a:pPr algn="ctr"/>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 name="Text Box 27"/>
              <p:cNvSpPr txBox="1">
                <a:spLocks noChangeArrowheads="1"/>
              </p:cNvSpPr>
              <p:nvPr/>
            </p:nvSpPr>
            <p:spPr bwMode="auto">
              <a:xfrm>
                <a:off x="3251" y="2846"/>
                <a:ext cx="1736" cy="232"/>
              </a:xfrm>
              <a:prstGeom prst="rect">
                <a:avLst/>
              </a:prstGeom>
              <a:solidFill>
                <a:schemeClr val="bg1"/>
              </a:solidFill>
              <a:ln w="9525">
                <a:solidFill>
                  <a:schemeClr val="tx1"/>
                </a:solidFill>
                <a:miter lim="800000"/>
              </a:ln>
            </p:spPr>
            <p:txBody>
              <a:bodyPr wrap="square">
                <a:spAutoFit/>
              </a:bodyPr>
              <a:lstStyle/>
              <a:p>
                <a:pPr algn="ctr" eaLnBrk="0" hangingPunct="0">
                  <a:lnSpc>
                    <a:spcPct val="100000"/>
                  </a:lnSpc>
                  <a:spcBef>
                    <a:spcPct val="0"/>
                  </a:spcBef>
                  <a:buClrTx/>
                  <a:buFontTx/>
                  <a:buNone/>
                </a:pP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常规</a:t>
                </a:r>
                <a:r>
                  <a:rPr kumimoji="0" lang="en-US" altLang="zh-CN" sz="1800" dirty="0">
                    <a:latin typeface="微软雅黑" panose="020B0503020204020204" pitchFamily="34" charset="-122"/>
                    <a:ea typeface="微软雅黑" panose="020B0503020204020204" pitchFamily="34" charset="-122"/>
                    <a:cs typeface="Times New Roman" panose="02020603050405020304" pitchFamily="18" charset="0"/>
                  </a:rPr>
                  <a:t>HTTP</a:t>
                </a:r>
                <a:r>
                  <a:rPr kumimoji="0" lang="zh-CN" altLang="en-US" sz="1800" dirty="0">
                    <a:latin typeface="微软雅黑" panose="020B0503020204020204" pitchFamily="34" charset="-122"/>
                    <a:ea typeface="微软雅黑" panose="020B0503020204020204" pitchFamily="34" charset="-122"/>
                    <a:cs typeface="Times New Roman" panose="02020603050405020304" pitchFamily="18" charset="0"/>
                  </a:rPr>
                  <a:t>请求响应</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5" name="Line 28"/>
            <p:cNvSpPr>
              <a:spLocks noChangeShapeType="1"/>
            </p:cNvSpPr>
            <p:nvPr/>
          </p:nvSpPr>
          <p:spPr bwMode="auto">
            <a:xfrm>
              <a:off x="11412258" y="2272669"/>
              <a:ext cx="0" cy="4033838"/>
            </a:xfrm>
            <a:prstGeom prst="line">
              <a:avLst/>
            </a:prstGeom>
            <a:noFill/>
            <a:ln w="19050">
              <a:solidFill>
                <a:srgbClr val="FF0000"/>
              </a:solidFill>
              <a:round/>
              <a:tailEnd type="triangle" w="med" len="med"/>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6" name="Group 29"/>
            <p:cNvGrpSpPr/>
            <p:nvPr/>
          </p:nvGrpSpPr>
          <p:grpSpPr bwMode="auto">
            <a:xfrm>
              <a:off x="11107213" y="5750887"/>
              <a:ext cx="696913" cy="400051"/>
              <a:chOff x="4961" y="3483"/>
              <a:chExt cx="439" cy="252"/>
            </a:xfrm>
          </p:grpSpPr>
          <p:sp>
            <p:nvSpPr>
              <p:cNvPr id="107" name="Rectangle 30"/>
              <p:cNvSpPr>
                <a:spLocks noChangeArrowheads="1"/>
              </p:cNvSpPr>
              <p:nvPr/>
            </p:nvSpPr>
            <p:spPr bwMode="auto">
              <a:xfrm>
                <a:off x="5040" y="3564"/>
                <a:ext cx="360" cy="144"/>
              </a:xfrm>
              <a:prstGeom prst="rect">
                <a:avLst/>
              </a:prstGeom>
              <a:solidFill>
                <a:schemeClr val="bg1"/>
              </a:solidFill>
              <a:ln w="9525">
                <a:noFill/>
                <a:miter lim="800000"/>
              </a:ln>
            </p:spPr>
            <p:txBody>
              <a:bodyPr wrap="none" anchor="ct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Text Box 31"/>
              <p:cNvSpPr txBox="1">
                <a:spLocks noChangeArrowheads="1"/>
              </p:cNvSpPr>
              <p:nvPr/>
            </p:nvSpPr>
            <p:spPr bwMode="auto">
              <a:xfrm>
                <a:off x="4961" y="3483"/>
                <a:ext cx="439" cy="252"/>
              </a:xfrm>
              <a:prstGeom prst="rect">
                <a:avLst/>
              </a:prstGeom>
              <a:noFill/>
              <a:ln w="9525">
                <a:noFill/>
                <a:miter lim="800000"/>
              </a:ln>
            </p:spPr>
            <p:txBody>
              <a:bodyPr wrap="none">
                <a:spAutoFit/>
              </a:bodyPr>
              <a:lstStyle/>
              <a:p>
                <a:pPr eaLnBrk="0" hangingPunct="0">
                  <a:lnSpc>
                    <a:spcPct val="100000"/>
                  </a:lnSpc>
                  <a:spcBef>
                    <a:spcPct val="0"/>
                  </a:spcBef>
                  <a:buClrTx/>
                  <a:buFontTx/>
                  <a:buNone/>
                </a:pPr>
                <a:r>
                  <a:rPr kumimoji="0" lang="zh-CN" altLang="en-US" sz="2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09" name="文本框 108"/>
            <p:cNvSpPr txBox="1"/>
            <p:nvPr/>
          </p:nvSpPr>
          <p:spPr>
            <a:xfrm>
              <a:off x="9072553" y="4850769"/>
              <a:ext cx="647700" cy="368300"/>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11" name="Group 34"/>
            <p:cNvGrpSpPr/>
            <p:nvPr/>
          </p:nvGrpSpPr>
          <p:grpSpPr bwMode="auto">
            <a:xfrm>
              <a:off x="11213715" y="1552217"/>
              <a:ext cx="422275" cy="685800"/>
              <a:chOff x="4140" y="429"/>
              <a:chExt cx="1425" cy="2396"/>
            </a:xfrm>
          </p:grpSpPr>
          <p:sp>
            <p:nvSpPr>
              <p:cNvPr id="112" name="Freeform 35"/>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3" name="Rectangle 36"/>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14" name="Freeform 37"/>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5" name="Freeform 38"/>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6" name="Rectangle 39"/>
              <p:cNvSpPr>
                <a:spLocks noChangeArrowheads="1"/>
              </p:cNvSpPr>
              <p:nvPr/>
            </p:nvSpPr>
            <p:spPr bwMode="auto">
              <a:xfrm>
                <a:off x="4210" y="695"/>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7" name="Group 40"/>
              <p:cNvGrpSpPr/>
              <p:nvPr/>
            </p:nvGrpSpPr>
            <p:grpSpPr bwMode="auto">
              <a:xfrm>
                <a:off x="4749" y="668"/>
                <a:ext cx="581" cy="145"/>
                <a:chOff x="614" y="2568"/>
                <a:chExt cx="725" cy="139"/>
              </a:xfrm>
            </p:grpSpPr>
            <p:sp>
              <p:nvSpPr>
                <p:cNvPr id="142" name="AutoShape 41"/>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3" name="AutoShape 42"/>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18" name="Rectangle 43"/>
              <p:cNvSpPr>
                <a:spLocks noChangeArrowheads="1"/>
              </p:cNvSpPr>
              <p:nvPr/>
            </p:nvSpPr>
            <p:spPr bwMode="auto">
              <a:xfrm>
                <a:off x="4226" y="1017"/>
                <a:ext cx="595"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19" name="Group 44"/>
              <p:cNvGrpSpPr/>
              <p:nvPr/>
            </p:nvGrpSpPr>
            <p:grpSpPr bwMode="auto">
              <a:xfrm>
                <a:off x="4747" y="994"/>
                <a:ext cx="581" cy="134"/>
                <a:chOff x="614" y="2568"/>
                <a:chExt cx="725" cy="139"/>
              </a:xfrm>
            </p:grpSpPr>
            <p:sp>
              <p:nvSpPr>
                <p:cNvPr id="140" name="AutoShape 45"/>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41" name="AutoShape 46"/>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0" name="Rectangle 47"/>
              <p:cNvSpPr>
                <a:spLocks noChangeArrowheads="1"/>
              </p:cNvSpPr>
              <p:nvPr/>
            </p:nvSpPr>
            <p:spPr bwMode="auto">
              <a:xfrm>
                <a:off x="4215" y="13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1" name="Rectangle 48"/>
              <p:cNvSpPr>
                <a:spLocks noChangeArrowheads="1"/>
              </p:cNvSpPr>
              <p:nvPr/>
            </p:nvSpPr>
            <p:spPr bwMode="auto">
              <a:xfrm>
                <a:off x="4226" y="1655"/>
                <a:ext cx="600" cy="50"/>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22" name="Group 49"/>
              <p:cNvGrpSpPr/>
              <p:nvPr/>
            </p:nvGrpSpPr>
            <p:grpSpPr bwMode="auto">
              <a:xfrm>
                <a:off x="4735" y="1627"/>
                <a:ext cx="582" cy="151"/>
                <a:chOff x="614" y="2568"/>
                <a:chExt cx="725" cy="139"/>
              </a:xfrm>
            </p:grpSpPr>
            <p:sp>
              <p:nvSpPr>
                <p:cNvPr id="138" name="AutoShape 50"/>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9" name="AutoShape 51"/>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3" name="Freeform 52"/>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124" name="Group 53"/>
              <p:cNvGrpSpPr/>
              <p:nvPr/>
            </p:nvGrpSpPr>
            <p:grpSpPr bwMode="auto">
              <a:xfrm>
                <a:off x="4739" y="1327"/>
                <a:ext cx="582" cy="139"/>
                <a:chOff x="614" y="2568"/>
                <a:chExt cx="725" cy="139"/>
              </a:xfrm>
            </p:grpSpPr>
            <p:sp>
              <p:nvSpPr>
                <p:cNvPr id="136" name="AutoShape 54"/>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7" name="AutoShape 55"/>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125" name="Rectangle 56"/>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6" name="Freeform 57"/>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7" name="Freeform 58"/>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8" name="Oval 59"/>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29" name="Freeform 60"/>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30" name="AutoShape 6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1" name="AutoShape 62"/>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2" name="Oval 63"/>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3" name="Oval 64"/>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4" name="Oval 65"/>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35" name="Rectangle 66"/>
              <p:cNvSpPr>
                <a:spLocks noChangeArrowheads="1"/>
              </p:cNvSpPr>
              <p:nvPr/>
            </p:nvSpPr>
            <p:spPr bwMode="auto">
              <a:xfrm>
                <a:off x="5061" y="1838"/>
                <a:ext cx="86"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144" name="Group 67"/>
            <p:cNvGrpSpPr/>
            <p:nvPr/>
          </p:nvGrpSpPr>
          <p:grpSpPr bwMode="auto">
            <a:xfrm>
              <a:off x="8404168" y="1596483"/>
              <a:ext cx="742950" cy="742950"/>
              <a:chOff x="-44" y="1473"/>
              <a:chExt cx="981" cy="1105"/>
            </a:xfrm>
          </p:grpSpPr>
          <p:pic>
            <p:nvPicPr>
              <p:cNvPr id="145" name="Picture 6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69"/>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
          <p:cNvSpPr>
            <a:spLocks noGrp="1" noChangeArrowheads="1"/>
          </p:cNvSpPr>
          <p:nvPr>
            <p:ph type="title"/>
          </p:nvPr>
        </p:nvSpPr>
        <p:spPr>
          <a:xfrm>
            <a:off x="660400" y="71438"/>
            <a:ext cx="10858500" cy="765175"/>
          </a:xfrm>
        </p:spPr>
        <p:txBody>
          <a:bodyPr>
            <a:normAutofit/>
          </a:bodyPr>
          <a:lstStyle/>
          <a:p>
            <a:r>
              <a:rPr lang="en-US" altLang="zh-CN" b="0" dirty="0">
                <a:latin typeface="+mj-ea"/>
                <a:ea typeface="+mj-ea"/>
              </a:rPr>
              <a:t>Web</a:t>
            </a:r>
            <a:r>
              <a:rPr lang="zh-CN" altLang="en-US" b="0" dirty="0">
                <a:latin typeface="+mj-ea"/>
                <a:ea typeface="+mj-ea"/>
              </a:rPr>
              <a:t>安全与隐私：</a:t>
            </a:r>
            <a:r>
              <a:rPr lang="en-US" altLang="zh-CN" b="0" dirty="0">
                <a:latin typeface="+mj-ea"/>
                <a:ea typeface="+mj-ea"/>
              </a:rPr>
              <a:t>Cookie</a:t>
            </a:r>
            <a:endParaRPr lang="en-US" altLang="zh-CN" b="0" dirty="0">
              <a:latin typeface="+mj-ea"/>
              <a:ea typeface="+mj-ea"/>
            </a:endParaRPr>
          </a:p>
        </p:txBody>
      </p:sp>
      <p:sp>
        <p:nvSpPr>
          <p:cNvPr id="75" name="Text Box 5"/>
          <p:cNvSpPr txBox="1">
            <a:spLocks noChangeArrowheads="1"/>
          </p:cNvSpPr>
          <p:nvPr/>
        </p:nvSpPr>
        <p:spPr bwMode="auto">
          <a:xfrm>
            <a:off x="2334745" y="1311294"/>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solidFill>
                  <a:srgbClr val="CC0000"/>
                </a:solidFill>
                <a:latin typeface="微软雅黑" panose="020B0503020204020204" pitchFamily="34" charset="-122"/>
                <a:ea typeface="微软雅黑" panose="020B0503020204020204" pitchFamily="34" charset="-122"/>
              </a:rPr>
              <a:t>客户端</a:t>
            </a:r>
            <a:endParaRPr lang="en-US" altLang="zh-CN" sz="2000" dirty="0">
              <a:solidFill>
                <a:srgbClr val="CC0000"/>
              </a:solidFill>
              <a:latin typeface="微软雅黑" panose="020B0503020204020204" pitchFamily="34" charset="-122"/>
              <a:ea typeface="微软雅黑" panose="020B0503020204020204" pitchFamily="34" charset="-122"/>
            </a:endParaRPr>
          </a:p>
        </p:txBody>
      </p:sp>
      <p:sp>
        <p:nvSpPr>
          <p:cNvPr id="76" name="Text Box 6"/>
          <p:cNvSpPr txBox="1">
            <a:spLocks noChangeArrowheads="1"/>
          </p:cNvSpPr>
          <p:nvPr/>
        </p:nvSpPr>
        <p:spPr bwMode="auto">
          <a:xfrm>
            <a:off x="7792501" y="1438540"/>
            <a:ext cx="9541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solidFill>
                  <a:srgbClr val="C00000"/>
                </a:solidFill>
                <a:latin typeface="微软雅黑" panose="020B0503020204020204" pitchFamily="34" charset="-122"/>
                <a:ea typeface="微软雅黑" panose="020B0503020204020204" pitchFamily="34" charset="-122"/>
              </a:rPr>
              <a:t>服务器</a:t>
            </a:r>
            <a:endParaRPr lang="en-US" altLang="zh-CN" sz="2000" dirty="0">
              <a:solidFill>
                <a:srgbClr val="C00000"/>
              </a:solidFill>
              <a:latin typeface="微软雅黑" panose="020B0503020204020204" pitchFamily="34" charset="-122"/>
              <a:ea typeface="微软雅黑" panose="020B0503020204020204" pitchFamily="34" charset="-122"/>
            </a:endParaRPr>
          </a:p>
        </p:txBody>
      </p:sp>
      <p:grpSp>
        <p:nvGrpSpPr>
          <p:cNvPr id="77" name="Group 90"/>
          <p:cNvGrpSpPr/>
          <p:nvPr/>
        </p:nvGrpSpPr>
        <p:grpSpPr bwMode="auto">
          <a:xfrm>
            <a:off x="3604573" y="4154512"/>
            <a:ext cx="3260725" cy="449263"/>
            <a:chOff x="1414" y="2663"/>
            <a:chExt cx="2054" cy="283"/>
          </a:xfrm>
        </p:grpSpPr>
        <p:sp>
          <p:nvSpPr>
            <p:cNvPr id="78" name="Line 16"/>
            <p:cNvSpPr>
              <a:spLocks noChangeShapeType="1"/>
            </p:cNvSpPr>
            <p:nvPr/>
          </p:nvSpPr>
          <p:spPr bwMode="auto">
            <a:xfrm flipH="1">
              <a:off x="1414" y="2663"/>
              <a:ext cx="2054" cy="243"/>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79" name="Group 17"/>
            <p:cNvGrpSpPr/>
            <p:nvPr/>
          </p:nvGrpSpPr>
          <p:grpSpPr bwMode="auto">
            <a:xfrm>
              <a:off x="1553" y="2694"/>
              <a:ext cx="1743" cy="252"/>
              <a:chOff x="3268" y="2846"/>
              <a:chExt cx="1743" cy="252"/>
            </a:xfrm>
          </p:grpSpPr>
          <p:sp>
            <p:nvSpPr>
              <p:cNvPr id="148" name="Rectangle 18"/>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49" name="Text Box 19"/>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grpSp>
        <p:nvGrpSpPr>
          <p:cNvPr id="150" name="Group 94"/>
          <p:cNvGrpSpPr/>
          <p:nvPr/>
        </p:nvGrpSpPr>
        <p:grpSpPr bwMode="auto">
          <a:xfrm>
            <a:off x="3560123" y="5728157"/>
            <a:ext cx="3305175" cy="431799"/>
            <a:chOff x="1392" y="3605"/>
            <a:chExt cx="2082" cy="272"/>
          </a:xfrm>
        </p:grpSpPr>
        <p:sp>
          <p:nvSpPr>
            <p:cNvPr id="151" name="Line 24"/>
            <p:cNvSpPr>
              <a:spLocks noChangeShapeType="1"/>
            </p:cNvSpPr>
            <p:nvPr/>
          </p:nvSpPr>
          <p:spPr bwMode="auto">
            <a:xfrm flipH="1">
              <a:off x="1392" y="360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52" name="Group 25"/>
            <p:cNvGrpSpPr/>
            <p:nvPr/>
          </p:nvGrpSpPr>
          <p:grpSpPr bwMode="auto">
            <a:xfrm>
              <a:off x="1552" y="3625"/>
              <a:ext cx="1743" cy="252"/>
              <a:chOff x="3268" y="2846"/>
              <a:chExt cx="1743" cy="252"/>
            </a:xfrm>
          </p:grpSpPr>
          <p:sp>
            <p:nvSpPr>
              <p:cNvPr id="153" name="Rectangle 26"/>
              <p:cNvSpPr>
                <a:spLocks noChangeArrowheads="1"/>
              </p:cNvSpPr>
              <p:nvPr/>
            </p:nvSpPr>
            <p:spPr bwMode="auto">
              <a:xfrm>
                <a:off x="3282" y="2856"/>
                <a:ext cx="1692" cy="198"/>
              </a:xfrm>
              <a:prstGeom prst="rect">
                <a:avLst/>
              </a:prstGeom>
              <a:solidFill>
                <a:schemeClr val="bg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54" name="Text Box 27"/>
              <p:cNvSpPr txBox="1">
                <a:spLocks noChangeArrowheads="1"/>
              </p:cNvSpPr>
              <p:nvPr/>
            </p:nvSpPr>
            <p:spPr bwMode="auto">
              <a:xfrm>
                <a:off x="3268" y="2846"/>
                <a:ext cx="1743"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endParaRPr lang="en-US" altLang="zh-CN" sz="2000" dirty="0">
                  <a:latin typeface="微软雅黑" panose="020B0503020204020204" pitchFamily="34" charset="-122"/>
                  <a:ea typeface="微软雅黑" panose="020B0503020204020204" pitchFamily="34" charset="-122"/>
                </a:endParaRPr>
              </a:p>
            </p:txBody>
          </p:sp>
        </p:grpSp>
      </p:grpSp>
      <p:sp>
        <p:nvSpPr>
          <p:cNvPr id="155" name="Text Box 59"/>
          <p:cNvSpPr txBox="1">
            <a:spLocks noChangeArrowheads="1"/>
          </p:cNvSpPr>
          <p:nvPr/>
        </p:nvSpPr>
        <p:spPr bwMode="auto">
          <a:xfrm>
            <a:off x="1997141" y="2427470"/>
            <a:ext cx="1787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cookie </a:t>
            </a:r>
            <a:r>
              <a:rPr lang="zh-CN" altLang="en-US" sz="2000" dirty="0">
                <a:latin typeface="微软雅黑" panose="020B0503020204020204" pitchFamily="34" charset="-122"/>
                <a:ea typeface="微软雅黑" panose="020B0503020204020204" pitchFamily="34" charset="-122"/>
              </a:rPr>
              <a:t>文件</a:t>
            </a:r>
            <a:endParaRPr lang="en-US" altLang="zh-CN" sz="2000" dirty="0">
              <a:latin typeface="微软雅黑" panose="020B0503020204020204" pitchFamily="34" charset="-122"/>
              <a:ea typeface="微软雅黑" panose="020B0503020204020204" pitchFamily="34" charset="-122"/>
            </a:endParaRPr>
          </a:p>
        </p:txBody>
      </p:sp>
      <p:sp>
        <p:nvSpPr>
          <p:cNvPr id="156" name="Text Box 66"/>
          <p:cNvSpPr txBox="1">
            <a:spLocks noChangeArrowheads="1"/>
          </p:cNvSpPr>
          <p:nvPr/>
        </p:nvSpPr>
        <p:spPr bwMode="auto">
          <a:xfrm>
            <a:off x="1350323" y="4461338"/>
            <a:ext cx="2095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一周以后再次访问</a:t>
            </a:r>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grpSp>
        <p:nvGrpSpPr>
          <p:cNvPr id="157" name="Group 89"/>
          <p:cNvGrpSpPr/>
          <p:nvPr/>
        </p:nvGrpSpPr>
        <p:grpSpPr bwMode="auto">
          <a:xfrm>
            <a:off x="3569648" y="3516334"/>
            <a:ext cx="6367465" cy="820738"/>
            <a:chOff x="1392" y="2261"/>
            <a:chExt cx="4011" cy="517"/>
          </a:xfrm>
        </p:grpSpPr>
        <p:sp>
          <p:nvSpPr>
            <p:cNvPr id="158" name="Line 12"/>
            <p:cNvSpPr>
              <a:spLocks noChangeShapeType="1"/>
            </p:cNvSpPr>
            <p:nvPr/>
          </p:nvSpPr>
          <p:spPr bwMode="auto">
            <a:xfrm>
              <a:off x="1392" y="2357"/>
              <a:ext cx="1998" cy="214"/>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59" name="Text Box 15"/>
            <p:cNvSpPr txBox="1">
              <a:spLocks noChangeArrowheads="1"/>
            </p:cNvSpPr>
            <p:nvPr/>
          </p:nvSpPr>
          <p:spPr bwMode="auto">
            <a:xfrm>
              <a:off x="1548" y="226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cookie: 1678</a:t>
              </a:r>
              <a:endParaRPr lang="en-US" altLang="zh-CN" sz="2000" dirty="0">
                <a:solidFill>
                  <a:schemeClr val="accent6"/>
                </a:solidFill>
                <a:latin typeface="微软雅黑" panose="020B0503020204020204" pitchFamily="34" charset="-122"/>
                <a:ea typeface="微软雅黑" panose="020B0503020204020204" pitchFamily="34" charset="-122"/>
              </a:endParaRPr>
            </a:p>
          </p:txBody>
        </p:sp>
        <p:sp>
          <p:nvSpPr>
            <p:cNvPr id="160" name="Text Box 28"/>
            <p:cNvSpPr txBox="1">
              <a:spLocks noChangeArrowheads="1"/>
            </p:cNvSpPr>
            <p:nvPr/>
          </p:nvSpPr>
          <p:spPr bwMode="auto">
            <a:xfrm>
              <a:off x="3390" y="233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61" name="Line 42"/>
            <p:cNvSpPr>
              <a:spLocks noChangeShapeType="1"/>
            </p:cNvSpPr>
            <p:nvPr/>
          </p:nvSpPr>
          <p:spPr bwMode="auto">
            <a:xfrm flipV="1">
              <a:off x="4228" y="2491"/>
              <a:ext cx="1175" cy="11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grpSp>
          <p:nvGrpSpPr>
            <p:cNvPr id="162" name="Group 83"/>
            <p:cNvGrpSpPr/>
            <p:nvPr/>
          </p:nvGrpSpPr>
          <p:grpSpPr bwMode="auto">
            <a:xfrm>
              <a:off x="4404" y="2454"/>
              <a:ext cx="886" cy="194"/>
              <a:chOff x="4404" y="2364"/>
              <a:chExt cx="886" cy="194"/>
            </a:xfrm>
          </p:grpSpPr>
          <p:sp>
            <p:nvSpPr>
              <p:cNvPr id="163" name="Rectangle 72"/>
              <p:cNvSpPr>
                <a:spLocks noChangeArrowheads="1"/>
              </p:cNvSpPr>
              <p:nvPr/>
            </p:nvSpPr>
            <p:spPr bwMode="auto">
              <a:xfrm>
                <a:off x="4409" y="2365"/>
                <a:ext cx="38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4" name="Text Box 43"/>
              <p:cNvSpPr txBox="1">
                <a:spLocks noChangeArrowheads="1"/>
              </p:cNvSpPr>
              <p:nvPr/>
            </p:nvSpPr>
            <p:spPr bwMode="auto">
              <a:xfrm>
                <a:off x="4404" y="2364"/>
                <a:ext cx="886" cy="1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grpSp>
        <p:nvGrpSpPr>
          <p:cNvPr id="165" name="Group 81"/>
          <p:cNvGrpSpPr/>
          <p:nvPr/>
        </p:nvGrpSpPr>
        <p:grpSpPr bwMode="auto">
          <a:xfrm>
            <a:off x="1754456" y="1779637"/>
            <a:ext cx="1762736" cy="697460"/>
            <a:chOff x="387" y="1001"/>
            <a:chExt cx="1049" cy="532"/>
          </a:xfrm>
          <a:solidFill>
            <a:schemeClr val="accent1">
              <a:lumMod val="10000"/>
              <a:lumOff val="90000"/>
            </a:schemeClr>
          </a:solidFill>
        </p:grpSpPr>
        <p:sp>
          <p:nvSpPr>
            <p:cNvPr id="166" name="AutoShape 67"/>
            <p:cNvSpPr>
              <a:spLocks noChangeArrowheads="1"/>
            </p:cNvSpPr>
            <p:nvPr/>
          </p:nvSpPr>
          <p:spPr bwMode="auto">
            <a:xfrm>
              <a:off x="387" y="1001"/>
              <a:ext cx="1049" cy="532"/>
            </a:xfrm>
            <a:prstGeom prst="can">
              <a:avLst>
                <a:gd name="adj" fmla="val 25000"/>
              </a:avLst>
            </a:prstGeom>
            <a:grp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67" name="Text Box 60"/>
            <p:cNvSpPr txBox="1">
              <a:spLocks noChangeArrowheads="1"/>
            </p:cNvSpPr>
            <p:nvPr/>
          </p:nvSpPr>
          <p:spPr bwMode="auto">
            <a:xfrm>
              <a:off x="529" y="1137"/>
              <a:ext cx="861" cy="2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ebay</a:t>
              </a:r>
              <a:r>
                <a:rPr lang="en-US" altLang="zh-CN" sz="2000" dirty="0">
                  <a:latin typeface="微软雅黑" panose="020B0503020204020204" pitchFamily="34" charset="-122"/>
                  <a:ea typeface="微软雅黑" panose="020B0503020204020204" pitchFamily="34" charset="-122"/>
                </a:rPr>
                <a:t> 8734</a:t>
              </a:r>
              <a:endParaRPr lang="en-US" altLang="zh-CN" sz="2000" dirty="0">
                <a:latin typeface="微软雅黑" panose="020B0503020204020204" pitchFamily="34" charset="-122"/>
                <a:ea typeface="微软雅黑" panose="020B0503020204020204" pitchFamily="34" charset="-122"/>
              </a:endParaRPr>
            </a:p>
          </p:txBody>
        </p:sp>
      </p:grpSp>
      <p:grpSp>
        <p:nvGrpSpPr>
          <p:cNvPr id="168" name="Group 95"/>
          <p:cNvGrpSpPr/>
          <p:nvPr/>
        </p:nvGrpSpPr>
        <p:grpSpPr bwMode="auto">
          <a:xfrm>
            <a:off x="3560123" y="2033606"/>
            <a:ext cx="6376989" cy="1635124"/>
            <a:chOff x="1386" y="1327"/>
            <a:chExt cx="4017" cy="1030"/>
          </a:xfrm>
        </p:grpSpPr>
        <p:sp>
          <p:nvSpPr>
            <p:cNvPr id="169" name="Line 4"/>
            <p:cNvSpPr>
              <a:spLocks noChangeShapeType="1"/>
            </p:cNvSpPr>
            <p:nvPr/>
          </p:nvSpPr>
          <p:spPr bwMode="auto">
            <a:xfrm>
              <a:off x="1386" y="1355"/>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0" name="Text Box 8"/>
            <p:cNvSpPr txBox="1">
              <a:spLocks noChangeArrowheads="1"/>
            </p:cNvSpPr>
            <p:nvPr/>
          </p:nvSpPr>
          <p:spPr bwMode="auto">
            <a:xfrm>
              <a:off x="1554" y="1327"/>
              <a:ext cx="1689" cy="252"/>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p:txBody>
        </p:sp>
        <p:sp>
          <p:nvSpPr>
            <p:cNvPr id="171" name="Text Box 31"/>
            <p:cNvSpPr txBox="1">
              <a:spLocks noChangeArrowheads="1"/>
            </p:cNvSpPr>
            <p:nvPr/>
          </p:nvSpPr>
          <p:spPr bwMode="auto">
            <a:xfrm>
              <a:off x="3240" y="1390"/>
              <a:ext cx="136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web </a:t>
              </a:r>
              <a:r>
                <a:rPr lang="zh-CN" altLang="en-US" sz="2000" dirty="0">
                  <a:solidFill>
                    <a:srgbClr val="000099"/>
                  </a:solidFill>
                  <a:latin typeface="微软雅黑" panose="020B0503020204020204" pitchFamily="34" charset="-122"/>
                  <a:ea typeface="微软雅黑" panose="020B0503020204020204" pitchFamily="34" charset="-122"/>
                </a:rPr>
                <a:t>服务器</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产生</a:t>
              </a:r>
              <a:r>
                <a:rPr lang="en-US" altLang="zh-CN" sz="2000" dirty="0">
                  <a:solidFill>
                    <a:srgbClr val="000099"/>
                  </a:solidFill>
                  <a:latin typeface="微软雅黑" panose="020B0503020204020204" pitchFamily="34" charset="-122"/>
                  <a:ea typeface="微软雅黑" panose="020B0503020204020204" pitchFamily="34" charset="-122"/>
                </a:rPr>
                <a:t> SID</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1678 </a:t>
              </a:r>
              <a:r>
                <a:rPr lang="zh-CN" altLang="en-US" sz="2000" dirty="0">
                  <a:solidFill>
                    <a:srgbClr val="000099"/>
                  </a:solidFill>
                  <a:latin typeface="微软雅黑" panose="020B0503020204020204" pitchFamily="34" charset="-122"/>
                  <a:ea typeface="微软雅黑" panose="020B0503020204020204" pitchFamily="34" charset="-122"/>
                </a:rPr>
                <a:t>给用户</a:t>
              </a:r>
              <a:endParaRPr lang="en-US" altLang="zh-CN" sz="2000" dirty="0">
                <a:solidFill>
                  <a:srgbClr val="000099"/>
                </a:solidFill>
                <a:latin typeface="微软雅黑" panose="020B0503020204020204" pitchFamily="34" charset="-122"/>
                <a:ea typeface="微软雅黑" panose="020B0503020204020204" pitchFamily="34" charset="-122"/>
              </a:endParaRPr>
            </a:p>
          </p:txBody>
        </p:sp>
        <p:grpSp>
          <p:nvGrpSpPr>
            <p:cNvPr id="172" name="Group 82"/>
            <p:cNvGrpSpPr/>
            <p:nvPr/>
          </p:nvGrpSpPr>
          <p:grpSpPr bwMode="auto">
            <a:xfrm>
              <a:off x="4375" y="1730"/>
              <a:ext cx="1028" cy="627"/>
              <a:chOff x="4375" y="1640"/>
              <a:chExt cx="1028" cy="627"/>
            </a:xfrm>
          </p:grpSpPr>
          <p:sp>
            <p:nvSpPr>
              <p:cNvPr id="173" name="Line 40"/>
              <p:cNvSpPr>
                <a:spLocks noChangeShapeType="1"/>
              </p:cNvSpPr>
              <p:nvPr/>
            </p:nvSpPr>
            <p:spPr bwMode="auto">
              <a:xfrm>
                <a:off x="4377" y="1640"/>
                <a:ext cx="1026" cy="6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4" name="Rectangle 73"/>
              <p:cNvSpPr>
                <a:spLocks noChangeArrowheads="1"/>
              </p:cNvSpPr>
              <p:nvPr/>
            </p:nvSpPr>
            <p:spPr bwMode="auto">
              <a:xfrm>
                <a:off x="4470" y="1729"/>
                <a:ext cx="602" cy="2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75" name="Text Box 41"/>
              <p:cNvSpPr txBox="1">
                <a:spLocks noChangeArrowheads="1"/>
              </p:cNvSpPr>
              <p:nvPr/>
            </p:nvSpPr>
            <p:spPr bwMode="auto">
              <a:xfrm>
                <a:off x="4375" y="1783"/>
                <a:ext cx="774"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75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创建记录</a:t>
                </a:r>
                <a:endParaRPr lang="en-US" altLang="zh-CN" sz="2000" dirty="0">
                  <a:latin typeface="微软雅黑" panose="020B0503020204020204" pitchFamily="34" charset="-122"/>
                  <a:ea typeface="微软雅黑" panose="020B0503020204020204" pitchFamily="34" charset="-122"/>
                </a:endParaRPr>
              </a:p>
            </p:txBody>
          </p:sp>
        </p:grpSp>
      </p:grpSp>
      <p:grpSp>
        <p:nvGrpSpPr>
          <p:cNvPr id="176" name="Group 88"/>
          <p:cNvGrpSpPr/>
          <p:nvPr/>
        </p:nvGrpSpPr>
        <p:grpSpPr bwMode="auto">
          <a:xfrm>
            <a:off x="1586816" y="2603522"/>
            <a:ext cx="5084808" cy="1083234"/>
            <a:chOff x="-18" y="1637"/>
            <a:chExt cx="3504" cy="875"/>
          </a:xfrm>
        </p:grpSpPr>
        <p:sp>
          <p:nvSpPr>
            <p:cNvPr id="177" name="Line 9"/>
            <p:cNvSpPr>
              <a:spLocks noChangeShapeType="1"/>
            </p:cNvSpPr>
            <p:nvPr/>
          </p:nvSpPr>
          <p:spPr bwMode="auto">
            <a:xfrm flipH="1">
              <a:off x="1404" y="1637"/>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78" name="Text Box 11"/>
            <p:cNvSpPr txBox="1">
              <a:spLocks noChangeArrowheads="1"/>
            </p:cNvSpPr>
            <p:nvPr/>
          </p:nvSpPr>
          <p:spPr bwMode="auto">
            <a:xfrm>
              <a:off x="1552" y="1650"/>
              <a:ext cx="1665" cy="484"/>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defRPr/>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响应</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defRPr/>
              </a:pPr>
              <a:r>
                <a:rPr lang="en-US" altLang="zh-CN" sz="2000" dirty="0">
                  <a:solidFill>
                    <a:schemeClr val="accent6"/>
                  </a:solidFill>
                  <a:latin typeface="微软雅黑" panose="020B0503020204020204" pitchFamily="34" charset="-122"/>
                  <a:ea typeface="微软雅黑" panose="020B0503020204020204" pitchFamily="34" charset="-122"/>
                </a:rPr>
                <a:t>set-cookie: 1678 </a:t>
              </a:r>
              <a:endParaRPr lang="en-US" altLang="zh-CN" sz="2000" dirty="0">
                <a:solidFill>
                  <a:schemeClr val="accent6"/>
                </a:solidFill>
                <a:latin typeface="微软雅黑" panose="020B0503020204020204" pitchFamily="34" charset="-122"/>
                <a:ea typeface="微软雅黑" panose="020B0503020204020204" pitchFamily="34" charset="-122"/>
              </a:endParaRPr>
            </a:p>
          </p:txBody>
        </p:sp>
        <p:grpSp>
          <p:nvGrpSpPr>
            <p:cNvPr id="179" name="Group 76"/>
            <p:cNvGrpSpPr/>
            <p:nvPr/>
          </p:nvGrpSpPr>
          <p:grpSpPr bwMode="auto">
            <a:xfrm>
              <a:off x="-18" y="1857"/>
              <a:ext cx="1454" cy="655"/>
              <a:chOff x="207" y="1767"/>
              <a:chExt cx="1454" cy="655"/>
            </a:xfrm>
          </p:grpSpPr>
          <p:sp>
            <p:nvSpPr>
              <p:cNvPr id="180" name="AutoShape 74"/>
              <p:cNvSpPr>
                <a:spLocks noChangeArrowheads="1"/>
              </p:cNvSpPr>
              <p:nvPr/>
            </p:nvSpPr>
            <p:spPr bwMode="auto">
              <a:xfrm>
                <a:off x="322" y="1767"/>
                <a:ext cx="1225" cy="655"/>
              </a:xfrm>
              <a:prstGeom prst="can">
                <a:avLst>
                  <a:gd name="adj" fmla="val 25000"/>
                </a:avLst>
              </a:prstGeom>
              <a:solidFill>
                <a:schemeClr val="accent1">
                  <a:lumMod val="10000"/>
                  <a:lumOff val="90000"/>
                </a:schemeClr>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81" name="Text Box 75"/>
              <p:cNvSpPr txBox="1">
                <a:spLocks noChangeArrowheads="1"/>
              </p:cNvSpPr>
              <p:nvPr/>
            </p:nvSpPr>
            <p:spPr bwMode="auto">
              <a:xfrm>
                <a:off x="207" y="1918"/>
                <a:ext cx="1454"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ebay</a:t>
                </a:r>
                <a:r>
                  <a:rPr lang="en-US" altLang="zh-CN" sz="2000" dirty="0">
                    <a:latin typeface="微软雅黑" panose="020B0503020204020204" pitchFamily="34" charset="-122"/>
                    <a:ea typeface="微软雅黑" panose="020B0503020204020204" pitchFamily="34" charset="-122"/>
                  </a:rPr>
                  <a:t> 8734</a:t>
                </a:r>
                <a:endParaRPr lang="en-US" altLang="zh-CN" sz="2000" dirty="0">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amazon 1678</a:t>
                </a:r>
                <a:endParaRPr lang="en-US" altLang="zh-CN" sz="2000" dirty="0">
                  <a:latin typeface="微软雅黑" panose="020B0503020204020204" pitchFamily="34" charset="-122"/>
                  <a:ea typeface="微软雅黑" panose="020B0503020204020204" pitchFamily="34" charset="-122"/>
                </a:endParaRPr>
              </a:p>
            </p:txBody>
          </p:sp>
        </p:grpSp>
      </p:grpSp>
      <p:grpSp>
        <p:nvGrpSpPr>
          <p:cNvPr id="182" name="Group 93"/>
          <p:cNvGrpSpPr/>
          <p:nvPr/>
        </p:nvGrpSpPr>
        <p:grpSpPr bwMode="auto">
          <a:xfrm>
            <a:off x="3531548" y="4035890"/>
            <a:ext cx="6381752" cy="1844676"/>
            <a:chOff x="1374" y="2546"/>
            <a:chExt cx="4020" cy="1162"/>
          </a:xfrm>
        </p:grpSpPr>
        <p:sp>
          <p:nvSpPr>
            <p:cNvPr id="183" name="Line 20"/>
            <p:cNvSpPr>
              <a:spLocks noChangeShapeType="1"/>
            </p:cNvSpPr>
            <p:nvPr/>
          </p:nvSpPr>
          <p:spPr bwMode="auto">
            <a:xfrm>
              <a:off x="1374" y="3293"/>
              <a:ext cx="2082" cy="24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4" name="Text Box 23"/>
            <p:cNvSpPr txBox="1">
              <a:spLocks noChangeArrowheads="1"/>
            </p:cNvSpPr>
            <p:nvPr/>
          </p:nvSpPr>
          <p:spPr bwMode="auto">
            <a:xfrm>
              <a:off x="1561" y="3171"/>
              <a:ext cx="1689" cy="368"/>
            </a:xfrm>
            <a:prstGeom prst="rect">
              <a:avLst/>
            </a:prstGeom>
            <a:solidFill>
              <a:schemeClr val="bg1"/>
            </a:solidFill>
            <a:ln w="9525">
              <a:solidFill>
                <a:schemeClr val="tx1"/>
              </a:solidFill>
              <a:miter lim="800000"/>
            </a:ln>
          </p:spPr>
          <p:txBody>
            <a:bodyPr>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8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常规</a:t>
              </a:r>
              <a:r>
                <a:rPr lang="en-US" altLang="zh-CN" sz="2000" dirty="0">
                  <a:latin typeface="微软雅黑" panose="020B0503020204020204" pitchFamily="34" charset="-122"/>
                  <a:ea typeface="微软雅黑" panose="020B0503020204020204" pitchFamily="34" charset="-122"/>
                </a:rPr>
                <a:t>HTTP</a:t>
              </a:r>
              <a:r>
                <a:rPr lang="zh-CN" altLang="en-US" sz="2000" dirty="0">
                  <a:latin typeface="微软雅黑" panose="020B0503020204020204" pitchFamily="34" charset="-122"/>
                  <a:ea typeface="微软雅黑" panose="020B0503020204020204" pitchFamily="34" charset="-122"/>
                </a:rPr>
                <a:t>请求</a:t>
              </a:r>
              <a:endParaRPr lang="en-US" altLang="zh-CN" sz="2000" dirty="0">
                <a:latin typeface="微软雅黑" panose="020B0503020204020204" pitchFamily="34" charset="-122"/>
                <a:ea typeface="微软雅黑" panose="020B0503020204020204" pitchFamily="34" charset="-122"/>
              </a:endParaRPr>
            </a:p>
            <a:p>
              <a:pPr algn="ctr">
                <a:lnSpc>
                  <a:spcPct val="80000"/>
                </a:lnSpc>
                <a:spcBef>
                  <a:spcPct val="0"/>
                </a:spcBef>
                <a:buClrTx/>
                <a:buSzTx/>
                <a:buFontTx/>
                <a:buNone/>
              </a:pPr>
              <a:r>
                <a:rPr lang="en-US" altLang="zh-CN" sz="2000" dirty="0">
                  <a:solidFill>
                    <a:srgbClr val="FF0000"/>
                  </a:solidFill>
                  <a:latin typeface="微软雅黑" panose="020B0503020204020204" pitchFamily="34" charset="-122"/>
                  <a:ea typeface="微软雅黑" panose="020B0503020204020204" pitchFamily="34" charset="-122"/>
                </a:rPr>
                <a:t>cookie: 1678</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185" name="Text Box 29"/>
            <p:cNvSpPr txBox="1">
              <a:spLocks noChangeArrowheads="1"/>
            </p:cNvSpPr>
            <p:nvPr/>
          </p:nvSpPr>
          <p:spPr bwMode="auto">
            <a:xfrm>
              <a:off x="3422" y="3262"/>
              <a:ext cx="9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a:solidFill>
                    <a:srgbClr val="000099"/>
                  </a:solidFill>
                  <a:latin typeface="微软雅黑" panose="020B0503020204020204" pitchFamily="34" charset="-122"/>
                  <a:ea typeface="微软雅黑" panose="020B0503020204020204" pitchFamily="34" charset="-122"/>
                </a:rPr>
                <a:t>cookie</a:t>
              </a:r>
              <a:endParaRPr lang="en-US" altLang="zh-CN" sz="2000" dirty="0">
                <a:solidFill>
                  <a:srgbClr val="000099"/>
                </a:solidFill>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zh-CN" altLang="en-US" sz="2000" dirty="0">
                  <a:solidFill>
                    <a:srgbClr val="000099"/>
                  </a:solidFill>
                  <a:latin typeface="微软雅黑" panose="020B0503020204020204" pitchFamily="34" charset="-122"/>
                  <a:ea typeface="微软雅黑" panose="020B0503020204020204" pitchFamily="34" charset="-122"/>
                </a:rPr>
                <a:t>指定的行动</a:t>
              </a:r>
              <a:endParaRPr lang="en-US" altLang="zh-CN" sz="2000" dirty="0">
                <a:solidFill>
                  <a:srgbClr val="000099"/>
                </a:solidFill>
                <a:latin typeface="微软雅黑" panose="020B0503020204020204" pitchFamily="34" charset="-122"/>
                <a:ea typeface="微软雅黑" panose="020B0503020204020204" pitchFamily="34" charset="-122"/>
              </a:endParaRPr>
            </a:p>
          </p:txBody>
        </p:sp>
        <p:sp>
          <p:nvSpPr>
            <p:cNvPr id="186" name="Line 44"/>
            <p:cNvSpPr>
              <a:spLocks noChangeShapeType="1"/>
            </p:cNvSpPr>
            <p:nvPr/>
          </p:nvSpPr>
          <p:spPr bwMode="auto">
            <a:xfrm flipV="1">
              <a:off x="4228" y="2546"/>
              <a:ext cx="1166" cy="8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87" name="Text Box 71"/>
            <p:cNvSpPr txBox="1">
              <a:spLocks noChangeArrowheads="1"/>
            </p:cNvSpPr>
            <p:nvPr/>
          </p:nvSpPr>
          <p:spPr bwMode="auto">
            <a:xfrm>
              <a:off x="4287" y="2939"/>
              <a:ext cx="924"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访问数据库</a:t>
              </a:r>
              <a:endParaRPr lang="en-US" altLang="zh-CN" sz="2000" dirty="0">
                <a:latin typeface="微软雅黑" panose="020B0503020204020204" pitchFamily="34" charset="-122"/>
                <a:ea typeface="微软雅黑" panose="020B0503020204020204" pitchFamily="34" charset="-122"/>
              </a:endParaRPr>
            </a:p>
          </p:txBody>
        </p:sp>
      </p:grpSp>
      <p:grpSp>
        <p:nvGrpSpPr>
          <p:cNvPr id="188" name="Group 77"/>
          <p:cNvGrpSpPr/>
          <p:nvPr/>
        </p:nvGrpSpPr>
        <p:grpSpPr bwMode="auto">
          <a:xfrm>
            <a:off x="1743388" y="4898563"/>
            <a:ext cx="1781983" cy="837925"/>
            <a:chOff x="356" y="1746"/>
            <a:chExt cx="1288" cy="486"/>
          </a:xfrm>
        </p:grpSpPr>
        <p:sp>
          <p:nvSpPr>
            <p:cNvPr id="189" name="AutoShape 78"/>
            <p:cNvSpPr>
              <a:spLocks noChangeArrowheads="1"/>
            </p:cNvSpPr>
            <p:nvPr/>
          </p:nvSpPr>
          <p:spPr bwMode="auto">
            <a:xfrm>
              <a:off x="364" y="1746"/>
              <a:ext cx="1261" cy="486"/>
            </a:xfrm>
            <a:prstGeom prst="can">
              <a:avLst>
                <a:gd name="adj" fmla="val 25000"/>
              </a:avLst>
            </a:prstGeom>
            <a:solidFill>
              <a:schemeClr val="accent1">
                <a:lumMod val="10000"/>
                <a:lumOff val="90000"/>
              </a:schemeClr>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400">
                <a:latin typeface="微软雅黑" panose="020B0503020204020204" pitchFamily="34" charset="-122"/>
                <a:ea typeface="微软雅黑" panose="020B0503020204020204" pitchFamily="34" charset="-122"/>
              </a:endParaRPr>
            </a:p>
          </p:txBody>
        </p:sp>
        <p:sp>
          <p:nvSpPr>
            <p:cNvPr id="190" name="Text Box 79"/>
            <p:cNvSpPr txBox="1">
              <a:spLocks noChangeArrowheads="1"/>
            </p:cNvSpPr>
            <p:nvPr/>
          </p:nvSpPr>
          <p:spPr bwMode="auto">
            <a:xfrm>
              <a:off x="356" y="1862"/>
              <a:ext cx="1288"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2000" dirty="0" err="1">
                  <a:latin typeface="微软雅黑" panose="020B0503020204020204" pitchFamily="34" charset="-122"/>
                  <a:ea typeface="微软雅黑" panose="020B0503020204020204" pitchFamily="34" charset="-122"/>
                </a:rPr>
                <a:t>ebay</a:t>
              </a:r>
              <a:r>
                <a:rPr lang="en-US" altLang="zh-CN" sz="2000" dirty="0">
                  <a:latin typeface="微软雅黑" panose="020B0503020204020204" pitchFamily="34" charset="-122"/>
                  <a:ea typeface="微软雅黑" panose="020B0503020204020204" pitchFamily="34" charset="-122"/>
                </a:rPr>
                <a:t> 8734</a:t>
              </a:r>
              <a:endParaRPr lang="en-US" altLang="zh-CN" sz="2000" dirty="0">
                <a:latin typeface="微软雅黑" panose="020B0503020204020204" pitchFamily="34" charset="-122"/>
                <a:ea typeface="微软雅黑" panose="020B0503020204020204" pitchFamily="34" charset="-122"/>
              </a:endParaRPr>
            </a:p>
            <a:p>
              <a:pPr algn="ctr">
                <a:lnSpc>
                  <a:spcPct val="100000"/>
                </a:lnSpc>
                <a:spcBef>
                  <a:spcPct val="0"/>
                </a:spcBef>
                <a:buClrTx/>
                <a:buSzTx/>
                <a:buFontTx/>
                <a:buNone/>
              </a:pPr>
              <a:r>
                <a:rPr lang="en-US" altLang="zh-CN" sz="2000" dirty="0">
                  <a:latin typeface="微软雅黑" panose="020B0503020204020204" pitchFamily="34" charset="-122"/>
                  <a:ea typeface="微软雅黑" panose="020B0503020204020204" pitchFamily="34" charset="-122"/>
                </a:rPr>
                <a:t>amazon 1678</a:t>
              </a:r>
              <a:endParaRPr lang="en-US" altLang="zh-CN" sz="2000" dirty="0">
                <a:latin typeface="微软雅黑" panose="020B0503020204020204" pitchFamily="34" charset="-122"/>
                <a:ea typeface="微软雅黑" panose="020B0503020204020204" pitchFamily="34" charset="-122"/>
              </a:endParaRPr>
            </a:p>
          </p:txBody>
        </p:sp>
      </p:grpSp>
      <p:sp>
        <p:nvSpPr>
          <p:cNvPr id="191" name="Text Box 80"/>
          <p:cNvSpPr txBox="1">
            <a:spLocks noChangeArrowheads="1"/>
          </p:cNvSpPr>
          <p:nvPr/>
        </p:nvSpPr>
        <p:spPr bwMode="auto">
          <a:xfrm>
            <a:off x="9559287" y="2970174"/>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r>
              <a:rPr lang="zh-CN" altLang="en-US" sz="2000" dirty="0">
                <a:latin typeface="微软雅黑" panose="020B0503020204020204" pitchFamily="34" charset="-122"/>
                <a:ea typeface="微软雅黑" panose="020B0503020204020204" pitchFamily="34" charset="-122"/>
              </a:rPr>
              <a:t>后台数据库</a:t>
            </a:r>
            <a:endParaRPr lang="en-US" altLang="zh-CN" sz="2000" dirty="0">
              <a:latin typeface="微软雅黑" panose="020B0503020204020204" pitchFamily="34" charset="-122"/>
              <a:ea typeface="微软雅黑" panose="020B0503020204020204" pitchFamily="34" charset="-122"/>
            </a:endParaRPr>
          </a:p>
        </p:txBody>
      </p:sp>
      <p:sp>
        <p:nvSpPr>
          <p:cNvPr id="192" name="AutoShape 327"/>
          <p:cNvSpPr>
            <a:spLocks noChangeArrowheads="1"/>
          </p:cNvSpPr>
          <p:nvPr/>
        </p:nvSpPr>
        <p:spPr bwMode="auto">
          <a:xfrm>
            <a:off x="9962400" y="3370284"/>
            <a:ext cx="592138" cy="908050"/>
          </a:xfrm>
          <a:prstGeom prst="can">
            <a:avLst>
              <a:gd name="adj" fmla="val 31004"/>
            </a:avLst>
          </a:prstGeom>
          <a:gradFill rotWithShape="1">
            <a:gsLst>
              <a:gs pos="0">
                <a:srgbClr val="000099"/>
              </a:gs>
              <a:gs pos="100000">
                <a:srgbClr val="FFFFFF"/>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spcBef>
                <a:spcPct val="0"/>
              </a:spcBef>
              <a:buClrTx/>
              <a:buSzTx/>
              <a:buFontTx/>
              <a:buNone/>
            </a:pPr>
            <a:endParaRPr lang="zh-CN" altLang="zh-CN" sz="240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93" name="Group 63"/>
          <p:cNvGrpSpPr/>
          <p:nvPr/>
        </p:nvGrpSpPr>
        <p:grpSpPr bwMode="auto">
          <a:xfrm>
            <a:off x="7224542" y="1288974"/>
            <a:ext cx="411162" cy="771525"/>
            <a:chOff x="4140" y="429"/>
            <a:chExt cx="1425" cy="2396"/>
          </a:xfrm>
        </p:grpSpPr>
        <p:sp>
          <p:nvSpPr>
            <p:cNvPr id="194" name="Freeform 64"/>
            <p:cNvSpPr/>
            <p:nvPr/>
          </p:nvSpPr>
          <p:spPr bwMode="auto">
            <a:xfrm>
              <a:off x="5268" y="433"/>
              <a:ext cx="283" cy="2286"/>
            </a:xfrm>
            <a:custGeom>
              <a:avLst/>
              <a:gdLst>
                <a:gd name="T0" fmla="*/ 2 w 354"/>
                <a:gd name="T1" fmla="*/ 0 h 2742"/>
                <a:gd name="T2" fmla="*/ 2 w 354"/>
                <a:gd name="T3" fmla="*/ 3 h 2742"/>
                <a:gd name="T4" fmla="*/ 2 w 354"/>
                <a:gd name="T5" fmla="*/ 13 h 2742"/>
                <a:gd name="T6" fmla="*/ 0 w 354"/>
                <a:gd name="T7" fmla="*/ 1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5" name="Rectangle 65"/>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196" name="Freeform 66"/>
            <p:cNvSpPr/>
            <p:nvPr/>
          </p:nvSpPr>
          <p:spPr bwMode="auto">
            <a:xfrm>
              <a:off x="5321" y="570"/>
              <a:ext cx="169" cy="2115"/>
            </a:xfrm>
            <a:custGeom>
              <a:avLst/>
              <a:gdLst>
                <a:gd name="T0" fmla="*/ 2 w 211"/>
                <a:gd name="T1" fmla="*/ 0 h 2537"/>
                <a:gd name="T2" fmla="*/ 2 w 211"/>
                <a:gd name="T3" fmla="*/ 3 h 2537"/>
                <a:gd name="T4" fmla="*/ 2 w 211"/>
                <a:gd name="T5" fmla="*/ 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7" name="Freeform 67"/>
            <p:cNvSpPr/>
            <p:nvPr/>
          </p:nvSpPr>
          <p:spPr bwMode="auto">
            <a:xfrm>
              <a:off x="5284" y="1640"/>
              <a:ext cx="263" cy="189"/>
            </a:xfrm>
            <a:custGeom>
              <a:avLst/>
              <a:gdLst>
                <a:gd name="T0" fmla="*/ 2 w 328"/>
                <a:gd name="T1" fmla="*/ 0 h 226"/>
                <a:gd name="T2" fmla="*/ 2 w 328"/>
                <a:gd name="T3" fmla="*/ 3 h 226"/>
                <a:gd name="T4" fmla="*/ 2 w 328"/>
                <a:gd name="T5" fmla="*/ 3 h 226"/>
                <a:gd name="T6" fmla="*/ 0 w 328"/>
                <a:gd name="T7" fmla="*/ 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98" name="Rectangle 68"/>
            <p:cNvSpPr>
              <a:spLocks noChangeArrowheads="1"/>
            </p:cNvSpPr>
            <p:nvPr/>
          </p:nvSpPr>
          <p:spPr bwMode="auto">
            <a:xfrm>
              <a:off x="4212" y="695"/>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199" name="Group 69"/>
            <p:cNvGrpSpPr/>
            <p:nvPr/>
          </p:nvGrpSpPr>
          <p:grpSpPr bwMode="auto">
            <a:xfrm>
              <a:off x="4749" y="668"/>
              <a:ext cx="581" cy="145"/>
              <a:chOff x="614" y="2568"/>
              <a:chExt cx="725" cy="139"/>
            </a:xfrm>
          </p:grpSpPr>
          <p:sp>
            <p:nvSpPr>
              <p:cNvPr id="224" name="AutoShape 70"/>
              <p:cNvSpPr>
                <a:spLocks noChangeArrowheads="1"/>
              </p:cNvSpPr>
              <p:nvPr/>
            </p:nvSpPr>
            <p:spPr bwMode="auto">
              <a:xfrm>
                <a:off x="616" y="2566"/>
                <a:ext cx="721"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5" name="AutoShape 71"/>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0" name="Rectangle 72"/>
            <p:cNvSpPr>
              <a:spLocks noChangeArrowheads="1"/>
            </p:cNvSpPr>
            <p:nvPr/>
          </p:nvSpPr>
          <p:spPr bwMode="auto">
            <a:xfrm>
              <a:off x="4223" y="1021"/>
              <a:ext cx="600"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1" name="Group 73"/>
            <p:cNvGrpSpPr/>
            <p:nvPr/>
          </p:nvGrpSpPr>
          <p:grpSpPr bwMode="auto">
            <a:xfrm>
              <a:off x="4747" y="994"/>
              <a:ext cx="581" cy="134"/>
              <a:chOff x="614" y="2568"/>
              <a:chExt cx="725" cy="139"/>
            </a:xfrm>
          </p:grpSpPr>
          <p:sp>
            <p:nvSpPr>
              <p:cNvPr id="222" name="AutoShape 74"/>
              <p:cNvSpPr>
                <a:spLocks noChangeArrowheads="1"/>
              </p:cNvSpPr>
              <p:nvPr/>
            </p:nvSpPr>
            <p:spPr bwMode="auto">
              <a:xfrm>
                <a:off x="612" y="2570"/>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3" name="AutoShape 75"/>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2" name="Rectangle 76"/>
            <p:cNvSpPr>
              <a:spLocks noChangeArrowheads="1"/>
            </p:cNvSpPr>
            <p:nvPr/>
          </p:nvSpPr>
          <p:spPr bwMode="auto">
            <a:xfrm>
              <a:off x="4217" y="1356"/>
              <a:ext cx="594" cy="49"/>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3" name="Rectangle 77"/>
            <p:cNvSpPr>
              <a:spLocks noChangeArrowheads="1"/>
            </p:cNvSpPr>
            <p:nvPr/>
          </p:nvSpPr>
          <p:spPr bwMode="auto">
            <a:xfrm>
              <a:off x="4228" y="1657"/>
              <a:ext cx="594" cy="44"/>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nvGrpSpPr>
            <p:cNvPr id="204" name="Group 78"/>
            <p:cNvGrpSpPr/>
            <p:nvPr/>
          </p:nvGrpSpPr>
          <p:grpSpPr bwMode="auto">
            <a:xfrm>
              <a:off x="4735" y="1627"/>
              <a:ext cx="582" cy="151"/>
              <a:chOff x="614" y="2568"/>
              <a:chExt cx="725" cy="139"/>
            </a:xfrm>
          </p:grpSpPr>
          <p:sp>
            <p:nvSpPr>
              <p:cNvPr id="220" name="AutoShape 79"/>
              <p:cNvSpPr>
                <a:spLocks noChangeArrowheads="1"/>
              </p:cNvSpPr>
              <p:nvPr/>
            </p:nvSpPr>
            <p:spPr bwMode="auto">
              <a:xfrm>
                <a:off x="613" y="2568"/>
                <a:ext cx="727"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21" name="AutoShape 80"/>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5" name="Freeform 81"/>
            <p:cNvSpPr/>
            <p:nvPr/>
          </p:nvSpPr>
          <p:spPr bwMode="auto">
            <a:xfrm>
              <a:off x="5288" y="1354"/>
              <a:ext cx="263" cy="188"/>
            </a:xfrm>
            <a:custGeom>
              <a:avLst/>
              <a:gdLst>
                <a:gd name="T0" fmla="*/ 2 w 328"/>
                <a:gd name="T1" fmla="*/ 0 h 226"/>
                <a:gd name="T2" fmla="*/ 2 w 328"/>
                <a:gd name="T3" fmla="*/ 2 h 226"/>
                <a:gd name="T4" fmla="*/ 2 w 328"/>
                <a:gd name="T5" fmla="*/ 2 h 226"/>
                <a:gd name="T6" fmla="*/ 0 w 328"/>
                <a:gd name="T7" fmla="*/ 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206" name="Group 82"/>
            <p:cNvGrpSpPr/>
            <p:nvPr/>
          </p:nvGrpSpPr>
          <p:grpSpPr bwMode="auto">
            <a:xfrm>
              <a:off x="4739" y="1327"/>
              <a:ext cx="582" cy="139"/>
              <a:chOff x="614" y="2568"/>
              <a:chExt cx="725" cy="139"/>
            </a:xfrm>
          </p:grpSpPr>
          <p:sp>
            <p:nvSpPr>
              <p:cNvPr id="218" name="AutoShape 83"/>
              <p:cNvSpPr>
                <a:spLocks noChangeArrowheads="1"/>
              </p:cNvSpPr>
              <p:nvPr/>
            </p:nvSpPr>
            <p:spPr bwMode="auto">
              <a:xfrm>
                <a:off x="615"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9" name="AutoShape 84"/>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sp>
          <p:nvSpPr>
            <p:cNvPr id="207" name="Rectangle 85"/>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08" name="Freeform 86"/>
            <p:cNvSpPr/>
            <p:nvPr/>
          </p:nvSpPr>
          <p:spPr bwMode="auto">
            <a:xfrm>
              <a:off x="5312" y="1007"/>
              <a:ext cx="237" cy="213"/>
            </a:xfrm>
            <a:custGeom>
              <a:avLst/>
              <a:gdLst>
                <a:gd name="T0" fmla="*/ 2 w 296"/>
                <a:gd name="T1" fmla="*/ 0 h 256"/>
                <a:gd name="T2" fmla="*/ 2 w 296"/>
                <a:gd name="T3" fmla="*/ 2 h 256"/>
                <a:gd name="T4" fmla="*/ 2 w 296"/>
                <a:gd name="T5" fmla="*/ 2 h 256"/>
                <a:gd name="T6" fmla="*/ 0 w 296"/>
                <a:gd name="T7" fmla="*/ 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9" name="Freeform 87"/>
            <p:cNvSpPr/>
            <p:nvPr/>
          </p:nvSpPr>
          <p:spPr bwMode="auto">
            <a:xfrm>
              <a:off x="5315" y="680"/>
              <a:ext cx="244" cy="240"/>
            </a:xfrm>
            <a:custGeom>
              <a:avLst/>
              <a:gdLst>
                <a:gd name="T0" fmla="*/ 0 w 304"/>
                <a:gd name="T1" fmla="*/ 0 h 288"/>
                <a:gd name="T2" fmla="*/ 2 w 304"/>
                <a:gd name="T3" fmla="*/ 3 h 288"/>
                <a:gd name="T4" fmla="*/ 2 w 304"/>
                <a:gd name="T5" fmla="*/ 3 h 288"/>
                <a:gd name="T6" fmla="*/ 2 w 304"/>
                <a:gd name="T7" fmla="*/ 3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0" name="Oval 88"/>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1" name="Freeform 89"/>
            <p:cNvSpPr/>
            <p:nvPr/>
          </p:nvSpPr>
          <p:spPr bwMode="auto">
            <a:xfrm>
              <a:off x="5302" y="2614"/>
              <a:ext cx="245" cy="200"/>
            </a:xfrm>
            <a:custGeom>
              <a:avLst/>
              <a:gdLst>
                <a:gd name="T0" fmla="*/ 0 w 306"/>
                <a:gd name="T1" fmla="*/ 3 h 240"/>
                <a:gd name="T2" fmla="*/ 2 w 306"/>
                <a:gd name="T3" fmla="*/ 3 h 240"/>
                <a:gd name="T4" fmla="*/ 2 w 306"/>
                <a:gd name="T5" fmla="*/ 3 h 240"/>
                <a:gd name="T6" fmla="*/ 2 w 306"/>
                <a:gd name="T7" fmla="*/ 0 h 240"/>
                <a:gd name="T8" fmla="*/ 0 w 306"/>
                <a:gd name="T9" fmla="*/ 3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12" name="AutoShape 90"/>
            <p:cNvSpPr>
              <a:spLocks noChangeArrowheads="1"/>
            </p:cNvSpPr>
            <p:nvPr/>
          </p:nvSpPr>
          <p:spPr bwMode="auto">
            <a:xfrm>
              <a:off x="4140" y="2677"/>
              <a:ext cx="1199" cy="148"/>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3" name="AutoShape 91"/>
            <p:cNvSpPr>
              <a:spLocks noChangeArrowheads="1"/>
            </p:cNvSpPr>
            <p:nvPr/>
          </p:nvSpPr>
          <p:spPr bwMode="auto">
            <a:xfrm>
              <a:off x="4206" y="2712"/>
              <a:ext cx="1067"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4" name="Oval 92"/>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5" name="Oval 93"/>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80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6" name="Oval 94"/>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sp>
          <p:nvSpPr>
            <p:cNvPr id="217" name="Rectangle 95"/>
            <p:cNvSpPr>
              <a:spLocks noChangeArrowheads="1"/>
            </p:cNvSpPr>
            <p:nvPr/>
          </p:nvSpPr>
          <p:spPr bwMode="auto">
            <a:xfrm>
              <a:off x="5064" y="1834"/>
              <a:ext cx="83" cy="764"/>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65000"/>
                <a:buFont typeface="Wingdings" panose="05000000000000000000" pitchFamily="2" charset="2"/>
                <a:buChar char="v"/>
                <a:defRPr sz="2800">
                  <a:solidFill>
                    <a:schemeClr val="tx1"/>
                  </a:solidFill>
                  <a:latin typeface="Sans Guilt MB" pitchFamily="34" charset="0"/>
                  <a:ea typeface="MS PGothic" panose="020B0600070205080204" pitchFamily="34" charset="-128"/>
                </a:defRPr>
              </a:lvl1pPr>
              <a:lvl2pPr marL="742950" indent="-285750">
                <a:lnSpc>
                  <a:spcPct val="85000"/>
                </a:lnSpc>
                <a:spcBef>
                  <a:spcPct val="20000"/>
                </a:spcBef>
                <a:buClr>
                  <a:srgbClr val="000099"/>
                </a:buClr>
                <a:buFont typeface="Wingdings" panose="05000000000000000000" pitchFamily="2" charset="2"/>
                <a:buChar char="§"/>
                <a:defRPr sz="2400">
                  <a:solidFill>
                    <a:schemeClr val="tx1"/>
                  </a:solidFill>
                  <a:latin typeface="Sans Guilt MB"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2000">
                <a:latin typeface="微软雅黑" panose="020B0503020204020204" pitchFamily="34" charset="-122"/>
                <a:ea typeface="微软雅黑" panose="020B0503020204020204" pitchFamily="34" charset="-122"/>
              </a:endParaRPr>
            </a:p>
          </p:txBody>
        </p:sp>
      </p:grpSp>
      <p:grpSp>
        <p:nvGrpSpPr>
          <p:cNvPr id="226" name="Group 96"/>
          <p:cNvGrpSpPr/>
          <p:nvPr/>
        </p:nvGrpSpPr>
        <p:grpSpPr bwMode="auto">
          <a:xfrm>
            <a:off x="3166423" y="1183294"/>
            <a:ext cx="687388" cy="731838"/>
            <a:chOff x="-44" y="1473"/>
            <a:chExt cx="981" cy="1105"/>
          </a:xfrm>
        </p:grpSpPr>
        <p:pic>
          <p:nvPicPr>
            <p:cNvPr id="227" name="Picture 9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98"/>
            <p:cNvSpPr/>
            <p:nvPr/>
          </p:nvSpPr>
          <p:spPr bwMode="auto">
            <a:xfrm flipH="1">
              <a:off x="374" y="1579"/>
              <a:ext cx="477" cy="506"/>
            </a:xfrm>
            <a:custGeom>
              <a:avLst/>
              <a:gdLst>
                <a:gd name="T0" fmla="*/ 0 w 356"/>
                <a:gd name="T1" fmla="*/ 0 h 368"/>
                <a:gd name="T2" fmla="*/ 1452553 w 356"/>
                <a:gd name="T3" fmla="*/ 144892 h 368"/>
                <a:gd name="T4" fmla="*/ 1723142 w 356"/>
                <a:gd name="T5" fmla="*/ 3018562 h 368"/>
                <a:gd name="T6" fmla="*/ 379756 w 356"/>
                <a:gd name="T7" fmla="*/ 377511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68"/>
                                        </p:tgtEl>
                                        <p:attrNameLst>
                                          <p:attrName>style.visibility</p:attrName>
                                        </p:attrNameLst>
                                      </p:cBhvr>
                                      <p:to>
                                        <p:strVal val="visible"/>
                                      </p:to>
                                    </p:set>
                                    <p:animEffect transition="in" filter="wipe(left)">
                                      <p:cBhvr>
                                        <p:cTn id="9" dur="2000"/>
                                        <p:tgtEl>
                                          <p:spTgt spid="16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76"/>
                                        </p:tgtEl>
                                        <p:attrNameLst>
                                          <p:attrName>style.visibility</p:attrName>
                                        </p:attrNameLst>
                                      </p:cBhvr>
                                      <p:to>
                                        <p:strVal val="visible"/>
                                      </p:to>
                                    </p:set>
                                    <p:animEffect transition="in" filter="wipe(right)">
                                      <p:cBhvr>
                                        <p:cTn id="14" dur="3000"/>
                                        <p:tgtEl>
                                          <p:spTgt spid="17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animEffect transition="in" filter="wipe(left)">
                                      <p:cBhvr>
                                        <p:cTn id="19" dur="2000"/>
                                        <p:tgtEl>
                                          <p:spTgt spid="157"/>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right)">
                                      <p:cBhvr>
                                        <p:cTn id="23" dur="1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2"/>
                                        </p:tgtEl>
                                        <p:attrNameLst>
                                          <p:attrName>style.visibility</p:attrName>
                                        </p:attrNameLst>
                                      </p:cBhvr>
                                      <p:to>
                                        <p:strVal val="visible"/>
                                      </p:to>
                                    </p:set>
                                    <p:animEffect transition="in" filter="wipe(left)">
                                      <p:cBhvr>
                                        <p:cTn id="34" dur="2000"/>
                                        <p:tgtEl>
                                          <p:spTgt spid="182"/>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50"/>
                                        </p:tgtEl>
                                        <p:attrNameLst>
                                          <p:attrName>style.visibility</p:attrName>
                                        </p:attrNameLst>
                                      </p:cBhvr>
                                      <p:to>
                                        <p:strVal val="visible"/>
                                      </p:to>
                                    </p:set>
                                    <p:animEffect transition="in" filter="wipe(right)">
                                      <p:cBhvr>
                                        <p:cTn id="38" dur="2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P2P</a:t>
            </a:r>
            <a:r>
              <a:rPr lang="zh-CN" altLang="en-US" dirty="0">
                <a:sym typeface="+mn-ea"/>
              </a:rPr>
              <a:t>方式</a:t>
            </a:r>
            <a:endParaRPr lang="zh-CN" altLang="en-US" dirty="0"/>
          </a:p>
        </p:txBody>
      </p:sp>
      <p:sp>
        <p:nvSpPr>
          <p:cNvPr id="9" name="内容占位符 8"/>
          <p:cNvSpPr>
            <a:spLocks noGrp="1"/>
          </p:cNvSpPr>
          <p:nvPr>
            <p:ph idx="1"/>
          </p:nvPr>
        </p:nvSpPr>
        <p:spPr>
          <a:xfrm>
            <a:off x="4631617" y="1781807"/>
            <a:ext cx="6853323" cy="3406694"/>
          </a:xfrm>
        </p:spPr>
        <p:txBody>
          <a:bodyPr/>
          <a:lstStyle/>
          <a:p>
            <a:pPr marL="342900" indent="-342900">
              <a:lnSpc>
                <a:spcPct val="150000"/>
              </a:lnSpc>
              <a:buFont typeface="Wingdings" panose="05000000000000000000" pitchFamily="2" charset="2"/>
              <a:buChar char="n"/>
            </a:pPr>
            <a:r>
              <a:rPr lang="en-US" altLang="zh-CN" sz="2400" kern="100" dirty="0">
                <a:ea typeface="微软雅黑 Light" panose="020B0502040204020203" pitchFamily="34" charset="-122"/>
                <a:cs typeface="Times New Roman" panose="02020603050405020304" pitchFamily="18" charset="0"/>
              </a:rPr>
              <a:t>P2P</a:t>
            </a:r>
            <a:r>
              <a:rPr lang="zh-CN" altLang="en-US" sz="2400" kern="100" dirty="0">
                <a:ea typeface="微软雅黑 Light" panose="020B0502040204020203" pitchFamily="34" charset="-122"/>
                <a:cs typeface="Times New Roman" panose="02020603050405020304" pitchFamily="18" charset="0"/>
              </a:rPr>
              <a:t>是</a:t>
            </a:r>
            <a:r>
              <a:rPr kumimoji="1" lang="en-US" altLang="zh-CN" sz="2400" dirty="0">
                <a:ea typeface="微软雅黑 Light" panose="020B0502040204020203" pitchFamily="34" charset="-122"/>
                <a:sym typeface="+mn-ea"/>
              </a:rPr>
              <a:t>Peer to </a:t>
            </a:r>
            <a:r>
              <a:rPr kumimoji="1" lang="en-US" altLang="zh-CN" sz="2400" dirty="0" err="1">
                <a:ea typeface="微软雅黑 Light" panose="020B0502040204020203" pitchFamily="34" charset="-122"/>
                <a:sym typeface="+mn-ea"/>
              </a:rPr>
              <a:t>Peer</a:t>
            </a:r>
            <a:r>
              <a:rPr kumimoji="1" lang="en-US" altLang="zh-CN" sz="2400" dirty="0" err="1">
                <a:solidFill>
                  <a:srgbClr val="C00000"/>
                </a:solidFill>
                <a:ea typeface="微软雅黑 Light" panose="020B0502040204020203" pitchFamily="34" charset="-122"/>
                <a:sym typeface="+mn-ea"/>
              </a:rPr>
              <a:t>对等方式</a:t>
            </a:r>
            <a:r>
              <a:rPr kumimoji="1" lang="zh-CN" altLang="en-US" sz="2400" dirty="0">
                <a:solidFill>
                  <a:srgbClr val="C00000"/>
                </a:solidFill>
                <a:ea typeface="微软雅黑 Light" panose="020B0502040204020203" pitchFamily="34" charset="-122"/>
                <a:sym typeface="+mn-ea"/>
              </a:rPr>
              <a:t>，</a:t>
            </a:r>
            <a:r>
              <a:rPr lang="zh-CN" altLang="zh-CN" sz="2400" kern="100" dirty="0">
                <a:ea typeface="微软雅黑 Light" panose="020B0502040204020203" pitchFamily="34" charset="-122"/>
                <a:cs typeface="Times New Roman" panose="02020603050405020304" pitchFamily="18" charset="0"/>
              </a:rPr>
              <a:t>属于分布式模型</a:t>
            </a:r>
            <a:endParaRPr lang="zh-CN" altLang="en-US" sz="2400" dirty="0">
              <a:ea typeface="微软雅黑 Light" panose="020B0502040204020203" pitchFamily="34" charset="-122"/>
            </a:endParaRPr>
          </a:p>
          <a:p>
            <a:pPr marL="342900" indent="-342900">
              <a:lnSpc>
                <a:spcPct val="150000"/>
              </a:lnSpc>
              <a:buFont typeface="Wingdings" panose="05000000000000000000" pitchFamily="2" charset="2"/>
              <a:buChar char="n"/>
            </a:pPr>
            <a:r>
              <a:rPr lang="zh-CN" altLang="zh-CN" sz="2400" kern="100" dirty="0">
                <a:ea typeface="微软雅黑 Light" panose="020B0502040204020203" pitchFamily="34" charset="-122"/>
                <a:cs typeface="Times New Roman" panose="02020603050405020304" pitchFamily="18" charset="0"/>
              </a:rPr>
              <a:t>每个主机既可以提供服务，也可以请求服务</a:t>
            </a:r>
            <a:endParaRPr lang="en-US" altLang="zh-CN" sz="2400" kern="100" dirty="0">
              <a:ea typeface="微软雅黑 Light" panose="020B0502040204020203" pitchFamily="34"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zh-CN" sz="2400" kern="100" dirty="0">
                <a:ea typeface="微软雅黑 Light" panose="020B0502040204020203" pitchFamily="34" charset="-122"/>
                <a:cs typeface="Times New Roman" panose="02020603050405020304" pitchFamily="18" charset="0"/>
              </a:rPr>
              <a:t>任意端系统</a:t>
            </a:r>
            <a:r>
              <a:rPr lang="en-US" altLang="zh-CN" sz="2400" kern="100" dirty="0">
                <a:ea typeface="微软雅黑 Light" panose="020B0502040204020203" pitchFamily="34" charset="-122"/>
              </a:rPr>
              <a:t>/</a:t>
            </a:r>
            <a:r>
              <a:rPr lang="zh-CN" altLang="zh-CN" sz="2400" kern="100" dirty="0">
                <a:ea typeface="微软雅黑 Light" panose="020B0502040204020203" pitchFamily="34" charset="-122"/>
                <a:cs typeface="Times New Roman" panose="02020603050405020304" pitchFamily="18" charset="0"/>
              </a:rPr>
              <a:t>结点之间可以直接通信</a:t>
            </a:r>
            <a:endParaRPr lang="en-US" altLang="zh-CN" sz="2400" kern="100" dirty="0">
              <a:ea typeface="微软雅黑 Light" panose="020B0502040204020203" pitchFamily="34"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zh-CN" sz="2400" kern="100" dirty="0">
                <a:ea typeface="微软雅黑 Light" panose="020B0502040204020203" pitchFamily="34" charset="-122"/>
                <a:cs typeface="Times New Roman" panose="02020603050405020304" pitchFamily="18" charset="0"/>
              </a:rPr>
              <a:t>结点间歇性接入网络</a:t>
            </a:r>
            <a:r>
              <a:rPr lang="zh-CN" altLang="en-US" sz="2400" kern="100" dirty="0">
                <a:ea typeface="微软雅黑 Light" panose="020B0502040204020203" pitchFamily="34" charset="-122"/>
                <a:cs typeface="Times New Roman" panose="02020603050405020304" pitchFamily="18" charset="0"/>
              </a:rPr>
              <a:t>，不能保证结点永远在线</a:t>
            </a:r>
            <a:endParaRPr lang="en-US" altLang="zh-CN" sz="2400" kern="100" dirty="0">
              <a:ea typeface="微软雅黑 Light" panose="020B0502040204020203" pitchFamily="34" charset="-122"/>
              <a:cs typeface="Times New Roman" panose="02020603050405020304" pitchFamily="18" charset="0"/>
            </a:endParaRPr>
          </a:p>
          <a:p>
            <a:pPr marL="342900" indent="-342900">
              <a:lnSpc>
                <a:spcPct val="150000"/>
              </a:lnSpc>
              <a:buFont typeface="Wingdings" panose="05000000000000000000" pitchFamily="2" charset="2"/>
              <a:buChar char="n"/>
            </a:pPr>
            <a:r>
              <a:rPr lang="zh-CN" altLang="en-US" sz="2400" kern="100" dirty="0">
                <a:ea typeface="微软雅黑 Light" panose="020B0502040204020203" pitchFamily="34" charset="-122"/>
                <a:cs typeface="Times New Roman" panose="02020603050405020304" pitchFamily="18" charset="0"/>
              </a:rPr>
              <a:t>结点的 </a:t>
            </a:r>
            <a:r>
              <a:rPr lang="en-US" altLang="zh-CN" sz="2400" kern="100" dirty="0">
                <a:ea typeface="微软雅黑 Light" panose="020B0502040204020203" pitchFamily="34" charset="-122"/>
                <a:cs typeface="Times New Roman" panose="02020603050405020304" pitchFamily="18" charset="0"/>
              </a:rPr>
              <a:t>IP </a:t>
            </a:r>
            <a:r>
              <a:rPr lang="zh-CN" altLang="en-US" sz="2400" kern="100" dirty="0">
                <a:ea typeface="微软雅黑 Light" panose="020B0502040204020203" pitchFamily="34" charset="-122"/>
                <a:cs typeface="Times New Roman" panose="02020603050405020304" pitchFamily="18" charset="0"/>
              </a:rPr>
              <a:t>地址可能会发生变化</a:t>
            </a:r>
            <a:endParaRPr lang="en-US" altLang="zh-CN" sz="2400" kern="100" dirty="0">
              <a:ea typeface="微软雅黑 Light" panose="020B0502040204020203" pitchFamily="34" charset="-122"/>
              <a:cs typeface="Times New Roman" panose="02020603050405020304" pitchFamily="18" charset="0"/>
            </a:endParaRPr>
          </a:p>
        </p:txBody>
      </p:sp>
      <p:sp>
        <p:nvSpPr>
          <p:cNvPr id="6" name="Rectangle 2"/>
          <p:cNvSpPr>
            <a:spLocks noChangeArrowheads="1"/>
          </p:cNvSpPr>
          <p:nvPr/>
        </p:nvSpPr>
        <p:spPr bwMode="auto">
          <a:xfrm>
            <a:off x="4190036" y="200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4"/>
          <p:cNvSpPr>
            <a:spLocks noChangeArrowheads="1"/>
          </p:cNvSpPr>
          <p:nvPr/>
        </p:nvSpPr>
        <p:spPr bwMode="auto">
          <a:xfrm>
            <a:off x="4294208" y="186352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1989750" y="5188501"/>
            <a:ext cx="1165832" cy="400110"/>
          </a:xfrm>
          <a:prstGeom prst="rect">
            <a:avLst/>
          </a:prstGeom>
        </p:spPr>
        <p:txBody>
          <a:bodyPr wrap="none">
            <a:spAutoFit/>
          </a:bodyPr>
          <a:lstStyle/>
          <a:p>
            <a:r>
              <a:rPr lang="en-US" altLang="zh-CN" sz="2000" kern="100" dirty="0"/>
              <a:t>P2P </a:t>
            </a:r>
            <a:r>
              <a:rPr lang="zh-CN" altLang="zh-CN" sz="2000" b="1" kern="100" dirty="0">
                <a:cs typeface="Times New Roman" panose="02020603050405020304" pitchFamily="18" charset="0"/>
              </a:rPr>
              <a:t>模型</a:t>
            </a:r>
            <a:endParaRPr lang="zh-CN" altLang="en-US" sz="2000" dirty="0"/>
          </a:p>
        </p:txBody>
      </p:sp>
      <p:grpSp>
        <p:nvGrpSpPr>
          <p:cNvPr id="4" name="组合 3"/>
          <p:cNvGrpSpPr/>
          <p:nvPr/>
        </p:nvGrpSpPr>
        <p:grpSpPr>
          <a:xfrm>
            <a:off x="1053141" y="2002420"/>
            <a:ext cx="2969720" cy="2569966"/>
            <a:chOff x="723843" y="1932324"/>
            <a:chExt cx="2969720" cy="2569966"/>
          </a:xfrm>
        </p:grpSpPr>
        <p:pic>
          <p:nvPicPr>
            <p:cNvPr id="12" name="图形 1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23269" y="1932324"/>
              <a:ext cx="459969" cy="348262"/>
            </a:xfrm>
            <a:prstGeom prst="rect">
              <a:avLst/>
            </a:prstGeom>
          </p:spPr>
        </p:pic>
        <p:pic>
          <p:nvPicPr>
            <p:cNvPr id="13" name="图形 1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3843" y="2889798"/>
              <a:ext cx="459969" cy="348262"/>
            </a:xfrm>
            <a:prstGeom prst="rect">
              <a:avLst/>
            </a:prstGeom>
          </p:spPr>
        </p:pic>
        <p:pic>
          <p:nvPicPr>
            <p:cNvPr id="14" name="图形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76380" y="4154028"/>
              <a:ext cx="459969" cy="348262"/>
            </a:xfrm>
            <a:prstGeom prst="rect">
              <a:avLst/>
            </a:prstGeom>
          </p:spPr>
        </p:pic>
        <p:pic>
          <p:nvPicPr>
            <p:cNvPr id="15" name="图形 1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72601" y="4110682"/>
              <a:ext cx="459969" cy="348262"/>
            </a:xfrm>
            <a:prstGeom prst="rect">
              <a:avLst/>
            </a:prstGeom>
          </p:spPr>
        </p:pic>
        <p:pic>
          <p:nvPicPr>
            <p:cNvPr id="16" name="图形 1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33594" y="2889798"/>
              <a:ext cx="459969" cy="348262"/>
            </a:xfrm>
            <a:prstGeom prst="rect">
              <a:avLst/>
            </a:prstGeom>
          </p:spPr>
        </p:pic>
        <p:sp>
          <p:nvSpPr>
            <p:cNvPr id="3" name="箭头: 上下 2"/>
            <p:cNvSpPr/>
            <p:nvPr/>
          </p:nvSpPr>
          <p:spPr>
            <a:xfrm rot="3082757">
              <a:off x="1518618" y="2069772"/>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上下 16"/>
            <p:cNvSpPr/>
            <p:nvPr/>
          </p:nvSpPr>
          <p:spPr>
            <a:xfrm rot="1213684">
              <a:off x="1852489" y="2318196"/>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上下 17"/>
            <p:cNvSpPr/>
            <p:nvPr/>
          </p:nvSpPr>
          <p:spPr>
            <a:xfrm rot="7952449">
              <a:off x="2843162" y="2047177"/>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上下 18"/>
            <p:cNvSpPr/>
            <p:nvPr/>
          </p:nvSpPr>
          <p:spPr>
            <a:xfrm rot="20482851">
              <a:off x="2619025" y="2298014"/>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上下 19"/>
            <p:cNvSpPr/>
            <p:nvPr/>
          </p:nvSpPr>
          <p:spPr>
            <a:xfrm rot="18100457">
              <a:off x="1990800" y="2710070"/>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上下 20"/>
            <p:cNvSpPr/>
            <p:nvPr/>
          </p:nvSpPr>
          <p:spPr>
            <a:xfrm rot="3399434">
              <a:off x="2431900" y="2833540"/>
              <a:ext cx="178443" cy="1604312"/>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上下 21"/>
            <p:cNvSpPr/>
            <p:nvPr/>
          </p:nvSpPr>
          <p:spPr>
            <a:xfrm rot="8903704">
              <a:off x="1151047" y="3208389"/>
              <a:ext cx="175491" cy="1020181"/>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上下 22"/>
            <p:cNvSpPr/>
            <p:nvPr/>
          </p:nvSpPr>
          <p:spPr>
            <a:xfrm rot="12342543">
              <a:off x="3212023" y="3244739"/>
              <a:ext cx="149817" cy="885058"/>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上下 23"/>
            <p:cNvSpPr/>
            <p:nvPr/>
          </p:nvSpPr>
          <p:spPr>
            <a:xfrm rot="16200000">
              <a:off x="2230954" y="3871675"/>
              <a:ext cx="149817" cy="885058"/>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上下 24"/>
            <p:cNvSpPr/>
            <p:nvPr/>
          </p:nvSpPr>
          <p:spPr>
            <a:xfrm rot="5400000">
              <a:off x="2165414" y="2093221"/>
              <a:ext cx="176717" cy="1806896"/>
            </a:xfrm>
            <a:prstGeom prst="upDownArrow">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安全与隐私：</a:t>
            </a:r>
            <a:r>
              <a:rPr lang="en-US" altLang="zh-CN" dirty="0"/>
              <a:t>Cookie</a:t>
            </a:r>
            <a:endParaRPr lang="en-US" altLang="zh-CN" dirty="0"/>
          </a:p>
        </p:txBody>
      </p:sp>
      <p:sp>
        <p:nvSpPr>
          <p:cNvPr id="2" name="内容占位符 1"/>
          <p:cNvSpPr>
            <a:spLocks noGrp="1"/>
          </p:cNvSpPr>
          <p:nvPr>
            <p:ph idx="1"/>
          </p:nvPr>
        </p:nvSpPr>
        <p:spPr>
          <a:xfrm>
            <a:off x="660399" y="1052515"/>
            <a:ext cx="10871202" cy="5183186"/>
          </a:xfrm>
        </p:spPr>
        <p:txBody>
          <a:bodyPr/>
          <a:lstStyle/>
          <a:p>
            <a:pPr>
              <a:lnSpc>
                <a:spcPct val="130000"/>
              </a:lnSpc>
              <a:spcBef>
                <a:spcPts val="0"/>
              </a:spcBef>
            </a:pPr>
            <a:r>
              <a:rPr lang="en-US" altLang="zh-CN" dirty="0"/>
              <a:t>Cookies</a:t>
            </a:r>
            <a:r>
              <a:rPr lang="zh-CN" altLang="en-US" dirty="0"/>
              <a:t>一般包含</a:t>
            </a:r>
            <a:r>
              <a:rPr lang="en-US" altLang="zh-CN" dirty="0"/>
              <a:t>5</a:t>
            </a:r>
            <a:r>
              <a:rPr lang="zh-CN" altLang="en-US" dirty="0"/>
              <a:t>个字段</a:t>
            </a:r>
            <a:endParaRPr lang="zh-CN" altLang="en-US" dirty="0"/>
          </a:p>
          <a:p>
            <a:pPr lvl="1">
              <a:lnSpc>
                <a:spcPct val="130000"/>
              </a:lnSpc>
              <a:spcBef>
                <a:spcPts val="0"/>
              </a:spcBef>
              <a:buClr>
                <a:srgbClr val="00B050"/>
              </a:buClr>
            </a:pPr>
            <a:r>
              <a:rPr lang="zh-CN" altLang="en-US" dirty="0"/>
              <a:t>域指明</a:t>
            </a:r>
            <a:r>
              <a:rPr lang="en-US" altLang="zh-CN" dirty="0"/>
              <a:t>Cookie</a:t>
            </a:r>
            <a:r>
              <a:rPr lang="zh-CN" altLang="en-US" dirty="0"/>
              <a:t>来自何方，每个域为每个客户分配</a:t>
            </a:r>
            <a:r>
              <a:rPr lang="en-US" altLang="zh-CN" dirty="0"/>
              <a:t>Cookie</a:t>
            </a:r>
            <a:r>
              <a:rPr lang="zh-CN" altLang="en-US" dirty="0"/>
              <a:t>有数量限制</a:t>
            </a:r>
            <a:endParaRPr lang="zh-CN" altLang="en-US" dirty="0"/>
          </a:p>
          <a:p>
            <a:pPr lvl="1">
              <a:lnSpc>
                <a:spcPct val="130000"/>
              </a:lnSpc>
              <a:spcBef>
                <a:spcPts val="0"/>
              </a:spcBef>
              <a:buClr>
                <a:srgbClr val="00B050"/>
              </a:buClr>
            </a:pPr>
            <a:r>
              <a:rPr lang="zh-CN" altLang="en-US" dirty="0"/>
              <a:t>路径标明服务器的文件树中哪些部分可以使用该</a:t>
            </a:r>
            <a:r>
              <a:rPr lang="en-US" altLang="zh-CN" dirty="0"/>
              <a:t>Cookie</a:t>
            </a:r>
            <a:r>
              <a:rPr lang="zh-CN" altLang="en-US" dirty="0"/>
              <a:t>：</a:t>
            </a:r>
            <a:endParaRPr lang="zh-CN" altLang="en-US" dirty="0"/>
          </a:p>
          <a:p>
            <a:pPr lvl="1">
              <a:lnSpc>
                <a:spcPct val="130000"/>
              </a:lnSpc>
              <a:spcBef>
                <a:spcPts val="0"/>
              </a:spcBef>
              <a:buClr>
                <a:srgbClr val="00B050"/>
              </a:buClr>
            </a:pPr>
            <a:r>
              <a:rPr lang="zh-CN" altLang="en-US" dirty="0"/>
              <a:t>内容采用“名字</a:t>
            </a:r>
            <a:r>
              <a:rPr lang="en-US" altLang="zh-CN" dirty="0"/>
              <a:t>=</a:t>
            </a:r>
            <a:r>
              <a:rPr lang="zh-CN" altLang="en-US" dirty="0"/>
              <a:t>值”的形式，是</a:t>
            </a:r>
            <a:r>
              <a:rPr lang="en-US" altLang="zh-CN" dirty="0"/>
              <a:t>Cookie</a:t>
            </a:r>
            <a:r>
              <a:rPr lang="zh-CN" altLang="en-US" dirty="0"/>
              <a:t>存放内容的地方，可以达到</a:t>
            </a:r>
            <a:r>
              <a:rPr lang="en-US" altLang="zh-CN" dirty="0"/>
              <a:t>4K</a:t>
            </a:r>
            <a:r>
              <a:rPr lang="zh-CN" altLang="en-US" dirty="0"/>
              <a:t>容量，内容只是字符串，不是可执行程序</a:t>
            </a:r>
            <a:endParaRPr lang="zh-CN" altLang="en-US" dirty="0"/>
          </a:p>
          <a:p>
            <a:pPr lvl="1">
              <a:lnSpc>
                <a:spcPct val="130000"/>
              </a:lnSpc>
              <a:spcBef>
                <a:spcPts val="0"/>
              </a:spcBef>
              <a:buClr>
                <a:srgbClr val="00B050"/>
              </a:buClr>
            </a:pPr>
            <a:r>
              <a:rPr lang="zh-CN" altLang="en-US" dirty="0"/>
              <a:t>安全指示浏览器只向使用安全传输连接的服务器返回</a:t>
            </a:r>
            <a:r>
              <a:rPr lang="en-US" altLang="zh-CN" dirty="0"/>
              <a:t>Cookie</a:t>
            </a:r>
            <a:endParaRPr lang="zh-CN" altLang="en-US" dirty="0"/>
          </a:p>
        </p:txBody>
      </p:sp>
      <p:pic>
        <p:nvPicPr>
          <p:cNvPr id="99" name="图片 98"/>
          <p:cNvPicPr>
            <a:picLocks noChangeAspect="1"/>
          </p:cNvPicPr>
          <p:nvPr/>
        </p:nvPicPr>
        <p:blipFill>
          <a:blip r:embed="rId1"/>
          <a:stretch>
            <a:fillRect/>
          </a:stretch>
        </p:blipFill>
        <p:spPr>
          <a:xfrm>
            <a:off x="1381714" y="3748270"/>
            <a:ext cx="9428571" cy="2314286"/>
          </a:xfrm>
          <a:prstGeom prst="rect">
            <a:avLst/>
          </a:prstGeom>
        </p:spPr>
      </p:pic>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a:xfrm>
            <a:off x="660399" y="71438"/>
            <a:ext cx="10871202" cy="765175"/>
          </a:xfrm>
        </p:spPr>
        <p:txBody>
          <a:bodyPr>
            <a:normAutofit/>
          </a:bodyPr>
          <a:lstStyle/>
          <a:p>
            <a:r>
              <a:rPr lang="en-US" altLang="zh-CN" dirty="0"/>
              <a:t>Web</a:t>
            </a:r>
            <a:r>
              <a:rPr lang="zh-CN" altLang="en-US" dirty="0"/>
              <a:t>安全与隐私：</a:t>
            </a:r>
            <a:r>
              <a:rPr lang="en-US" altLang="zh-CN" dirty="0"/>
              <a:t>Cookie</a:t>
            </a:r>
            <a:endParaRPr lang="en-US" altLang="zh-CN" dirty="0"/>
          </a:p>
        </p:txBody>
      </p:sp>
      <p:sp>
        <p:nvSpPr>
          <p:cNvPr id="2" name="内容占位符 1"/>
          <p:cNvSpPr>
            <a:spLocks noGrp="1"/>
          </p:cNvSpPr>
          <p:nvPr>
            <p:ph idx="1"/>
          </p:nvPr>
        </p:nvSpPr>
        <p:spPr>
          <a:xfrm>
            <a:off x="660399" y="1052515"/>
            <a:ext cx="10871202" cy="5183186"/>
          </a:xfrm>
        </p:spPr>
        <p:txBody>
          <a:bodyPr>
            <a:normAutofit lnSpcReduction="10000"/>
          </a:bodyPr>
          <a:lstStyle/>
          <a:p>
            <a:pPr>
              <a:spcBef>
                <a:spcPts val="0"/>
              </a:spcBef>
            </a:pPr>
            <a:r>
              <a:rPr lang="en-US" altLang="zh-CN" dirty="0">
                <a:latin typeface="+mn-ea"/>
              </a:rPr>
              <a:t>Cookie</a:t>
            </a:r>
            <a:r>
              <a:rPr lang="zh-CN" altLang="en-US" dirty="0">
                <a:latin typeface="+mn-ea"/>
              </a:rPr>
              <a:t>技术是把双刃剑，能分析用户喜好，向用户进行个性化推荐</a:t>
            </a:r>
            <a:endParaRPr lang="zh-CN" altLang="en-US" dirty="0">
              <a:latin typeface="+mn-ea"/>
            </a:endParaRPr>
          </a:p>
          <a:p>
            <a:pPr lvl="1">
              <a:spcBef>
                <a:spcPts val="0"/>
              </a:spcBef>
              <a:buClr>
                <a:srgbClr val="00B050"/>
              </a:buClr>
            </a:pPr>
            <a:r>
              <a:rPr lang="zh-CN" altLang="en-US" dirty="0">
                <a:latin typeface="+mn-ea"/>
              </a:rPr>
              <a:t>用</a:t>
            </a:r>
            <a:r>
              <a:rPr lang="en-US" altLang="zh-CN" dirty="0">
                <a:latin typeface="+mn-ea"/>
              </a:rPr>
              <a:t>Cookie</a:t>
            </a:r>
            <a:r>
              <a:rPr lang="zh-CN" altLang="en-US" dirty="0">
                <a:latin typeface="+mn-ea"/>
              </a:rPr>
              <a:t>在某网站标识用户信息，查找用户以前浏览网站记录</a:t>
            </a:r>
            <a:endParaRPr lang="zh-CN" altLang="en-US" dirty="0">
              <a:latin typeface="+mn-ea"/>
            </a:endParaRPr>
          </a:p>
          <a:p>
            <a:pPr lvl="1">
              <a:spcBef>
                <a:spcPts val="0"/>
              </a:spcBef>
              <a:buClr>
                <a:srgbClr val="00B050"/>
              </a:buClr>
            </a:pPr>
            <a:r>
              <a:rPr lang="zh-CN" altLang="en-US" dirty="0">
                <a:latin typeface="+mn-ea"/>
              </a:rPr>
              <a:t>用</a:t>
            </a:r>
            <a:r>
              <a:rPr lang="en-US" altLang="zh-CN" dirty="0">
                <a:latin typeface="+mn-ea"/>
              </a:rPr>
              <a:t>Cookie</a:t>
            </a:r>
            <a:r>
              <a:rPr lang="zh-CN" altLang="en-US" dirty="0">
                <a:latin typeface="+mn-ea"/>
              </a:rPr>
              <a:t>记录用户购物清单</a:t>
            </a:r>
            <a:endParaRPr lang="zh-CN" altLang="en-US" dirty="0">
              <a:latin typeface="+mn-ea"/>
            </a:endParaRPr>
          </a:p>
          <a:p>
            <a:pPr lvl="1">
              <a:spcBef>
                <a:spcPts val="0"/>
              </a:spcBef>
              <a:buClr>
                <a:srgbClr val="00B050"/>
              </a:buClr>
            </a:pPr>
            <a:r>
              <a:rPr lang="zh-CN" altLang="en-US" dirty="0">
                <a:latin typeface="+mn-ea"/>
              </a:rPr>
              <a:t>用</a:t>
            </a:r>
            <a:r>
              <a:rPr lang="en-US" altLang="zh-CN" dirty="0">
                <a:latin typeface="+mn-ea"/>
              </a:rPr>
              <a:t>Cookie</a:t>
            </a:r>
            <a:r>
              <a:rPr lang="zh-CN" altLang="en-US" dirty="0">
                <a:latin typeface="+mn-ea"/>
              </a:rPr>
              <a:t>可以保存</a:t>
            </a:r>
            <a:r>
              <a:rPr lang="en-US" altLang="zh-CN" dirty="0">
                <a:latin typeface="+mn-ea"/>
              </a:rPr>
              <a:t>4K</a:t>
            </a:r>
            <a:r>
              <a:rPr lang="zh-CN" altLang="en-US" dirty="0">
                <a:latin typeface="+mn-ea"/>
              </a:rPr>
              <a:t>内容，跟踪用户浏览网站的喜好</a:t>
            </a:r>
            <a:endParaRPr lang="zh-CN" altLang="en-US" dirty="0">
              <a:latin typeface="+mn-ea"/>
            </a:endParaRPr>
          </a:p>
          <a:p>
            <a:pPr lvl="1">
              <a:spcBef>
                <a:spcPts val="0"/>
              </a:spcBef>
              <a:buClr>
                <a:srgbClr val="00B050"/>
              </a:buClr>
            </a:pPr>
            <a:r>
              <a:rPr lang="zh-CN" altLang="en-US" dirty="0">
                <a:latin typeface="+mn-ea"/>
              </a:rPr>
              <a:t>用</a:t>
            </a:r>
            <a:r>
              <a:rPr lang="en-US" altLang="zh-CN" dirty="0">
                <a:latin typeface="+mn-ea"/>
              </a:rPr>
              <a:t>Cookie</a:t>
            </a:r>
            <a:r>
              <a:rPr lang="zh-CN" altLang="en-US" dirty="0">
                <a:latin typeface="+mn-ea"/>
              </a:rPr>
              <a:t>跨站点跟踪用户点击广告</a:t>
            </a:r>
            <a:endParaRPr lang="zh-CN" altLang="en-US" dirty="0">
              <a:latin typeface="+mn-ea"/>
            </a:endParaRPr>
          </a:p>
          <a:p>
            <a:pPr>
              <a:spcBef>
                <a:spcPts val="0"/>
              </a:spcBef>
            </a:pPr>
            <a:r>
              <a:rPr lang="en-US" altLang="zh-CN" dirty="0">
                <a:latin typeface="+mn-ea"/>
              </a:rPr>
              <a:t>Cookie</a:t>
            </a:r>
            <a:r>
              <a:rPr lang="zh-CN" altLang="en-US" dirty="0">
                <a:latin typeface="+mn-ea"/>
              </a:rPr>
              <a:t>技术是把双刃剑，也能跟踪用户网络浏览痕迹，泄露用户隐私</a:t>
            </a:r>
            <a:endParaRPr lang="zh-CN" altLang="en-US" dirty="0">
              <a:latin typeface="+mn-ea"/>
            </a:endParaRPr>
          </a:p>
          <a:p>
            <a:pPr lvl="1">
              <a:spcBef>
                <a:spcPts val="0"/>
              </a:spcBef>
              <a:buClr>
                <a:srgbClr val="00B050"/>
              </a:buClr>
            </a:pPr>
            <a:r>
              <a:rPr lang="en-US" altLang="zh-CN" sz="2100" dirty="0">
                <a:latin typeface="+mn-ea"/>
              </a:rPr>
              <a:t>Cookie</a:t>
            </a:r>
            <a:r>
              <a:rPr lang="zh-CN" altLang="en-US" sz="2100" dirty="0">
                <a:latin typeface="+mn-ea"/>
              </a:rPr>
              <a:t>跟踪用户以前浏览过哪些网站，跟踪用户频繁浏览哪类网站</a:t>
            </a:r>
            <a:endParaRPr lang="zh-CN" altLang="en-US" sz="2100" dirty="0">
              <a:latin typeface="+mn-ea"/>
            </a:endParaRPr>
          </a:p>
          <a:p>
            <a:pPr lvl="1">
              <a:spcBef>
                <a:spcPts val="0"/>
              </a:spcBef>
              <a:buClr>
                <a:srgbClr val="00B050"/>
              </a:buClr>
            </a:pPr>
            <a:r>
              <a:rPr lang="en-US" altLang="zh-CN" sz="2100" dirty="0">
                <a:latin typeface="+mn-ea"/>
              </a:rPr>
              <a:t>Cookie</a:t>
            </a:r>
            <a:r>
              <a:rPr lang="zh-CN" altLang="en-US" sz="2100" dirty="0">
                <a:latin typeface="+mn-ea"/>
              </a:rPr>
              <a:t>收集用户信息，用户网络交互时关注的关键词</a:t>
            </a:r>
            <a:endParaRPr lang="zh-CN" altLang="en-US" sz="2100" dirty="0">
              <a:latin typeface="+mn-ea"/>
            </a:endParaRPr>
          </a:p>
          <a:p>
            <a:pPr>
              <a:spcBef>
                <a:spcPts val="0"/>
              </a:spcBef>
            </a:pPr>
            <a:r>
              <a:rPr lang="en-US" altLang="zh-CN" dirty="0">
                <a:latin typeface="+mn-ea"/>
              </a:rPr>
              <a:t>Cookie</a:t>
            </a:r>
            <a:r>
              <a:rPr lang="zh-CN" altLang="en-US" dirty="0">
                <a:latin typeface="+mn-ea"/>
              </a:rPr>
              <a:t>容易嵌入间谍程序，这是个误区，</a:t>
            </a:r>
            <a:r>
              <a:rPr lang="en-US" altLang="zh-CN" dirty="0">
                <a:latin typeface="+mn-ea"/>
              </a:rPr>
              <a:t>Cookie</a:t>
            </a:r>
            <a:r>
              <a:rPr lang="zh-CN" altLang="en-US" dirty="0">
                <a:latin typeface="+mn-ea"/>
              </a:rPr>
              <a:t>文件保存的只是文本串，没有可执行程序</a:t>
            </a:r>
            <a:endParaRPr lang="zh-CN" altLang="en-US" dirty="0">
              <a:latin typeface="+mn-ea"/>
            </a:endParaRPr>
          </a:p>
          <a:p>
            <a:pPr lvl="1">
              <a:spcBef>
                <a:spcPts val="0"/>
              </a:spcBef>
              <a:buClr>
                <a:srgbClr val="00B050"/>
              </a:buClr>
            </a:pPr>
            <a:r>
              <a:rPr lang="zh-CN" altLang="en-US" sz="2100" dirty="0">
                <a:latin typeface="+mn-ea"/>
              </a:rPr>
              <a:t>用户可以设置浏览器限制使用</a:t>
            </a:r>
            <a:r>
              <a:rPr lang="en-US" altLang="zh-CN" sz="2100" dirty="0">
                <a:latin typeface="+mn-ea"/>
              </a:rPr>
              <a:t>Cookie</a:t>
            </a:r>
            <a:endParaRPr lang="zh-CN" altLang="en-US" sz="2100"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HTTP </a:t>
            </a:r>
            <a:r>
              <a:rPr lang="zh-CN" altLang="en-US" dirty="0"/>
              <a:t>协议</a:t>
            </a:r>
            <a:endParaRPr lang="zh-CN" altLang="en-US" dirty="0"/>
          </a:p>
        </p:txBody>
      </p:sp>
      <p:sp>
        <p:nvSpPr>
          <p:cNvPr id="3" name="内容占位符 2"/>
          <p:cNvSpPr>
            <a:spLocks noGrp="1"/>
          </p:cNvSpPr>
          <p:nvPr>
            <p:ph idx="1"/>
          </p:nvPr>
        </p:nvSpPr>
        <p:spPr>
          <a:xfrm>
            <a:off x="660399" y="1052515"/>
            <a:ext cx="10871202" cy="5183186"/>
          </a:xfrm>
        </p:spPr>
        <p:txBody>
          <a:bodyPr>
            <a:normAutofit fontScale="92500"/>
          </a:bodyPr>
          <a:lstStyle/>
          <a:p>
            <a:pPr>
              <a:spcBef>
                <a:spcPts val="0"/>
              </a:spcBef>
            </a:pPr>
            <a:r>
              <a:rPr lang="zh-CN" altLang="en-US" dirty="0">
                <a:latin typeface="+mn-ea"/>
              </a:rPr>
              <a:t>为了使超文本的链接能够高效率地完成，需要用超文本传输协议</a:t>
            </a:r>
            <a:r>
              <a:rPr lang="en-US" altLang="zh-CN" dirty="0">
                <a:latin typeface="+mn-ea"/>
              </a:rPr>
              <a:t>HTTP</a:t>
            </a:r>
            <a:r>
              <a:rPr lang="zh-CN" altLang="en-US" dirty="0">
                <a:latin typeface="+mn-ea"/>
              </a:rPr>
              <a:t>（ </a:t>
            </a:r>
            <a:r>
              <a:rPr lang="en-US" altLang="zh-CN" dirty="0" err="1">
                <a:latin typeface="+mn-ea"/>
              </a:rPr>
              <a:t>HyperText</a:t>
            </a:r>
            <a:r>
              <a:rPr lang="en-US" altLang="zh-CN" dirty="0">
                <a:latin typeface="+mn-ea"/>
              </a:rPr>
              <a:t> Transfer Protocol</a:t>
            </a:r>
            <a:r>
              <a:rPr lang="zh-CN" altLang="en-US" dirty="0">
                <a:latin typeface="+mn-ea"/>
              </a:rPr>
              <a:t>）来传送一切必须的信息。</a:t>
            </a:r>
            <a:endParaRPr lang="zh-CN" altLang="en-US" dirty="0">
              <a:latin typeface="+mn-ea"/>
            </a:endParaRPr>
          </a:p>
          <a:p>
            <a:pPr>
              <a:spcBef>
                <a:spcPts val="0"/>
              </a:spcBef>
            </a:pPr>
            <a:r>
              <a:rPr lang="en-US" altLang="zh-CN" dirty="0">
                <a:latin typeface="+mn-ea"/>
              </a:rPr>
              <a:t>HTTP</a:t>
            </a:r>
            <a:r>
              <a:rPr lang="zh-CN" altLang="en-US" dirty="0">
                <a:latin typeface="+mn-ea"/>
              </a:rPr>
              <a:t>在传输层使用</a:t>
            </a:r>
            <a:r>
              <a:rPr lang="en-US" altLang="zh-CN" dirty="0">
                <a:latin typeface="+mn-ea"/>
              </a:rPr>
              <a:t>TCP</a:t>
            </a:r>
            <a:r>
              <a:rPr lang="zh-CN" altLang="en-US" dirty="0">
                <a:latin typeface="+mn-ea"/>
              </a:rPr>
              <a:t>协议，缺省使用</a:t>
            </a:r>
            <a:r>
              <a:rPr lang="en-US" altLang="zh-CN" dirty="0">
                <a:latin typeface="+mn-ea"/>
              </a:rPr>
              <a:t>TCP</a:t>
            </a:r>
            <a:r>
              <a:rPr lang="zh-CN" altLang="en-US" dirty="0">
                <a:latin typeface="+mn-ea"/>
              </a:rPr>
              <a:t>的</a:t>
            </a:r>
            <a:r>
              <a:rPr lang="en-US" altLang="zh-CN" dirty="0">
                <a:latin typeface="+mn-ea"/>
              </a:rPr>
              <a:t>80</a:t>
            </a:r>
            <a:r>
              <a:rPr lang="zh-CN" altLang="en-US" dirty="0">
                <a:latin typeface="+mn-ea"/>
              </a:rPr>
              <a:t>端口。</a:t>
            </a:r>
            <a:endParaRPr lang="zh-CN" altLang="en-US" dirty="0">
              <a:latin typeface="+mn-ea"/>
            </a:endParaRPr>
          </a:p>
          <a:p>
            <a:pPr>
              <a:spcBef>
                <a:spcPts val="0"/>
              </a:spcBef>
            </a:pPr>
            <a:r>
              <a:rPr lang="en-US" altLang="zh-CN" dirty="0">
                <a:latin typeface="+mn-ea"/>
              </a:rPr>
              <a:t>HTTP</a:t>
            </a:r>
            <a:r>
              <a:rPr lang="zh-CN" altLang="en-US" dirty="0">
                <a:latin typeface="+mn-ea"/>
              </a:rPr>
              <a:t>为无状态协议，服务器端不保留之前请求的状态信息。</a:t>
            </a:r>
            <a:endParaRPr lang="zh-CN" altLang="en-US" dirty="0">
              <a:latin typeface="+mn-ea"/>
            </a:endParaRPr>
          </a:p>
          <a:p>
            <a:pPr>
              <a:spcBef>
                <a:spcPts val="0"/>
              </a:spcBef>
            </a:pPr>
            <a:r>
              <a:rPr lang="zh-CN" altLang="en-US" dirty="0">
                <a:latin typeface="+mn-ea"/>
              </a:rPr>
              <a:t>从层次的角度看，</a:t>
            </a:r>
            <a:r>
              <a:rPr lang="en-US" altLang="zh-CN" dirty="0">
                <a:latin typeface="+mn-ea"/>
              </a:rPr>
              <a:t>HTTP </a:t>
            </a:r>
            <a:r>
              <a:rPr lang="zh-CN" altLang="en-US" dirty="0">
                <a:latin typeface="+mn-ea"/>
              </a:rPr>
              <a:t>是面向事务的 </a:t>
            </a:r>
            <a:r>
              <a:rPr lang="en-US" altLang="zh-CN" dirty="0">
                <a:latin typeface="+mn-ea"/>
              </a:rPr>
              <a:t>(transaction-oriented) </a:t>
            </a:r>
            <a:r>
              <a:rPr lang="zh-CN" altLang="en-US" dirty="0">
                <a:latin typeface="+mn-ea"/>
              </a:rPr>
              <a:t>应用层协议，它是万维网上能够可靠地交换文件（包括文本、声音、图像等各种多媒体文件）的重要基础。 </a:t>
            </a:r>
            <a:endParaRPr lang="zh-CN" altLang="en-US" dirty="0">
              <a:latin typeface="+mn-ea"/>
            </a:endParaRPr>
          </a:p>
          <a:p>
            <a:pPr>
              <a:spcBef>
                <a:spcPts val="0"/>
              </a:spcBef>
            </a:pPr>
            <a:r>
              <a:rPr lang="en-US" altLang="zh-CN" dirty="0">
                <a:latin typeface="+mn-ea"/>
              </a:rPr>
              <a:t>HTTP</a:t>
            </a:r>
            <a:r>
              <a:rPr lang="zh-CN" altLang="en-US" dirty="0">
                <a:latin typeface="+mn-ea"/>
              </a:rPr>
              <a:t>标准 </a:t>
            </a:r>
            <a:endParaRPr lang="zh-CN" altLang="en-US" dirty="0">
              <a:latin typeface="+mn-ea"/>
            </a:endParaRPr>
          </a:p>
          <a:p>
            <a:pPr lvl="1">
              <a:spcBef>
                <a:spcPts val="0"/>
              </a:spcBef>
              <a:buClr>
                <a:srgbClr val="00B050"/>
              </a:buClr>
            </a:pPr>
            <a:r>
              <a:rPr lang="en-US" altLang="zh-CN" dirty="0">
                <a:latin typeface="+mn-ea"/>
              </a:rPr>
              <a:t>HTTP/1.0: RFC 1945</a:t>
            </a:r>
            <a:r>
              <a:rPr lang="zh-CN" altLang="en-US" dirty="0">
                <a:latin typeface="+mn-ea"/>
              </a:rPr>
              <a:t>（</a:t>
            </a:r>
            <a:r>
              <a:rPr lang="en-US" altLang="zh-CN" dirty="0">
                <a:latin typeface="+mn-ea"/>
              </a:rPr>
              <a:t>1996</a:t>
            </a:r>
            <a:r>
              <a:rPr lang="zh-CN" altLang="en-US" dirty="0">
                <a:latin typeface="+mn-ea"/>
              </a:rPr>
              <a:t>年）</a:t>
            </a:r>
            <a:endParaRPr lang="zh-CN" altLang="en-US" dirty="0">
              <a:latin typeface="+mn-ea"/>
            </a:endParaRPr>
          </a:p>
          <a:p>
            <a:pPr lvl="1">
              <a:spcBef>
                <a:spcPts val="0"/>
              </a:spcBef>
              <a:buClr>
                <a:srgbClr val="00B050"/>
              </a:buClr>
            </a:pPr>
            <a:r>
              <a:rPr lang="en-US" altLang="zh-CN" dirty="0">
                <a:latin typeface="+mn-ea"/>
              </a:rPr>
              <a:t>HTTP/1.1: RFC 2616</a:t>
            </a:r>
            <a:r>
              <a:rPr lang="zh-CN" altLang="en-US" dirty="0">
                <a:latin typeface="+mn-ea"/>
              </a:rPr>
              <a:t>（</a:t>
            </a:r>
            <a:r>
              <a:rPr lang="en-US" altLang="zh-CN" dirty="0">
                <a:latin typeface="+mn-ea"/>
              </a:rPr>
              <a:t>1999</a:t>
            </a:r>
            <a:r>
              <a:rPr lang="zh-CN" altLang="en-US" dirty="0">
                <a:latin typeface="+mn-ea"/>
              </a:rPr>
              <a:t>年）</a:t>
            </a:r>
            <a:endParaRPr lang="zh-CN" altLang="en-US" dirty="0">
              <a:latin typeface="+mn-ea"/>
            </a:endParaRPr>
          </a:p>
          <a:p>
            <a:pPr lvl="1">
              <a:spcBef>
                <a:spcPts val="0"/>
              </a:spcBef>
              <a:buClr>
                <a:srgbClr val="00B050"/>
              </a:buClr>
            </a:pPr>
            <a:r>
              <a:rPr lang="en-US" altLang="zh-CN" dirty="0">
                <a:latin typeface="+mn-ea"/>
              </a:rPr>
              <a:t>HTTP/2: RFC 7540</a:t>
            </a:r>
            <a:r>
              <a:rPr lang="zh-CN" altLang="en-US" dirty="0">
                <a:latin typeface="+mn-ea"/>
              </a:rPr>
              <a:t>（</a:t>
            </a:r>
            <a:r>
              <a:rPr lang="en-US" altLang="zh-CN" dirty="0">
                <a:latin typeface="+mn-ea"/>
              </a:rPr>
              <a:t>2015</a:t>
            </a:r>
            <a:r>
              <a:rPr lang="zh-CN" altLang="en-US" dirty="0">
                <a:latin typeface="+mn-ea"/>
              </a:rPr>
              <a:t>年）、</a:t>
            </a:r>
            <a:r>
              <a:rPr lang="en-US" altLang="zh-CN" dirty="0">
                <a:latin typeface="+mn-ea"/>
              </a:rPr>
              <a:t>RFC 8740</a:t>
            </a:r>
            <a:r>
              <a:rPr lang="zh-CN" altLang="en-US" dirty="0">
                <a:latin typeface="+mn-ea"/>
              </a:rPr>
              <a:t>（</a:t>
            </a:r>
            <a:r>
              <a:rPr lang="en-US" altLang="zh-CN" dirty="0">
                <a:latin typeface="+mn-ea"/>
              </a:rPr>
              <a:t>2020</a:t>
            </a:r>
            <a:r>
              <a:rPr lang="zh-CN" altLang="en-US" dirty="0">
                <a:latin typeface="+mn-ea"/>
              </a:rPr>
              <a:t>年）</a:t>
            </a:r>
            <a:endParaRPr lang="zh-CN" altLang="en-US"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lstStyle/>
          <a:p>
            <a:r>
              <a:rPr lang="en-US" altLang="zh-CN" dirty="0"/>
              <a:t>HTTP </a:t>
            </a:r>
            <a:r>
              <a:rPr lang="zh-CN" altLang="en-US" dirty="0"/>
              <a:t>发展现状</a:t>
            </a:r>
            <a:endParaRPr lang="zh-CN" altLang="en-US" dirty="0"/>
          </a:p>
        </p:txBody>
      </p:sp>
      <p:sp>
        <p:nvSpPr>
          <p:cNvPr id="3" name="内容占位符 2"/>
          <p:cNvSpPr>
            <a:spLocks noGrp="1"/>
          </p:cNvSpPr>
          <p:nvPr>
            <p:ph idx="1"/>
          </p:nvPr>
        </p:nvSpPr>
        <p:spPr>
          <a:xfrm>
            <a:off x="660400" y="1186077"/>
            <a:ext cx="10858500" cy="2342649"/>
          </a:xfrm>
        </p:spPr>
        <p:txBody>
          <a:bodyPr numCol="2" spcCol="144000">
            <a:normAutofit fontScale="85000" lnSpcReduction="10000"/>
          </a:bodyPr>
          <a:lstStyle/>
          <a:p>
            <a:pPr>
              <a:lnSpc>
                <a:spcPct val="120000"/>
              </a:lnSpc>
              <a:spcBef>
                <a:spcPts val="600"/>
              </a:spcBef>
            </a:pPr>
            <a:r>
              <a:rPr lang="en-US" altLang="zh-CN" dirty="0">
                <a:latin typeface="+mn-ea"/>
              </a:rPr>
              <a:t>HTTP/1.0</a:t>
            </a:r>
            <a:r>
              <a:rPr lang="zh-CN" altLang="en-US" dirty="0">
                <a:latin typeface="+mn-ea"/>
              </a:rPr>
              <a:t>（</a:t>
            </a:r>
            <a:r>
              <a:rPr lang="en-US" altLang="zh-CN" dirty="0">
                <a:latin typeface="+mn-ea"/>
              </a:rPr>
              <a:t>1996</a:t>
            </a:r>
            <a:r>
              <a:rPr lang="zh-CN" altLang="en-US" dirty="0">
                <a:latin typeface="+mn-ea"/>
              </a:rPr>
              <a:t>）</a:t>
            </a:r>
            <a:endParaRPr lang="zh-CN" altLang="en-US" dirty="0">
              <a:latin typeface="+mn-ea"/>
            </a:endParaRPr>
          </a:p>
          <a:p>
            <a:pPr lvl="1">
              <a:lnSpc>
                <a:spcPct val="120000"/>
              </a:lnSpc>
              <a:spcBef>
                <a:spcPts val="600"/>
              </a:spcBef>
              <a:buClr>
                <a:srgbClr val="00B050"/>
              </a:buClr>
            </a:pPr>
            <a:r>
              <a:rPr lang="zh-CN" altLang="en-US" dirty="0">
                <a:latin typeface="+mn-ea"/>
              </a:rPr>
              <a:t>无状态，非持久连接</a:t>
            </a:r>
            <a:endParaRPr lang="zh-CN" altLang="en-US" dirty="0">
              <a:latin typeface="+mn-ea"/>
            </a:endParaRPr>
          </a:p>
          <a:p>
            <a:pPr>
              <a:lnSpc>
                <a:spcPct val="120000"/>
              </a:lnSpc>
              <a:spcBef>
                <a:spcPts val="600"/>
              </a:spcBef>
            </a:pPr>
            <a:r>
              <a:rPr lang="zh-CN" altLang="en-US" dirty="0">
                <a:latin typeface="+mn-ea"/>
              </a:rPr>
              <a:t>与</a:t>
            </a:r>
            <a:r>
              <a:rPr lang="en-US" altLang="zh-CN" dirty="0">
                <a:latin typeface="+mn-ea"/>
              </a:rPr>
              <a:t>HTTP/1.1</a:t>
            </a:r>
            <a:r>
              <a:rPr lang="zh-CN" altLang="en-US" dirty="0">
                <a:latin typeface="+mn-ea"/>
              </a:rPr>
              <a:t>（</a:t>
            </a:r>
            <a:r>
              <a:rPr lang="en-US" altLang="zh-CN" dirty="0">
                <a:latin typeface="+mn-ea"/>
              </a:rPr>
              <a:t>1999</a:t>
            </a:r>
            <a:r>
              <a:rPr lang="zh-CN" altLang="en-US" dirty="0">
                <a:latin typeface="+mn-ea"/>
              </a:rPr>
              <a:t>）</a:t>
            </a:r>
            <a:endParaRPr lang="zh-CN" altLang="en-US" dirty="0">
              <a:latin typeface="+mn-ea"/>
            </a:endParaRPr>
          </a:p>
          <a:p>
            <a:pPr lvl="1">
              <a:lnSpc>
                <a:spcPct val="120000"/>
              </a:lnSpc>
              <a:spcBef>
                <a:spcPts val="600"/>
              </a:spcBef>
              <a:buClr>
                <a:srgbClr val="00B050"/>
              </a:buClr>
            </a:pPr>
            <a:r>
              <a:rPr lang="zh-CN" altLang="en-US" dirty="0">
                <a:latin typeface="+mn-ea"/>
              </a:rPr>
              <a:t>支持长连接和流水线机制</a:t>
            </a:r>
            <a:endParaRPr lang="zh-CN" altLang="en-US" dirty="0">
              <a:latin typeface="+mn-ea"/>
            </a:endParaRPr>
          </a:p>
          <a:p>
            <a:pPr lvl="1">
              <a:lnSpc>
                <a:spcPct val="120000"/>
              </a:lnSpc>
              <a:spcBef>
                <a:spcPts val="600"/>
              </a:spcBef>
              <a:buClr>
                <a:srgbClr val="00B050"/>
              </a:buClr>
            </a:pPr>
            <a:r>
              <a:rPr lang="zh-CN" altLang="en-US" dirty="0">
                <a:latin typeface="+mn-ea"/>
              </a:rPr>
              <a:t>缓存策略优化、部分资源请求及断点续传</a:t>
            </a:r>
            <a:endParaRPr lang="zh-CN" altLang="en-US" dirty="0">
              <a:latin typeface="+mn-ea"/>
            </a:endParaRPr>
          </a:p>
          <a:p>
            <a:pPr>
              <a:lnSpc>
                <a:spcPct val="120000"/>
              </a:lnSpc>
              <a:spcBef>
                <a:spcPts val="600"/>
              </a:spcBef>
            </a:pPr>
            <a:r>
              <a:rPr lang="en-US" altLang="zh-CN" dirty="0">
                <a:latin typeface="+mn-ea"/>
              </a:rPr>
              <a:t>HTTPS</a:t>
            </a:r>
            <a:r>
              <a:rPr lang="zh-CN" altLang="en-US" dirty="0">
                <a:latin typeface="+mn-ea"/>
              </a:rPr>
              <a:t>：</a:t>
            </a:r>
            <a:r>
              <a:rPr lang="en-US" altLang="zh-CN" dirty="0">
                <a:latin typeface="+mn-ea"/>
              </a:rPr>
              <a:t>HTTP+TLS</a:t>
            </a:r>
            <a:r>
              <a:rPr lang="zh-CN" altLang="en-US" dirty="0">
                <a:latin typeface="+mn-ea"/>
              </a:rPr>
              <a:t>（</a:t>
            </a:r>
            <a:r>
              <a:rPr lang="en-US" altLang="zh-CN" dirty="0">
                <a:latin typeface="+mn-ea"/>
              </a:rPr>
              <a:t>2008</a:t>
            </a:r>
            <a:r>
              <a:rPr lang="zh-CN" altLang="en-US" dirty="0">
                <a:latin typeface="+mn-ea"/>
              </a:rPr>
              <a:t>）</a:t>
            </a:r>
            <a:endParaRPr lang="zh-CN" altLang="en-US" dirty="0">
              <a:latin typeface="+mn-ea"/>
            </a:endParaRPr>
          </a:p>
          <a:p>
            <a:pPr lvl="1">
              <a:lnSpc>
                <a:spcPct val="120000"/>
              </a:lnSpc>
              <a:spcBef>
                <a:spcPts val="600"/>
              </a:spcBef>
              <a:buClr>
                <a:srgbClr val="00B050"/>
              </a:buClr>
            </a:pPr>
            <a:r>
              <a:rPr lang="zh-CN" altLang="en-US" dirty="0">
                <a:latin typeface="+mn-ea"/>
              </a:rPr>
              <a:t>增加</a:t>
            </a:r>
            <a:r>
              <a:rPr lang="en-US" altLang="zh-CN" dirty="0">
                <a:latin typeface="+mn-ea"/>
              </a:rPr>
              <a:t>SSL/TLS</a:t>
            </a:r>
            <a:r>
              <a:rPr lang="zh-CN" altLang="en-US" dirty="0">
                <a:latin typeface="+mn-ea"/>
              </a:rPr>
              <a:t>（</a:t>
            </a:r>
            <a:r>
              <a:rPr lang="en-US" altLang="zh-CN" dirty="0">
                <a:latin typeface="+mn-ea"/>
              </a:rPr>
              <a:t>TLS 1.2</a:t>
            </a:r>
            <a:r>
              <a:rPr lang="zh-CN" altLang="en-US" dirty="0">
                <a:latin typeface="+mn-ea"/>
              </a:rPr>
              <a:t>）层，在</a:t>
            </a:r>
            <a:r>
              <a:rPr lang="en-US" altLang="zh-CN" dirty="0">
                <a:latin typeface="+mn-ea"/>
              </a:rPr>
              <a:t>TCP</a:t>
            </a:r>
            <a:r>
              <a:rPr lang="zh-CN" altLang="en-US" dirty="0">
                <a:latin typeface="+mn-ea"/>
              </a:rPr>
              <a:t>之上提供安全机制</a:t>
            </a:r>
            <a:endParaRPr lang="zh-CN" altLang="en-US" dirty="0">
              <a:latin typeface="+mn-ea"/>
            </a:endParaRPr>
          </a:p>
          <a:p>
            <a:pPr>
              <a:lnSpc>
                <a:spcPct val="120000"/>
              </a:lnSpc>
              <a:spcBef>
                <a:spcPts val="600"/>
              </a:spcBef>
            </a:pPr>
            <a:r>
              <a:rPr lang="en-US" altLang="zh-CN" dirty="0"/>
              <a:t>HTTP/2.0</a:t>
            </a:r>
            <a:r>
              <a:rPr lang="zh-CN" altLang="en-US" dirty="0"/>
              <a:t>（</a:t>
            </a:r>
            <a:r>
              <a:rPr lang="en-US" altLang="zh-CN" dirty="0"/>
              <a:t>2015</a:t>
            </a:r>
            <a:r>
              <a:rPr lang="zh-CN" altLang="en-US" dirty="0"/>
              <a:t>、</a:t>
            </a:r>
            <a:r>
              <a:rPr lang="en-US" altLang="zh-CN" dirty="0"/>
              <a:t>2020</a:t>
            </a:r>
            <a:r>
              <a:rPr lang="zh-CN" altLang="en-US" dirty="0"/>
              <a:t>）</a:t>
            </a:r>
            <a:endParaRPr lang="zh-CN" altLang="en-US" dirty="0"/>
          </a:p>
          <a:p>
            <a:pPr lvl="1">
              <a:lnSpc>
                <a:spcPct val="120000"/>
              </a:lnSpc>
              <a:spcBef>
                <a:spcPts val="600"/>
              </a:spcBef>
              <a:buClr>
                <a:srgbClr val="00B050"/>
              </a:buClr>
            </a:pPr>
            <a:r>
              <a:rPr lang="zh-CN" altLang="en-US" dirty="0"/>
              <a:t>目标：提高带宽利用率、降低延迟</a:t>
            </a:r>
            <a:endParaRPr lang="zh-CN" altLang="en-US" dirty="0"/>
          </a:p>
          <a:p>
            <a:pPr lvl="1">
              <a:lnSpc>
                <a:spcPct val="120000"/>
              </a:lnSpc>
              <a:spcBef>
                <a:spcPts val="600"/>
              </a:spcBef>
              <a:buClr>
                <a:srgbClr val="00B050"/>
              </a:buClr>
            </a:pPr>
            <a:r>
              <a:rPr lang="zh-CN" altLang="en-US" dirty="0"/>
              <a:t>增加二进制格式、</a:t>
            </a:r>
            <a:r>
              <a:rPr lang="en-US" altLang="zh-CN" dirty="0"/>
              <a:t>TCP</a:t>
            </a:r>
            <a:r>
              <a:rPr lang="zh-CN" altLang="en-US" dirty="0"/>
              <a:t>多路复用、头压缩、服务端推送等功能</a:t>
            </a:r>
            <a:endParaRPr lang="zh-CN" altLang="en-US" dirty="0"/>
          </a:p>
          <a:p>
            <a:endParaRPr lang="zh-CN" altLang="en-US" dirty="0"/>
          </a:p>
        </p:txBody>
      </p:sp>
      <p:grpSp>
        <p:nvGrpSpPr>
          <p:cNvPr id="9" name="组合 8"/>
          <p:cNvGrpSpPr/>
          <p:nvPr/>
        </p:nvGrpSpPr>
        <p:grpSpPr>
          <a:xfrm>
            <a:off x="2927037" y="3828776"/>
            <a:ext cx="6035041" cy="2169092"/>
            <a:chOff x="4717" y="6683"/>
            <a:chExt cx="9558" cy="3356"/>
          </a:xfrm>
        </p:grpSpPr>
        <p:pic>
          <p:nvPicPr>
            <p:cNvPr id="10" name="图片 9"/>
            <p:cNvPicPr>
              <a:picLocks noChangeAspect="1"/>
            </p:cNvPicPr>
            <p:nvPr/>
          </p:nvPicPr>
          <p:blipFill>
            <a:blip r:embed="rId1"/>
            <a:stretch>
              <a:fillRect/>
            </a:stretch>
          </p:blipFill>
          <p:spPr>
            <a:xfrm>
              <a:off x="4761" y="6707"/>
              <a:ext cx="9514" cy="3332"/>
            </a:xfrm>
            <a:prstGeom prst="rect">
              <a:avLst/>
            </a:prstGeom>
          </p:spPr>
        </p:pic>
        <p:sp>
          <p:nvSpPr>
            <p:cNvPr id="11" name="矩形 10"/>
            <p:cNvSpPr/>
            <p:nvPr/>
          </p:nvSpPr>
          <p:spPr>
            <a:xfrm>
              <a:off x="4717" y="7357"/>
              <a:ext cx="2333" cy="18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3" name="矩形 12"/>
            <p:cNvSpPr/>
            <p:nvPr/>
          </p:nvSpPr>
          <p:spPr>
            <a:xfrm>
              <a:off x="7148" y="6683"/>
              <a:ext cx="2333" cy="252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HTTP1.0 </a:t>
            </a:r>
            <a:r>
              <a:rPr lang="zh-CN" altLang="en-US" dirty="0"/>
              <a:t>协议执行过程</a:t>
            </a:r>
            <a:endParaRPr lang="zh-CN" altLang="en-US" dirty="0"/>
          </a:p>
        </p:txBody>
      </p:sp>
      <p:sp>
        <p:nvSpPr>
          <p:cNvPr id="3" name="内容占位符 2"/>
          <p:cNvSpPr>
            <a:spLocks noGrp="1"/>
          </p:cNvSpPr>
          <p:nvPr>
            <p:ph idx="1"/>
          </p:nvPr>
        </p:nvSpPr>
        <p:spPr>
          <a:xfrm>
            <a:off x="660399" y="1052515"/>
            <a:ext cx="7486519" cy="5183186"/>
          </a:xfrm>
        </p:spPr>
        <p:txBody>
          <a:bodyPr>
            <a:normAutofit fontScale="77500" lnSpcReduction="20000"/>
          </a:bodyPr>
          <a:lstStyle/>
          <a:p>
            <a:pPr algn="l" defTabSz="914400">
              <a:lnSpc>
                <a:spcPct val="130000"/>
              </a:lnSpc>
              <a:spcBef>
                <a:spcPts val="600"/>
              </a:spcBef>
              <a:buSzTx/>
              <a:buFont typeface="Wingdings" panose="05000000000000000000" pitchFamily="2" charset="2"/>
              <a:buChar char="n"/>
            </a:pPr>
            <a:r>
              <a:rPr lang="en-US" altLang="zh-CN" sz="3300" dirty="0">
                <a:latin typeface="微软雅黑 Light" panose="020B0502040204020203" pitchFamily="34" charset="-122"/>
                <a:ea typeface="微软雅黑 Light" panose="020B0502040204020203" pitchFamily="34" charset="-122"/>
                <a:cs typeface="微软雅黑" panose="020B0503020204020204" pitchFamily="34" charset="-122"/>
              </a:rPr>
              <a:t>假设用户输</a:t>
            </a:r>
            <a:r>
              <a:rPr lang="zh-CN" altLang="en-US" sz="3300" dirty="0">
                <a:latin typeface="微软雅黑 Light" panose="020B0502040204020203" pitchFamily="34" charset="-122"/>
                <a:ea typeface="微软雅黑 Light" panose="020B0502040204020203" pitchFamily="34" charset="-122"/>
                <a:cs typeface="微软雅黑" panose="020B0503020204020204" pitchFamily="34" charset="-122"/>
              </a:rPr>
              <a:t>入</a:t>
            </a:r>
            <a:r>
              <a:rPr lang="en-US" altLang="zh-CN" sz="3300" dirty="0">
                <a:latin typeface="微软雅黑 Light" panose="020B0502040204020203" pitchFamily="34" charset="-122"/>
                <a:ea typeface="微软雅黑 Light" panose="020B0502040204020203" pitchFamily="34" charset="-122"/>
                <a:cs typeface="微软雅黑" panose="020B0503020204020204" pitchFamily="34" charset="-122"/>
              </a:rPr>
              <a:t>URL</a:t>
            </a:r>
            <a:r>
              <a:rPr lang="zh-CN" altLang="en-US" sz="33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33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701675" indent="-342900" algn="l" defTabSz="914400">
              <a:lnSpc>
                <a:spcPct val="130000"/>
              </a:lnSpc>
              <a:spcBef>
                <a:spcPts val="600"/>
              </a:spcBef>
              <a:buClr>
                <a:srgbClr val="00B050"/>
              </a:buClr>
              <a:buSzTx/>
            </a:pPr>
            <a:r>
              <a:rPr lang="en-US" altLang="zh-CN" sz="3300" dirty="0">
                <a:latin typeface="微软雅黑 Light" panose="020B0502040204020203" pitchFamily="34" charset="-122"/>
                <a:ea typeface="微软雅黑 Light" panose="020B0502040204020203" pitchFamily="34" charset="-122"/>
                <a:cs typeface="微软雅黑" panose="020B0503020204020204" pitchFamily="34" charset="-122"/>
              </a:rPr>
              <a:t>http://www.nankai.edu.cn/computer/index.html</a:t>
            </a:r>
            <a:endParaRPr lang="en-US" altLang="zh-CN" sz="33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701675" lvl="1">
              <a:lnSpc>
                <a:spcPct val="130000"/>
              </a:lnSpc>
              <a:spcBef>
                <a:spcPts val="600"/>
              </a:spcBef>
              <a:buClr>
                <a:srgbClr val="00B050"/>
              </a:buClr>
            </a:pPr>
            <a:r>
              <a:rPr lang="zh-CN" altLang="en-US" sz="3300" dirty="0">
                <a:latin typeface="微软雅黑 Light" panose="020B0502040204020203" pitchFamily="34" charset="-122"/>
                <a:ea typeface="微软雅黑 Light" panose="020B0502040204020203" pitchFamily="34" charset="-122"/>
              </a:rPr>
              <a:t>如</a:t>
            </a:r>
            <a:r>
              <a:rPr lang="en-US" altLang="zh-CN" sz="3300" dirty="0">
                <a:latin typeface="微软雅黑 Light" panose="020B0502040204020203" pitchFamily="34" charset="-122"/>
                <a:ea typeface="微软雅黑 Light" panose="020B0502040204020203" pitchFamily="34" charset="-122"/>
              </a:rPr>
              <a:t>该页面包含2幅jpg图像</a:t>
            </a:r>
            <a:endParaRPr lang="en-US" altLang="zh-CN" sz="3300" dirty="0">
              <a:latin typeface="微软雅黑 Light" panose="020B0502040204020203" pitchFamily="34" charset="-122"/>
              <a:ea typeface="微软雅黑 Light" panose="020B0502040204020203" pitchFamily="34" charset="-122"/>
            </a:endParaRPr>
          </a:p>
          <a:p>
            <a:pPr lvl="2" algn="l" defTabSz="914400">
              <a:lnSpc>
                <a:spcPct val="130000"/>
              </a:lnSpc>
              <a:spcBef>
                <a:spcPts val="600"/>
              </a:spcBef>
              <a:buClr>
                <a:srgbClr val="0836BF"/>
              </a:buClr>
              <a:buSzTx/>
            </a:pP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需要</a:t>
            </a:r>
            <a:r>
              <a:rPr lang="zh-CN" altLang="en-US"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执行三次完整的连接过程</a:t>
            </a: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（即：连接的建立，数据传输，连接终止），</a:t>
            </a:r>
            <a:r>
              <a:rPr lang="zh-CN" altLang="en-US"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包含三次</a:t>
            </a:r>
            <a:r>
              <a:rPr lang="en-US" altLang="zh-CN"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TCP</a:t>
            </a:r>
            <a:r>
              <a:rPr lang="zh-CN" altLang="en-US"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过程（含三次</a:t>
            </a:r>
            <a:r>
              <a:rPr lang="en-US" altLang="zh-CN"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HTTP</a:t>
            </a:r>
            <a:r>
              <a:rPr lang="zh-CN" altLang="en-US"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过程）</a:t>
            </a:r>
            <a:endParaRPr lang="en-US" altLang="zh-CN" sz="2100" b="1"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endParaRPr>
          </a:p>
          <a:p>
            <a:pPr marL="1176020" lvl="3" indent="-285750" algn="l" defTabSz="914400">
              <a:lnSpc>
                <a:spcPct val="130000"/>
              </a:lnSpc>
              <a:spcBef>
                <a:spcPts val="600"/>
              </a:spcBef>
              <a:buClr>
                <a:srgbClr val="0836BF"/>
              </a:buClr>
              <a:buSzTx/>
              <a:buFont typeface="Wingdings" panose="05000000000000000000" pitchFamily="2" charset="2"/>
              <a:buChar char="n"/>
            </a:pP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三次握手连接建立</a:t>
            </a:r>
            <a:endPar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1176020" lvl="3" indent="-285750" algn="l" defTabSz="914400">
              <a:lnSpc>
                <a:spcPct val="130000"/>
              </a:lnSpc>
              <a:spcBef>
                <a:spcPts val="600"/>
              </a:spcBef>
              <a:buClr>
                <a:srgbClr val="0836BF"/>
              </a:buClr>
              <a:buSzTx/>
              <a:buFont typeface="Wingdings" panose="05000000000000000000" pitchFamily="2" charset="2"/>
              <a:buChar char="n"/>
            </a:pPr>
            <a:r>
              <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rPr>
              <a:t>Request </a:t>
            </a: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a:t>
            </a:r>
            <a:r>
              <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rPr>
              <a:t>Get /index.html</a:t>
            </a: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1176020" lvl="3" indent="-285750" algn="l" defTabSz="914400">
              <a:lnSpc>
                <a:spcPct val="130000"/>
              </a:lnSpc>
              <a:spcBef>
                <a:spcPts val="600"/>
              </a:spcBef>
              <a:buClr>
                <a:srgbClr val="0836BF"/>
              </a:buClr>
              <a:buSzTx/>
              <a:buFont typeface="Wingdings" panose="05000000000000000000" pitchFamily="2" charset="2"/>
              <a:buChar char="n"/>
            </a:pPr>
            <a:r>
              <a:rPr lang="en-US" altLang="zh-CN" sz="2100" dirty="0" err="1">
                <a:latin typeface="微软雅黑 Light" panose="020B0502040204020203" pitchFamily="34" charset="-122"/>
                <a:ea typeface="微软雅黑 Light" panose="020B0502040204020203" pitchFamily="34" charset="-122"/>
                <a:cs typeface="微软雅黑" panose="020B0503020204020204" pitchFamily="34" charset="-122"/>
              </a:rPr>
              <a:t>Respone</a:t>
            </a:r>
            <a:endPar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1176020" lvl="3" indent="-285750" algn="l" defTabSz="914400">
              <a:lnSpc>
                <a:spcPct val="130000"/>
              </a:lnSpc>
              <a:spcBef>
                <a:spcPts val="600"/>
              </a:spcBef>
              <a:buClr>
                <a:srgbClr val="0836BF"/>
              </a:buClr>
              <a:buSzTx/>
              <a:buFont typeface="Wingdings" panose="05000000000000000000" pitchFamily="2" charset="2"/>
              <a:buChar char="n"/>
            </a:pPr>
            <a:r>
              <a:rPr lang="zh-CN" altLang="en-US" sz="2100" dirty="0">
                <a:latin typeface="微软雅黑 Light" panose="020B0502040204020203" pitchFamily="34" charset="-122"/>
                <a:ea typeface="微软雅黑 Light" panose="020B0502040204020203" pitchFamily="34" charset="-122"/>
                <a:cs typeface="微软雅黑" panose="020B0503020204020204" pitchFamily="34" charset="-122"/>
              </a:rPr>
              <a:t>关闭连接</a:t>
            </a:r>
            <a:endPar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1176020" lvl="3" indent="-285750" algn="l" defTabSz="914400">
              <a:lnSpc>
                <a:spcPct val="130000"/>
              </a:lnSpc>
              <a:spcBef>
                <a:spcPts val="600"/>
              </a:spcBef>
              <a:buClr>
                <a:srgbClr val="0836BF"/>
              </a:buClr>
              <a:buSzTx/>
              <a:buFont typeface="Wingdings" panose="05000000000000000000" pitchFamily="2" charset="2"/>
              <a:buChar char="n"/>
            </a:pPr>
            <a:r>
              <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lang="en-US" altLang="zh-CN" sz="21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701675" lvl="1">
              <a:lnSpc>
                <a:spcPct val="130000"/>
              </a:lnSpc>
              <a:spcBef>
                <a:spcPts val="600"/>
              </a:spcBef>
              <a:buClr>
                <a:srgbClr val="00B050"/>
              </a:buClr>
              <a:buSzTx/>
            </a:pPr>
            <a:r>
              <a:rPr lang="en-US" altLang="zh-CN" sz="3300" dirty="0" err="1">
                <a:latin typeface="微软雅黑 Light" panose="020B0502040204020203" pitchFamily="34" charset="-122"/>
                <a:ea typeface="微软雅黑 Light" panose="020B0502040204020203" pitchFamily="34" charset="-122"/>
              </a:rPr>
              <a:t>如若</a:t>
            </a:r>
            <a:r>
              <a:rPr lang="zh-CN" altLang="en-US" sz="3300" dirty="0">
                <a:latin typeface="微软雅黑 Light" panose="020B0502040204020203" pitchFamily="34" charset="-122"/>
                <a:ea typeface="微软雅黑 Light" panose="020B0502040204020203" pitchFamily="34" charset="-122"/>
              </a:rPr>
              <a:t>含</a:t>
            </a:r>
            <a:r>
              <a:rPr lang="en-US" altLang="zh-CN" sz="3300" dirty="0">
                <a:latin typeface="微软雅黑 Light" panose="020B0502040204020203" pitchFamily="34" charset="-122"/>
                <a:ea typeface="微软雅黑 Light" panose="020B0502040204020203" pitchFamily="34" charset="-122"/>
              </a:rPr>
              <a:t>100副图像呢？</a:t>
            </a:r>
            <a:endParaRPr lang="zh-CN" altLang="en-US" dirty="0">
              <a:latin typeface="微软雅黑 Light" panose="020B0502040204020203" pitchFamily="34" charset="-122"/>
              <a:ea typeface="微软雅黑 Light" panose="020B0502040204020203" pitchFamily="34" charset="-122"/>
            </a:endParaRPr>
          </a:p>
        </p:txBody>
      </p:sp>
      <p:sp>
        <p:nvSpPr>
          <p:cNvPr id="6" name="Line 2"/>
          <p:cNvSpPr>
            <a:spLocks noChangeShapeType="1"/>
          </p:cNvSpPr>
          <p:nvPr/>
        </p:nvSpPr>
        <p:spPr bwMode="auto">
          <a:xfrm flipH="1">
            <a:off x="8657314" y="1228006"/>
            <a:ext cx="5781" cy="5149056"/>
          </a:xfrm>
          <a:prstGeom prst="line">
            <a:avLst/>
          </a:prstGeom>
          <a:noFill/>
          <a:ln w="3175">
            <a:solidFill>
              <a:srgbClr val="C00000"/>
            </a:solidFill>
            <a:round/>
            <a:tailEnd type="triangle" w="med" len="med"/>
          </a:ln>
        </p:spPr>
        <p:txBody>
          <a:bodyPr wrap="none" anchor="ctr"/>
          <a:lstStyle/>
          <a:p>
            <a:endParaRPr lang="zh-CN" altLang="en-US"/>
          </a:p>
        </p:txBody>
      </p:sp>
      <p:sp>
        <p:nvSpPr>
          <p:cNvPr id="8" name="Text Box 13"/>
          <p:cNvSpPr txBox="1">
            <a:spLocks noChangeArrowheads="1"/>
          </p:cNvSpPr>
          <p:nvPr/>
        </p:nvSpPr>
        <p:spPr bwMode="auto">
          <a:xfrm>
            <a:off x="8382082" y="4348353"/>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9068344" y="1130300"/>
            <a:ext cx="2220064" cy="5375169"/>
          </a:xfrm>
          <a:prstGeom prst="rect">
            <a:avLst/>
          </a:prstGeom>
        </p:spPr>
      </p:pic>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HTTP </a:t>
            </a:r>
            <a:r>
              <a:rPr lang="zh-CN" altLang="en-US" dirty="0"/>
              <a:t>协议执行过程</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en-US" altLang="zh-CN" dirty="0">
                <a:latin typeface="微软雅黑 Light" panose="020B0502040204020203" pitchFamily="34" charset="-122"/>
                <a:ea typeface="微软雅黑 Light" panose="020B0502040204020203" pitchFamily="34" charset="-122"/>
              </a:rPr>
              <a:t>HTTP </a:t>
            </a:r>
            <a:r>
              <a:rPr lang="zh-CN" altLang="en-US" dirty="0">
                <a:latin typeface="微软雅黑 Light" panose="020B0502040204020203" pitchFamily="34" charset="-122"/>
                <a:ea typeface="微软雅黑 Light" panose="020B0502040204020203" pitchFamily="34" charset="-122"/>
              </a:rPr>
              <a:t>报文通常都使用 </a:t>
            </a:r>
            <a:r>
              <a:rPr lang="en-US" altLang="zh-CN" dirty="0">
                <a:latin typeface="微软雅黑 Light" panose="020B0502040204020203" pitchFamily="34" charset="-122"/>
                <a:ea typeface="微软雅黑 Light" panose="020B0502040204020203" pitchFamily="34" charset="-122"/>
              </a:rPr>
              <a:t>TCP </a:t>
            </a:r>
            <a:r>
              <a:rPr lang="zh-CN" altLang="en-US" dirty="0">
                <a:latin typeface="微软雅黑 Light" panose="020B0502040204020203" pitchFamily="34" charset="-122"/>
                <a:ea typeface="微软雅黑 Light" panose="020B0502040204020203" pitchFamily="34" charset="-122"/>
              </a:rPr>
              <a:t>连接传送</a:t>
            </a:r>
            <a:endParaRPr lang="zh-CN" altLang="en-US" dirty="0">
              <a:latin typeface="微软雅黑 Light" panose="020B0502040204020203" pitchFamily="34" charset="-122"/>
              <a:ea typeface="微软雅黑 Light" panose="020B0502040204020203" pitchFamily="34" charset="-122"/>
            </a:endParaRPr>
          </a:p>
          <a:p>
            <a:pPr>
              <a:lnSpc>
                <a:spcPct val="130000"/>
              </a:lnSpc>
              <a:spcBef>
                <a:spcPts val="600"/>
              </a:spcBef>
            </a:pPr>
            <a:r>
              <a:rPr lang="zh-CN" altLang="en-US" dirty="0">
                <a:latin typeface="微软雅黑 Light" panose="020B0502040204020203" pitchFamily="34" charset="-122"/>
                <a:ea typeface="微软雅黑 Light" panose="020B0502040204020203" pitchFamily="34" charset="-122"/>
              </a:rPr>
              <a:t>每个万维网网点都有一个服务器进程，它不断地监听 </a:t>
            </a:r>
            <a:r>
              <a:rPr lang="en-US" altLang="zh-CN" dirty="0">
                <a:latin typeface="微软雅黑 Light" panose="020B0502040204020203" pitchFamily="34" charset="-122"/>
                <a:ea typeface="微软雅黑 Light" panose="020B0502040204020203" pitchFamily="34" charset="-122"/>
              </a:rPr>
              <a:t>TCP </a:t>
            </a:r>
            <a:r>
              <a:rPr lang="zh-CN" altLang="en-US" dirty="0">
                <a:latin typeface="微软雅黑 Light" panose="020B0502040204020203" pitchFamily="34" charset="-122"/>
                <a:ea typeface="微软雅黑 Light" panose="020B0502040204020203" pitchFamily="34" charset="-122"/>
              </a:rPr>
              <a:t>的端口 </a:t>
            </a:r>
            <a:r>
              <a:rPr lang="en-US" altLang="zh-CN" dirty="0">
                <a:latin typeface="微软雅黑 Light" panose="020B0502040204020203" pitchFamily="34" charset="-122"/>
                <a:ea typeface="微软雅黑 Light" panose="020B0502040204020203" pitchFamily="34" charset="-122"/>
              </a:rPr>
              <a:t>80</a:t>
            </a:r>
            <a:r>
              <a:rPr lang="zh-CN" altLang="en-US" dirty="0">
                <a:latin typeface="微软雅黑 Light" panose="020B0502040204020203" pitchFamily="34" charset="-122"/>
                <a:ea typeface="微软雅黑 Light" panose="020B0502040204020203" pitchFamily="34" charset="-122"/>
              </a:rPr>
              <a:t>，以便发现是否有浏览器向它发出连接建立请求</a:t>
            </a:r>
            <a:endParaRPr lang="zh-CN" altLang="en-US" dirty="0">
              <a:latin typeface="微软雅黑 Light" panose="020B0502040204020203" pitchFamily="34" charset="-122"/>
              <a:ea typeface="微软雅黑 Light" panose="020B0502040204020203" pitchFamily="34" charset="-122"/>
            </a:endParaRPr>
          </a:p>
          <a:p>
            <a:pPr>
              <a:lnSpc>
                <a:spcPct val="130000"/>
              </a:lnSpc>
              <a:spcBef>
                <a:spcPts val="600"/>
              </a:spcBef>
            </a:pPr>
            <a:r>
              <a:rPr lang="zh-CN" altLang="en-US" dirty="0">
                <a:latin typeface="微软雅黑 Light" panose="020B0502040204020203" pitchFamily="34" charset="-122"/>
                <a:ea typeface="微软雅黑 Light" panose="020B0502040204020203" pitchFamily="34" charset="-122"/>
              </a:rPr>
              <a:t>一旦监听到连接建立请求并建立了 </a:t>
            </a:r>
            <a:r>
              <a:rPr lang="en-US" altLang="zh-CN" dirty="0">
                <a:latin typeface="微软雅黑 Light" panose="020B0502040204020203" pitchFamily="34" charset="-122"/>
                <a:ea typeface="微软雅黑 Light" panose="020B0502040204020203" pitchFamily="34" charset="-122"/>
              </a:rPr>
              <a:t>TCP </a:t>
            </a:r>
            <a:r>
              <a:rPr lang="zh-CN" altLang="en-US" dirty="0">
                <a:latin typeface="微软雅黑 Light" panose="020B0502040204020203" pitchFamily="34" charset="-122"/>
                <a:ea typeface="微软雅黑 Light" panose="020B0502040204020203" pitchFamily="34" charset="-122"/>
              </a:rPr>
              <a:t>连接之后，浏览器就向万维网服务器发出浏览某个页面的请求，服务器接着就返回所请求的页面作为响应</a:t>
            </a:r>
            <a:endParaRPr lang="zh-CN" altLang="en-US" dirty="0">
              <a:latin typeface="微软雅黑 Light" panose="020B0502040204020203" pitchFamily="34" charset="-122"/>
              <a:ea typeface="微软雅黑 Light" panose="020B0502040204020203" pitchFamily="34" charset="-122"/>
            </a:endParaRPr>
          </a:p>
          <a:p>
            <a:pPr>
              <a:lnSpc>
                <a:spcPct val="130000"/>
              </a:lnSpc>
              <a:spcBef>
                <a:spcPts val="600"/>
              </a:spcBef>
            </a:pPr>
            <a:r>
              <a:rPr lang="zh-CN" altLang="en-US" dirty="0">
                <a:latin typeface="微软雅黑 Light" panose="020B0502040204020203" pitchFamily="34" charset="-122"/>
                <a:ea typeface="微软雅黑 Light" panose="020B0502040204020203" pitchFamily="34" charset="-122"/>
              </a:rPr>
              <a:t>在浏览器和服务器之间的请求和响应的交互，必须按照规定的格式和遵循一定的规则。这些格式和规则就是超文本传送协议 </a:t>
            </a:r>
            <a:r>
              <a:rPr lang="en-US" altLang="zh-CN" dirty="0">
                <a:latin typeface="微软雅黑 Light" panose="020B0502040204020203" pitchFamily="34" charset="-122"/>
                <a:ea typeface="微软雅黑 Light" panose="020B0502040204020203" pitchFamily="34" charset="-122"/>
              </a:rPr>
              <a:t>HTTP</a:t>
            </a:r>
            <a:endParaRPr lang="zh-CN" altLang="en-US" dirty="0">
              <a:latin typeface="微软雅黑 Light" panose="020B0502040204020203" pitchFamily="34" charset="-122"/>
              <a:ea typeface="微软雅黑 Light" panose="020B0502040204020203" pitchFamily="34" charset="-122"/>
            </a:endParaRPr>
          </a:p>
          <a:p>
            <a:pPr>
              <a:lnSpc>
                <a:spcPct val="130000"/>
              </a:lnSpc>
              <a:spcBef>
                <a:spcPts val="600"/>
              </a:spcBef>
            </a:pPr>
            <a:r>
              <a:rPr lang="en-US" altLang="zh-CN" dirty="0">
                <a:latin typeface="微软雅黑 Light" panose="020B0502040204020203" pitchFamily="34" charset="-122"/>
                <a:ea typeface="微软雅黑 Light" panose="020B0502040204020203" pitchFamily="34" charset="-122"/>
              </a:rPr>
              <a:t>HTTP </a:t>
            </a:r>
            <a:r>
              <a:rPr lang="zh-CN" altLang="en-US" dirty="0">
                <a:latin typeface="微软雅黑 Light" panose="020B0502040204020203" pitchFamily="34" charset="-122"/>
                <a:ea typeface="微软雅黑 Light" panose="020B0502040204020203" pitchFamily="34" charset="-122"/>
              </a:rPr>
              <a:t>规定在 </a:t>
            </a:r>
            <a:r>
              <a:rPr lang="en-US" altLang="zh-CN" dirty="0">
                <a:latin typeface="微软雅黑 Light" panose="020B0502040204020203" pitchFamily="34" charset="-122"/>
                <a:ea typeface="微软雅黑 Light" panose="020B0502040204020203" pitchFamily="34" charset="-122"/>
              </a:rPr>
              <a:t>HTTP </a:t>
            </a:r>
            <a:r>
              <a:rPr lang="zh-CN" altLang="en-US" dirty="0">
                <a:latin typeface="微软雅黑 Light" panose="020B0502040204020203" pitchFamily="34" charset="-122"/>
                <a:ea typeface="微软雅黑 Light" panose="020B0502040204020203" pitchFamily="34" charset="-122"/>
              </a:rPr>
              <a:t>客户与 服务器之间的每次交互，都由一个 </a:t>
            </a:r>
            <a:r>
              <a:rPr lang="en-US" altLang="zh-CN" dirty="0">
                <a:latin typeface="微软雅黑 Light" panose="020B0502040204020203" pitchFamily="34" charset="-122"/>
                <a:ea typeface="微软雅黑 Light" panose="020B0502040204020203" pitchFamily="34" charset="-122"/>
              </a:rPr>
              <a:t>ASCII </a:t>
            </a:r>
            <a:r>
              <a:rPr lang="zh-CN" altLang="en-US" dirty="0">
                <a:latin typeface="微软雅黑 Light" panose="020B0502040204020203" pitchFamily="34" charset="-122"/>
                <a:ea typeface="微软雅黑 Light" panose="020B0502040204020203" pitchFamily="34" charset="-122"/>
              </a:rPr>
              <a:t>码串构成的请求和一个类似的通用互联网扩充，即“类 </a:t>
            </a:r>
            <a:r>
              <a:rPr lang="en-US" altLang="zh-CN" dirty="0">
                <a:latin typeface="微软雅黑 Light" panose="020B0502040204020203" pitchFamily="34" charset="-122"/>
                <a:ea typeface="微软雅黑 Light" panose="020B0502040204020203" pitchFamily="34" charset="-122"/>
              </a:rPr>
              <a:t>MIME (MIME-like)”</a:t>
            </a:r>
            <a:r>
              <a:rPr lang="zh-CN" altLang="en-US" dirty="0">
                <a:latin typeface="微软雅黑 Light" panose="020B0502040204020203" pitchFamily="34" charset="-122"/>
                <a:ea typeface="微软雅黑 Light" panose="020B0502040204020203" pitchFamily="34" charset="-122"/>
              </a:rPr>
              <a:t>的响应组成</a:t>
            </a:r>
            <a:endParaRPr lang="en-US" altLang="zh-CN" dirty="0">
              <a:latin typeface="微软雅黑 Light" panose="020B0502040204020203" pitchFamily="34" charset="-122"/>
              <a:ea typeface="微软雅黑 Light" panose="020B0502040204020203" pitchFamily="34" charset="-122"/>
            </a:endParaRPr>
          </a:p>
          <a:p>
            <a:pPr>
              <a:lnSpc>
                <a:spcPct val="130000"/>
              </a:lnSpc>
              <a:spcBef>
                <a:spcPts val="600"/>
              </a:spcBef>
            </a:pPr>
            <a:r>
              <a:rPr lang="zh-CN" altLang="en-US" dirty="0">
                <a:latin typeface="微软雅黑 Light" panose="020B0502040204020203" pitchFamily="34" charset="-122"/>
                <a:ea typeface="微软雅黑 Light" panose="020B0502040204020203" pitchFamily="34" charset="-122"/>
              </a:rPr>
              <a:t>最后，</a:t>
            </a:r>
            <a:r>
              <a:rPr lang="en-US" altLang="zh-CN" dirty="0">
                <a:latin typeface="微软雅黑 Light" panose="020B0502040204020203" pitchFamily="34" charset="-122"/>
                <a:ea typeface="微软雅黑 Light" panose="020B0502040204020203" pitchFamily="34" charset="-122"/>
              </a:rPr>
              <a:t>TCP </a:t>
            </a:r>
            <a:r>
              <a:rPr lang="zh-CN" altLang="en-US" dirty="0">
                <a:latin typeface="微软雅黑 Light" panose="020B0502040204020203" pitchFamily="34" charset="-122"/>
                <a:ea typeface="微软雅黑 Light" panose="020B0502040204020203" pitchFamily="34" charset="-122"/>
              </a:rPr>
              <a:t>连接就被释放了</a:t>
            </a:r>
            <a:endParaRPr lang="en-US" altLang="zh-CN" dirty="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HTTP1.x </a:t>
            </a:r>
            <a:r>
              <a:rPr lang="zh-CN" altLang="en-US" dirty="0"/>
              <a:t>协议的持久</a:t>
            </a:r>
            <a:r>
              <a:rPr lang="en-US" altLang="zh-CN" dirty="0" err="1">
                <a:sym typeface="+mn-ea"/>
              </a:rPr>
              <a:t>连接和</a:t>
            </a:r>
            <a:r>
              <a:rPr lang="zh-CN" altLang="en-US" dirty="0">
                <a:sym typeface="+mn-ea"/>
              </a:rPr>
              <a:t>非</a:t>
            </a:r>
            <a:r>
              <a:rPr lang="en-US" altLang="zh-CN" dirty="0" err="1">
                <a:sym typeface="+mn-ea"/>
              </a:rPr>
              <a:t>持久连接</a:t>
            </a:r>
            <a:endParaRPr lang="zh-CN" altLang="en-US" dirty="0"/>
          </a:p>
        </p:txBody>
      </p:sp>
      <p:sp>
        <p:nvSpPr>
          <p:cNvPr id="3" name="内容占位符 2"/>
          <p:cNvSpPr>
            <a:spLocks noGrp="1"/>
          </p:cNvSpPr>
          <p:nvPr>
            <p:ph idx="1"/>
          </p:nvPr>
        </p:nvSpPr>
        <p:spPr>
          <a:xfrm>
            <a:off x="660399" y="1052515"/>
            <a:ext cx="10871202" cy="5183186"/>
          </a:xfrm>
        </p:spPr>
        <p:txBody>
          <a:bodyPr numCol="2">
            <a:normAutofit/>
          </a:bodyPr>
          <a:lstStyle/>
          <a:p>
            <a:pPr>
              <a:lnSpc>
                <a:spcPct val="130000"/>
              </a:lnSpc>
            </a:pPr>
            <a:r>
              <a:rPr lang="zh-CN" altLang="en-US" sz="2800" dirty="0"/>
              <a:t>非持久连接</a:t>
            </a:r>
            <a:endParaRPr lang="en-US" altLang="zh-CN" sz="2800" dirty="0"/>
          </a:p>
          <a:p>
            <a:pPr lvl="1">
              <a:lnSpc>
                <a:spcPct val="130000"/>
              </a:lnSpc>
              <a:buClr>
                <a:srgbClr val="00B050"/>
              </a:buClr>
            </a:pPr>
            <a:r>
              <a:rPr lang="en-US" altLang="zh-CN" sz="2400" dirty="0"/>
              <a:t>HTTP/1.0缺省为非持久连接</a:t>
            </a:r>
            <a:endParaRPr lang="en-US" altLang="zh-CN" sz="2400" dirty="0"/>
          </a:p>
          <a:p>
            <a:pPr lvl="2">
              <a:lnSpc>
                <a:spcPct val="130000"/>
              </a:lnSpc>
              <a:buClr>
                <a:srgbClr val="0836BF"/>
              </a:buClr>
            </a:pPr>
            <a:r>
              <a:rPr lang="en-US" altLang="zh-CN" sz="2000" dirty="0" err="1"/>
              <a:t>服务器接收请求、响应、关闭TCP连接</a:t>
            </a:r>
            <a:endParaRPr lang="en-US" altLang="zh-CN" sz="2000" dirty="0"/>
          </a:p>
          <a:p>
            <a:pPr lvl="1">
              <a:lnSpc>
                <a:spcPct val="130000"/>
              </a:lnSpc>
              <a:buClr>
                <a:srgbClr val="00B050"/>
              </a:buClr>
            </a:pPr>
            <a:r>
              <a:rPr lang="en-US" altLang="zh-CN" sz="2400" dirty="0" err="1"/>
              <a:t>获取每个对象需要两阶段</a:t>
            </a:r>
            <a:endParaRPr lang="en-US" altLang="zh-CN" sz="2400" dirty="0"/>
          </a:p>
          <a:p>
            <a:pPr lvl="2">
              <a:lnSpc>
                <a:spcPct val="130000"/>
              </a:lnSpc>
              <a:buClr>
                <a:srgbClr val="0836BF"/>
              </a:buClr>
            </a:pPr>
            <a:r>
              <a:rPr lang="en-US" altLang="zh-CN" sz="2000" dirty="0" err="1"/>
              <a:t>建立TCP连接</a:t>
            </a:r>
            <a:endParaRPr lang="en-US" altLang="zh-CN" sz="2000" dirty="0"/>
          </a:p>
          <a:p>
            <a:pPr lvl="2">
              <a:lnSpc>
                <a:spcPct val="130000"/>
              </a:lnSpc>
              <a:buClr>
                <a:srgbClr val="0836BF"/>
              </a:buClr>
            </a:pPr>
            <a:r>
              <a:rPr lang="en-US" altLang="zh-CN" sz="2000" dirty="0" err="1"/>
              <a:t>对象请求和传输</a:t>
            </a:r>
            <a:endParaRPr lang="en-US" altLang="zh-CN" sz="2000" dirty="0"/>
          </a:p>
          <a:p>
            <a:pPr lvl="1">
              <a:lnSpc>
                <a:spcPct val="130000"/>
              </a:lnSpc>
              <a:buClr>
                <a:srgbClr val="00B050"/>
              </a:buClr>
            </a:pPr>
            <a:r>
              <a:rPr lang="en-US" altLang="zh-CN" sz="2400" dirty="0" err="1"/>
              <a:t>每次连接需要经历TCP慢启动阶段</a:t>
            </a:r>
            <a:endParaRPr lang="en-US" altLang="zh-CN" sz="2400" dirty="0"/>
          </a:p>
          <a:p>
            <a:pPr lvl="1">
              <a:lnSpc>
                <a:spcPct val="130000"/>
              </a:lnSpc>
              <a:buClr>
                <a:srgbClr val="00B050"/>
              </a:buClr>
            </a:pPr>
            <a:endParaRPr lang="zh-CN" altLang="en-US" sz="20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HTTP1.x </a:t>
            </a:r>
            <a:r>
              <a:rPr lang="zh-CN" altLang="en-US" dirty="0"/>
              <a:t>协议的持久</a:t>
            </a:r>
            <a:r>
              <a:rPr lang="en-US" altLang="zh-CN" dirty="0" err="1">
                <a:sym typeface="+mn-ea"/>
              </a:rPr>
              <a:t>连接和</a:t>
            </a:r>
            <a:r>
              <a:rPr lang="zh-CN" altLang="en-US" dirty="0">
                <a:sym typeface="+mn-ea"/>
              </a:rPr>
              <a:t>非</a:t>
            </a:r>
            <a:r>
              <a:rPr lang="en-US" altLang="zh-CN" dirty="0" err="1">
                <a:sym typeface="+mn-ea"/>
              </a:rPr>
              <a:t>持久连接</a:t>
            </a:r>
            <a:endParaRPr lang="zh-CN" altLang="en-US" dirty="0"/>
          </a:p>
        </p:txBody>
      </p:sp>
      <p:sp>
        <p:nvSpPr>
          <p:cNvPr id="3" name="内容占位符 2"/>
          <p:cNvSpPr>
            <a:spLocks noGrp="1"/>
          </p:cNvSpPr>
          <p:nvPr>
            <p:ph idx="1"/>
          </p:nvPr>
        </p:nvSpPr>
        <p:spPr>
          <a:xfrm>
            <a:off x="660399" y="1052515"/>
            <a:ext cx="10871202" cy="5183186"/>
          </a:xfrm>
        </p:spPr>
        <p:txBody>
          <a:bodyPr numCol="2">
            <a:normAutofit/>
          </a:bodyPr>
          <a:lstStyle/>
          <a:p>
            <a:pPr>
              <a:lnSpc>
                <a:spcPct val="130000"/>
              </a:lnSpc>
              <a:spcBef>
                <a:spcPts val="0"/>
              </a:spcBef>
            </a:pPr>
            <a:r>
              <a:rPr lang="zh-CN" altLang="en-US" sz="2800" dirty="0"/>
              <a:t>持久连接</a:t>
            </a:r>
            <a:endParaRPr lang="en-US" altLang="zh-CN" sz="2800" dirty="0"/>
          </a:p>
          <a:p>
            <a:pPr lvl="1">
              <a:lnSpc>
                <a:spcPct val="130000"/>
              </a:lnSpc>
              <a:spcBef>
                <a:spcPts val="0"/>
              </a:spcBef>
              <a:buClr>
                <a:srgbClr val="00B050"/>
              </a:buClr>
            </a:pPr>
            <a:r>
              <a:rPr lang="en-US" altLang="zh-CN" sz="2400" dirty="0"/>
              <a:t>HTTP/1.1缺省为持久连接</a:t>
            </a:r>
            <a:endParaRPr lang="en-US" altLang="zh-CN" sz="2400" dirty="0"/>
          </a:p>
          <a:p>
            <a:pPr lvl="2">
              <a:lnSpc>
                <a:spcPct val="130000"/>
              </a:lnSpc>
              <a:spcBef>
                <a:spcPts val="0"/>
              </a:spcBef>
              <a:buClr>
                <a:srgbClr val="0836BF"/>
              </a:buClr>
            </a:pPr>
            <a:r>
              <a:rPr lang="zh-CN" altLang="en-US" sz="2000" dirty="0"/>
              <a:t>在相同的</a:t>
            </a:r>
            <a:r>
              <a:rPr lang="en-US" altLang="zh-CN" sz="2000" dirty="0"/>
              <a:t>TCP</a:t>
            </a:r>
            <a:r>
              <a:rPr lang="zh-CN" altLang="en-US" sz="2000" dirty="0"/>
              <a:t>连接上，服务器接收请求、响应；再接收请求、响应；响应后保持连接</a:t>
            </a:r>
            <a:endParaRPr lang="en-US" altLang="zh-CN" sz="2000" dirty="0"/>
          </a:p>
          <a:p>
            <a:pPr lvl="1">
              <a:lnSpc>
                <a:spcPct val="130000"/>
              </a:lnSpc>
              <a:spcBef>
                <a:spcPts val="0"/>
              </a:spcBef>
              <a:buClr>
                <a:srgbClr val="00B050"/>
              </a:buClr>
            </a:pPr>
            <a:r>
              <a:rPr lang="en-US" altLang="zh-CN" sz="2400" dirty="0"/>
              <a:t>HTTP/1.1支持流水线机制</a:t>
            </a:r>
            <a:endParaRPr lang="en-US" altLang="zh-CN" sz="2400" dirty="0"/>
          </a:p>
          <a:p>
            <a:pPr lvl="2">
              <a:lnSpc>
                <a:spcPct val="130000"/>
              </a:lnSpc>
              <a:spcBef>
                <a:spcPts val="0"/>
              </a:spcBef>
              <a:buClr>
                <a:srgbClr val="0836BF"/>
              </a:buClr>
            </a:pPr>
            <a:r>
              <a:rPr lang="zh-CN" altLang="en-US" sz="2000" dirty="0"/>
              <a:t>需要按序响应</a:t>
            </a:r>
            <a:endParaRPr lang="en-US" altLang="zh-CN" sz="2000" dirty="0"/>
          </a:p>
          <a:p>
            <a:pPr lvl="1">
              <a:lnSpc>
                <a:spcPct val="130000"/>
              </a:lnSpc>
              <a:spcBef>
                <a:spcPts val="0"/>
              </a:spcBef>
              <a:buClr>
                <a:srgbClr val="00B050"/>
              </a:buClr>
            </a:pPr>
            <a:r>
              <a:rPr lang="en-US" altLang="zh-CN" sz="2400" dirty="0" err="1"/>
              <a:t>经历较少的慢启动过程，减少往返时间</a:t>
            </a:r>
            <a:endParaRPr lang="en-US" altLang="zh-CN" sz="2400" dirty="0"/>
          </a:p>
          <a:p>
            <a:pPr lvl="2">
              <a:lnSpc>
                <a:spcPct val="130000"/>
              </a:lnSpc>
              <a:spcBef>
                <a:spcPts val="0"/>
              </a:spcBef>
              <a:buClr>
                <a:srgbClr val="0836BF"/>
              </a:buClr>
            </a:pPr>
            <a:r>
              <a:rPr lang="zh-CN" altLang="en-US" sz="2000" dirty="0"/>
              <a:t>降低响应时间</a:t>
            </a:r>
            <a:endParaRPr lang="zh-CN" altLang="en-US" sz="20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rPr>
              <a:t>HTTP1.x </a:t>
            </a:r>
            <a:r>
              <a:rPr lang="zh-CN" altLang="en-US" dirty="0"/>
              <a:t>协议的比较</a:t>
            </a:r>
            <a:endParaRPr lang="zh-CN" altLang="en-US" dirty="0"/>
          </a:p>
        </p:txBody>
      </p:sp>
      <p:sp>
        <p:nvSpPr>
          <p:cNvPr id="14" name="Rectangle 6"/>
          <p:cNvSpPr>
            <a:spLocks noChangeArrowheads="1"/>
          </p:cNvSpPr>
          <p:nvPr/>
        </p:nvSpPr>
        <p:spPr bwMode="auto">
          <a:xfrm>
            <a:off x="4384700" y="1938176"/>
            <a:ext cx="344754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5" b="1" dirty="0">
                <a:solidFill>
                  <a:schemeClr val="bg1"/>
                </a:solidFill>
                <a:latin typeface="微软雅黑" panose="020B0503020204020204" pitchFamily="34" charset="-122"/>
                <a:ea typeface="微软雅黑" panose="020B0503020204020204" pitchFamily="34" charset="-122"/>
              </a:rPr>
              <a:t>1.  HTTP </a:t>
            </a:r>
            <a:r>
              <a:rPr lang="zh-CN" altLang="en-US" sz="2665" b="1" dirty="0">
                <a:solidFill>
                  <a:schemeClr val="bg1"/>
                </a:solidFill>
                <a:latin typeface="微软雅黑" panose="020B0503020204020204" pitchFamily="34" charset="-122"/>
                <a:ea typeface="微软雅黑" panose="020B0503020204020204" pitchFamily="34" charset="-122"/>
              </a:rPr>
              <a:t>的操作过程</a:t>
            </a: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13" name="标题 1"/>
          <p:cNvSpPr txBox="1"/>
          <p:nvPr/>
        </p:nvSpPr>
        <p:spPr>
          <a:xfrm>
            <a:off x="1325288" y="382906"/>
            <a:ext cx="8220812" cy="879086"/>
          </a:xfrm>
          <a:prstGeom prst="rect">
            <a:avLst/>
          </a:prstGeom>
        </p:spPr>
        <p:txBody>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r>
              <a:rPr lang="en-US" altLang="zh-CN"/>
              <a:t> </a:t>
            </a:r>
            <a:endParaRPr lang="en-US" altLang="zh-CN"/>
          </a:p>
        </p:txBody>
      </p:sp>
      <p:sp>
        <p:nvSpPr>
          <p:cNvPr id="8" name="Line 2"/>
          <p:cNvSpPr>
            <a:spLocks noChangeShapeType="1"/>
          </p:cNvSpPr>
          <p:nvPr/>
        </p:nvSpPr>
        <p:spPr bwMode="auto">
          <a:xfrm flipH="1">
            <a:off x="2948653" y="1340423"/>
            <a:ext cx="9237" cy="4895277"/>
          </a:xfrm>
          <a:prstGeom prst="line">
            <a:avLst/>
          </a:prstGeom>
          <a:noFill/>
          <a:ln w="3175">
            <a:solidFill>
              <a:srgbClr val="C00000"/>
            </a:solidFill>
            <a:round/>
            <a:tailEnd type="triangle" w="med" len="med"/>
          </a:ln>
        </p:spPr>
        <p:txBody>
          <a:bodyPr wrap="none" anchor="ctr"/>
          <a:lstStyle/>
          <a:p>
            <a:endParaRPr lang="zh-CN" altLang="en-US"/>
          </a:p>
        </p:txBody>
      </p:sp>
      <p:sp>
        <p:nvSpPr>
          <p:cNvPr id="10" name="Text Box 13"/>
          <p:cNvSpPr txBox="1">
            <a:spLocks noChangeArrowheads="1"/>
          </p:cNvSpPr>
          <p:nvPr/>
        </p:nvSpPr>
        <p:spPr bwMode="auto">
          <a:xfrm>
            <a:off x="2578421" y="3708375"/>
            <a:ext cx="589280" cy="337185"/>
          </a:xfrm>
          <a:prstGeom prst="rect">
            <a:avLst/>
          </a:prstGeom>
          <a:solidFill>
            <a:schemeClr val="bg1"/>
          </a:solidFill>
          <a:ln w="9525">
            <a:noFill/>
            <a:miter lim="800000"/>
          </a:ln>
        </p:spPr>
        <p:txBody>
          <a:bodyPr wrap="none">
            <a:spAutoFit/>
          </a:bodyPr>
          <a:lstStyle/>
          <a:p>
            <a:pPr eaLnBrk="0" hangingPunct="0">
              <a:lnSpc>
                <a:spcPct val="100000"/>
              </a:lnSpc>
              <a:spcBef>
                <a:spcPct val="0"/>
              </a:spcBef>
              <a:buClrTx/>
              <a:buFontTx/>
              <a:buNone/>
            </a:pPr>
            <a:r>
              <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rPr>
              <a:t>时间</a:t>
            </a:r>
            <a:endParaRPr kumimoji="0"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3163379" y="1261992"/>
            <a:ext cx="6554250" cy="5157546"/>
          </a:xfrm>
          <a:prstGeom prst="rect">
            <a:avLst/>
          </a:prstGeom>
        </p:spPr>
      </p:pic>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01275" y="2524062"/>
            <a:ext cx="7372161" cy="3575786"/>
            <a:chOff x="1565118" y="1269734"/>
            <a:chExt cx="8492278" cy="3945429"/>
          </a:xfrm>
        </p:grpSpPr>
        <p:sp>
          <p:nvSpPr>
            <p:cNvPr id="112" name="Rectangle 51"/>
            <p:cNvSpPr>
              <a:spLocks noChangeArrowheads="1"/>
            </p:cNvSpPr>
            <p:nvPr/>
          </p:nvSpPr>
          <p:spPr bwMode="auto">
            <a:xfrm>
              <a:off x="2555615" y="3423284"/>
              <a:ext cx="3930053" cy="487113"/>
            </a:xfrm>
            <a:prstGeom prst="rect">
              <a:avLst/>
            </a:prstGeom>
            <a:no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9" name="Rectangle 43"/>
            <p:cNvSpPr>
              <a:spLocks noChangeArrowheads="1"/>
            </p:cNvSpPr>
            <p:nvPr/>
          </p:nvSpPr>
          <p:spPr bwMode="auto">
            <a:xfrm>
              <a:off x="2555615" y="2449929"/>
              <a:ext cx="3930053" cy="487113"/>
            </a:xfrm>
            <a:prstGeom prst="rect">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2" name="Rectangle 34"/>
            <p:cNvSpPr>
              <a:spLocks noChangeArrowheads="1"/>
            </p:cNvSpPr>
            <p:nvPr/>
          </p:nvSpPr>
          <p:spPr bwMode="auto">
            <a:xfrm>
              <a:off x="2555615" y="1964556"/>
              <a:ext cx="6016471" cy="485373"/>
            </a:xfrm>
            <a:prstGeom prst="rect">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Rectangle 23"/>
            <p:cNvSpPr>
              <a:spLocks noChangeArrowheads="1"/>
            </p:cNvSpPr>
            <p:nvPr/>
          </p:nvSpPr>
          <p:spPr bwMode="auto">
            <a:xfrm>
              <a:off x="5373754" y="3434592"/>
              <a:ext cx="1111913" cy="464497"/>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Rectangle 24"/>
            <p:cNvSpPr>
              <a:spLocks noChangeArrowheads="1"/>
            </p:cNvSpPr>
            <p:nvPr/>
          </p:nvSpPr>
          <p:spPr bwMode="auto">
            <a:xfrm>
              <a:off x="2563202" y="3933013"/>
              <a:ext cx="1139732" cy="461887"/>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Rectangle 25"/>
            <p:cNvSpPr>
              <a:spLocks noChangeArrowheads="1"/>
            </p:cNvSpPr>
            <p:nvPr/>
          </p:nvSpPr>
          <p:spPr bwMode="auto">
            <a:xfrm>
              <a:off x="5373754" y="2461237"/>
              <a:ext cx="1111913" cy="475805"/>
            </a:xfrm>
            <a:prstGeom prst="rect">
              <a:avLst/>
            </a:prstGeom>
            <a:no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4" name="Rectangle 26"/>
            <p:cNvSpPr>
              <a:spLocks noChangeArrowheads="1"/>
            </p:cNvSpPr>
            <p:nvPr/>
          </p:nvSpPr>
          <p:spPr bwMode="auto">
            <a:xfrm>
              <a:off x="4677439" y="3434592"/>
              <a:ext cx="150896" cy="47580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Rectangle 27"/>
            <p:cNvSpPr>
              <a:spLocks noChangeArrowheads="1"/>
            </p:cNvSpPr>
            <p:nvPr/>
          </p:nvSpPr>
          <p:spPr bwMode="auto">
            <a:xfrm>
              <a:off x="4677439" y="2461237"/>
              <a:ext cx="139095" cy="47580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6" name="Line 28"/>
            <p:cNvSpPr>
              <a:spLocks noChangeShapeType="1"/>
            </p:cNvSpPr>
            <p:nvPr/>
          </p:nvSpPr>
          <p:spPr bwMode="auto">
            <a:xfrm>
              <a:off x="4504624"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7" name="Line 29"/>
            <p:cNvSpPr>
              <a:spLocks noChangeShapeType="1"/>
            </p:cNvSpPr>
            <p:nvPr/>
          </p:nvSpPr>
          <p:spPr bwMode="auto">
            <a:xfrm>
              <a:off x="5373754"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8" name="Line 30"/>
            <p:cNvSpPr>
              <a:spLocks noChangeShapeType="1"/>
            </p:cNvSpPr>
            <p:nvPr/>
          </p:nvSpPr>
          <p:spPr bwMode="auto">
            <a:xfrm>
              <a:off x="4677439"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9" name="Rectangle 31"/>
            <p:cNvSpPr>
              <a:spLocks noChangeArrowheads="1"/>
            </p:cNvSpPr>
            <p:nvPr/>
          </p:nvSpPr>
          <p:spPr bwMode="auto">
            <a:xfrm>
              <a:off x="7423923" y="1975864"/>
              <a:ext cx="1147319"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0" name="Rectangle 32"/>
            <p:cNvSpPr>
              <a:spLocks noChangeArrowheads="1"/>
            </p:cNvSpPr>
            <p:nvPr/>
          </p:nvSpPr>
          <p:spPr bwMode="auto">
            <a:xfrm>
              <a:off x="5755632" y="1975864"/>
              <a:ext cx="139095"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1" name="Rectangle 33"/>
            <p:cNvSpPr>
              <a:spLocks noChangeArrowheads="1"/>
            </p:cNvSpPr>
            <p:nvPr/>
          </p:nvSpPr>
          <p:spPr bwMode="auto">
            <a:xfrm>
              <a:off x="4087341" y="1975864"/>
              <a:ext cx="139095" cy="47319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2" name="Text Box 35"/>
            <p:cNvSpPr txBox="1">
              <a:spLocks noChangeArrowheads="1"/>
            </p:cNvSpPr>
            <p:nvPr/>
          </p:nvSpPr>
          <p:spPr bwMode="auto">
            <a:xfrm>
              <a:off x="2783224" y="2016747"/>
              <a:ext cx="1238363"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  法</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3" name="Line 36"/>
            <p:cNvSpPr>
              <a:spLocks noChangeShapeType="1"/>
            </p:cNvSpPr>
            <p:nvPr/>
          </p:nvSpPr>
          <p:spPr bwMode="auto">
            <a:xfrm>
              <a:off x="4087341"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4" name="Line 37"/>
            <p:cNvSpPr>
              <a:spLocks noChangeShapeType="1"/>
            </p:cNvSpPr>
            <p:nvPr/>
          </p:nvSpPr>
          <p:spPr bwMode="auto">
            <a:xfrm>
              <a:off x="4226435"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5" name="Line 38"/>
            <p:cNvSpPr>
              <a:spLocks noChangeShapeType="1"/>
            </p:cNvSpPr>
            <p:nvPr/>
          </p:nvSpPr>
          <p:spPr bwMode="auto">
            <a:xfrm>
              <a:off x="5755632"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6" name="Line 39"/>
            <p:cNvSpPr>
              <a:spLocks noChangeShapeType="1"/>
            </p:cNvSpPr>
            <p:nvPr/>
          </p:nvSpPr>
          <p:spPr bwMode="auto">
            <a:xfrm>
              <a:off x="5894727"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7" name="Line 40"/>
            <p:cNvSpPr>
              <a:spLocks noChangeShapeType="1"/>
            </p:cNvSpPr>
            <p:nvPr/>
          </p:nvSpPr>
          <p:spPr bwMode="auto">
            <a:xfrm>
              <a:off x="7423923" y="1964556"/>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Text Box 41"/>
            <p:cNvSpPr txBox="1">
              <a:spLocks noChangeArrowheads="1"/>
            </p:cNvSpPr>
            <p:nvPr/>
          </p:nvSpPr>
          <p:spPr bwMode="auto">
            <a:xfrm>
              <a:off x="4505467" y="2016747"/>
              <a:ext cx="78735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URL</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9" name="Text Box 42"/>
            <p:cNvSpPr txBox="1">
              <a:spLocks noChangeArrowheads="1"/>
            </p:cNvSpPr>
            <p:nvPr/>
          </p:nvSpPr>
          <p:spPr bwMode="auto">
            <a:xfrm>
              <a:off x="6066698" y="2016747"/>
              <a:ext cx="1143104"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版  本</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0" name="Text Box 44"/>
            <p:cNvSpPr txBox="1">
              <a:spLocks noChangeArrowheads="1"/>
            </p:cNvSpPr>
            <p:nvPr/>
          </p:nvSpPr>
          <p:spPr bwMode="auto">
            <a:xfrm>
              <a:off x="2565731" y="2496031"/>
              <a:ext cx="179979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1" name="Line 45"/>
            <p:cNvSpPr>
              <a:spLocks noChangeShapeType="1"/>
            </p:cNvSpPr>
            <p:nvPr/>
          </p:nvSpPr>
          <p:spPr bwMode="auto">
            <a:xfrm>
              <a:off x="4504624"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2" name="Line 46"/>
            <p:cNvSpPr>
              <a:spLocks noChangeShapeType="1"/>
            </p:cNvSpPr>
            <p:nvPr/>
          </p:nvSpPr>
          <p:spPr bwMode="auto">
            <a:xfrm>
              <a:off x="5373754"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3" name="Text Box 47"/>
            <p:cNvSpPr txBox="1">
              <a:spLocks noChangeArrowheads="1"/>
            </p:cNvSpPr>
            <p:nvPr/>
          </p:nvSpPr>
          <p:spPr bwMode="auto">
            <a:xfrm>
              <a:off x="6838883" y="2967486"/>
              <a:ext cx="1399375"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首部行</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4" name="Line 48"/>
            <p:cNvSpPr>
              <a:spLocks noChangeShapeType="1"/>
            </p:cNvSpPr>
            <p:nvPr/>
          </p:nvSpPr>
          <p:spPr bwMode="auto">
            <a:xfrm>
              <a:off x="4677439"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5" name="Text Box 49"/>
            <p:cNvSpPr txBox="1">
              <a:spLocks noChangeArrowheads="1"/>
            </p:cNvSpPr>
            <p:nvPr/>
          </p:nvSpPr>
          <p:spPr bwMode="auto">
            <a:xfrm>
              <a:off x="4465846" y="2459498"/>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6" name="Text Box 50"/>
            <p:cNvSpPr txBox="1">
              <a:spLocks noChangeArrowheads="1"/>
            </p:cNvSpPr>
            <p:nvPr/>
          </p:nvSpPr>
          <p:spPr bwMode="auto">
            <a:xfrm>
              <a:off x="4830864" y="2505599"/>
              <a:ext cx="51254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7" name="Text Box 52"/>
            <p:cNvSpPr txBox="1">
              <a:spLocks noChangeArrowheads="1"/>
            </p:cNvSpPr>
            <p:nvPr/>
          </p:nvSpPr>
          <p:spPr bwMode="auto">
            <a:xfrm>
              <a:off x="2559830" y="3460688"/>
              <a:ext cx="182424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8" name="Text Box 53"/>
            <p:cNvSpPr txBox="1">
              <a:spLocks noChangeArrowheads="1"/>
            </p:cNvSpPr>
            <p:nvPr/>
          </p:nvSpPr>
          <p:spPr bwMode="auto">
            <a:xfrm>
              <a:off x="4860369" y="3475475"/>
              <a:ext cx="51254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9" name="Text Box 54"/>
            <p:cNvSpPr txBox="1">
              <a:spLocks noChangeArrowheads="1"/>
            </p:cNvSpPr>
            <p:nvPr/>
          </p:nvSpPr>
          <p:spPr bwMode="auto">
            <a:xfrm>
              <a:off x="4365530" y="3914746"/>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0" name="Text Box 55"/>
            <p:cNvSpPr txBox="1">
              <a:spLocks noChangeArrowheads="1"/>
            </p:cNvSpPr>
            <p:nvPr/>
          </p:nvSpPr>
          <p:spPr bwMode="auto">
            <a:xfrm rot="16200000">
              <a:off x="3469010" y="2999578"/>
              <a:ext cx="51842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1" name="AutoShape 56"/>
            <p:cNvSpPr/>
            <p:nvPr/>
          </p:nvSpPr>
          <p:spPr bwMode="auto">
            <a:xfrm>
              <a:off x="6573339" y="2512558"/>
              <a:ext cx="278189" cy="1397839"/>
            </a:xfrm>
            <a:prstGeom prst="rightBrace">
              <a:avLst>
                <a:gd name="adj1" fmla="val 43929"/>
                <a:gd name="adj2" fmla="val 50000"/>
              </a:avLst>
            </a:prstGeom>
            <a:no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2" name="Rectangle 57"/>
            <p:cNvSpPr>
              <a:spLocks noChangeArrowheads="1"/>
            </p:cNvSpPr>
            <p:nvPr/>
          </p:nvSpPr>
          <p:spPr bwMode="auto">
            <a:xfrm>
              <a:off x="2555615" y="4395770"/>
              <a:ext cx="6260940" cy="819393"/>
            </a:xfrm>
            <a:prstGeom prst="rect">
              <a:avLst/>
            </a:prstGeom>
            <a:no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3" name="Text Box 58"/>
            <p:cNvSpPr txBox="1">
              <a:spLocks noChangeArrowheads="1"/>
            </p:cNvSpPr>
            <p:nvPr/>
          </p:nvSpPr>
          <p:spPr bwMode="auto">
            <a:xfrm>
              <a:off x="4691770" y="4507110"/>
              <a:ext cx="1861338" cy="58477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实体主体</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（通常不用）</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4" name="Text Box 59"/>
            <p:cNvSpPr txBox="1">
              <a:spLocks noChangeArrowheads="1"/>
            </p:cNvSpPr>
            <p:nvPr/>
          </p:nvSpPr>
          <p:spPr bwMode="auto">
            <a:xfrm>
              <a:off x="8718726" y="2018757"/>
              <a:ext cx="1051608" cy="37355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请求行</a:t>
              </a:r>
              <a:endPar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5" name="Line 60"/>
            <p:cNvSpPr>
              <a:spLocks noChangeShapeType="1"/>
            </p:cNvSpPr>
            <p:nvPr/>
          </p:nvSpPr>
          <p:spPr bwMode="auto">
            <a:xfrm>
              <a:off x="2555615" y="2937042"/>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6" name="Line 61"/>
            <p:cNvSpPr>
              <a:spLocks noChangeShapeType="1"/>
            </p:cNvSpPr>
            <p:nvPr/>
          </p:nvSpPr>
          <p:spPr bwMode="auto">
            <a:xfrm>
              <a:off x="2555615" y="3910397"/>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7" name="Line 62"/>
            <p:cNvSpPr>
              <a:spLocks noChangeShapeType="1"/>
            </p:cNvSpPr>
            <p:nvPr/>
          </p:nvSpPr>
          <p:spPr bwMode="auto">
            <a:xfrm>
              <a:off x="3702934" y="3910397"/>
              <a:ext cx="0" cy="48537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8" name="Line 63"/>
            <p:cNvSpPr>
              <a:spLocks noChangeShapeType="1"/>
            </p:cNvSpPr>
            <p:nvPr/>
          </p:nvSpPr>
          <p:spPr bwMode="auto">
            <a:xfrm>
              <a:off x="6485668" y="2937042"/>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9" name="Text Box 64"/>
            <p:cNvSpPr txBox="1">
              <a:spLocks noChangeArrowheads="1"/>
            </p:cNvSpPr>
            <p:nvPr/>
          </p:nvSpPr>
          <p:spPr bwMode="auto">
            <a:xfrm>
              <a:off x="4597323" y="1273554"/>
              <a:ext cx="1052060"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空格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0" name="Text Box 65"/>
            <p:cNvSpPr txBox="1">
              <a:spLocks noChangeArrowheads="1"/>
            </p:cNvSpPr>
            <p:nvPr/>
          </p:nvSpPr>
          <p:spPr bwMode="auto">
            <a:xfrm>
              <a:off x="7159644" y="1269734"/>
              <a:ext cx="1619398"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回车换行</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1" name="Line 66"/>
            <p:cNvSpPr>
              <a:spLocks noChangeShapeType="1"/>
            </p:cNvSpPr>
            <p:nvPr/>
          </p:nvSpPr>
          <p:spPr bwMode="auto">
            <a:xfrm>
              <a:off x="5280182" y="1599222"/>
              <a:ext cx="510856"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2" name="Line 67"/>
            <p:cNvSpPr>
              <a:spLocks noChangeShapeType="1"/>
            </p:cNvSpPr>
            <p:nvPr/>
          </p:nvSpPr>
          <p:spPr bwMode="auto">
            <a:xfrm flipH="1">
              <a:off x="4121061" y="1599222"/>
              <a:ext cx="557221"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3" name="Line 68"/>
            <p:cNvSpPr>
              <a:spLocks noChangeShapeType="1"/>
            </p:cNvSpPr>
            <p:nvPr/>
          </p:nvSpPr>
          <p:spPr bwMode="auto">
            <a:xfrm>
              <a:off x="7691154" y="1599222"/>
              <a:ext cx="278189" cy="365334"/>
            </a:xfrm>
            <a:prstGeom prst="line">
              <a:avLst/>
            </a:prstGeom>
            <a:no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4" name="Line 69"/>
            <p:cNvSpPr>
              <a:spLocks noChangeShapeType="1"/>
            </p:cNvSpPr>
            <p:nvPr/>
          </p:nvSpPr>
          <p:spPr bwMode="auto">
            <a:xfrm>
              <a:off x="4816533" y="3423284"/>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5" name="Line 70"/>
            <p:cNvSpPr>
              <a:spLocks noChangeShapeType="1"/>
            </p:cNvSpPr>
            <p:nvPr/>
          </p:nvSpPr>
          <p:spPr bwMode="auto">
            <a:xfrm>
              <a:off x="4816533" y="2449929"/>
              <a:ext cx="0" cy="487113"/>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6" name="Text Box 71"/>
            <p:cNvSpPr txBox="1">
              <a:spLocks noChangeArrowheads="1"/>
            </p:cNvSpPr>
            <p:nvPr/>
          </p:nvSpPr>
          <p:spPr bwMode="auto">
            <a:xfrm>
              <a:off x="4478491" y="3425894"/>
              <a:ext cx="319496"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7" name="Text Box 72"/>
            <p:cNvSpPr txBox="1">
              <a:spLocks noChangeArrowheads="1"/>
            </p:cNvSpPr>
            <p:nvPr/>
          </p:nvSpPr>
          <p:spPr bwMode="auto">
            <a:xfrm>
              <a:off x="7546572" y="2011736"/>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0" name="Text Box 75"/>
            <p:cNvSpPr txBox="1">
              <a:spLocks noChangeArrowheads="1"/>
            </p:cNvSpPr>
            <p:nvPr/>
          </p:nvSpPr>
          <p:spPr bwMode="auto">
            <a:xfrm>
              <a:off x="2623055" y="3979115"/>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1" name="Group 134"/>
            <p:cNvGrpSpPr/>
            <p:nvPr/>
          </p:nvGrpSpPr>
          <p:grpSpPr bwMode="auto">
            <a:xfrm>
              <a:off x="1565118" y="1960772"/>
              <a:ext cx="8492278" cy="513097"/>
              <a:chOff x="689" y="1077"/>
              <a:chExt cx="4270" cy="271"/>
            </a:xfrm>
            <a:noFill/>
          </p:grpSpPr>
          <p:sp>
            <p:nvSpPr>
              <p:cNvPr id="202" name="Rectangle 132"/>
              <p:cNvSpPr>
                <a:spLocks noChangeArrowheads="1"/>
              </p:cNvSpPr>
              <p:nvPr/>
            </p:nvSpPr>
            <p:spPr bwMode="auto">
              <a:xfrm>
                <a:off x="1187" y="1077"/>
                <a:ext cx="3772" cy="271"/>
              </a:xfrm>
              <a:prstGeom prst="rect">
                <a:avLst/>
              </a:prstGeom>
              <a:grpFill/>
              <a:ln w="381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3" name="Text Box 133"/>
              <p:cNvSpPr txBox="1">
                <a:spLocks noChangeArrowheads="1"/>
              </p:cNvSpPr>
              <p:nvPr/>
            </p:nvSpPr>
            <p:spPr bwMode="auto">
              <a:xfrm>
                <a:off x="689" y="1109"/>
                <a:ext cx="507" cy="1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开始行</a:t>
                </a:r>
                <a:endPar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04" name="Text Box 73"/>
            <p:cNvSpPr txBox="1">
              <a:spLocks noChangeArrowheads="1"/>
            </p:cNvSpPr>
            <p:nvPr/>
          </p:nvSpPr>
          <p:spPr bwMode="auto">
            <a:xfrm>
              <a:off x="5391457" y="3471996"/>
              <a:ext cx="1063862"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5" name="Text Box 74"/>
            <p:cNvSpPr txBox="1">
              <a:spLocks noChangeArrowheads="1"/>
            </p:cNvSpPr>
            <p:nvPr/>
          </p:nvSpPr>
          <p:spPr bwMode="auto">
            <a:xfrm>
              <a:off x="5399887" y="2519517"/>
              <a:ext cx="910437"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06" name="矩形 205"/>
          <p:cNvSpPr/>
          <p:nvPr/>
        </p:nvSpPr>
        <p:spPr>
          <a:xfrm>
            <a:off x="674854" y="1125538"/>
            <a:ext cx="10858499" cy="1137491"/>
          </a:xfrm>
          <a:prstGeom prst="rect">
            <a:avLst/>
          </a:prstGeom>
          <a:noFill/>
          <a:ln>
            <a:noFill/>
          </a:ln>
        </p:spPr>
        <p:txBody>
          <a:bodyPr wrap="square">
            <a:spAutoFit/>
          </a:bodyPr>
          <a:lstStyle/>
          <a:p>
            <a:pPr marL="342900" indent="-342900">
              <a:lnSpc>
                <a:spcPct val="150000"/>
              </a:lnSpc>
              <a:buClr>
                <a:srgbClr val="C00000"/>
              </a:buClr>
              <a:buFont typeface="Wingdings" panose="05000000000000000000" pitchFamily="2" charset="2"/>
              <a:buChar char="n"/>
            </a:pPr>
            <a:r>
              <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rPr>
              <a:t>报文由三个部分组成，即开始行、首部行和实体主体</a:t>
            </a:r>
            <a:endParaRPr kumimoji="1" lang="en-US" altLang="zh-CN" sz="24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342900" indent="-342900">
              <a:lnSpc>
                <a:spcPct val="150000"/>
              </a:lnSpc>
              <a:buClr>
                <a:srgbClr val="C00000"/>
              </a:buClr>
              <a:buFont typeface="Wingdings" panose="05000000000000000000" pitchFamily="2" charset="2"/>
              <a:buChar char="n"/>
            </a:pPr>
            <a:r>
              <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rPr>
              <a:t>在请求报文中，开始行就是请求行</a:t>
            </a:r>
            <a:endPar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 name="标题 1"/>
          <p:cNvSpPr>
            <a:spLocks noGrp="1"/>
          </p:cNvSpPr>
          <p:nvPr>
            <p:ph type="title"/>
          </p:nvPr>
        </p:nvSpPr>
        <p:spPr>
          <a:xfrm>
            <a:off x="660400" y="71438"/>
            <a:ext cx="10858500" cy="765175"/>
          </a:xfrm>
          <a:noFill/>
        </p:spPr>
        <p:txBody>
          <a:bodyPr>
            <a:normAutofit/>
          </a:bodyPr>
          <a:lstStyle/>
          <a:p>
            <a:r>
              <a:rPr lang="en-US" altLang="zh-CN" b="0" dirty="0"/>
              <a:t>HTTP</a:t>
            </a:r>
            <a:r>
              <a:rPr lang="zh-CN" altLang="en-US" dirty="0"/>
              <a:t>报文结构：请求报文</a:t>
            </a:r>
            <a:endParaRPr lang="zh-CN" altLang="en-US" dirty="0"/>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P2P</a:t>
            </a:r>
            <a:r>
              <a:rPr lang="zh-CN" altLang="en-US" dirty="0">
                <a:sym typeface="+mn-ea"/>
              </a:rPr>
              <a:t>方式</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spcBef>
                <a:spcPts val="0"/>
              </a:spcBef>
            </a:pPr>
            <a:r>
              <a:rPr lang="zh-CN" altLang="en-US" dirty="0">
                <a:sym typeface="+mn-ea"/>
              </a:rPr>
              <a:t>处于不同主机上的两个 </a:t>
            </a:r>
            <a:r>
              <a:rPr lang="en-US" altLang="zh-CN" dirty="0">
                <a:sym typeface="+mn-ea"/>
              </a:rPr>
              <a:t>P2P </a:t>
            </a:r>
            <a:r>
              <a:rPr lang="zh-CN" altLang="en-US" dirty="0">
                <a:sym typeface="+mn-ea"/>
              </a:rPr>
              <a:t>进程在通信时不区分服务的请求方和服务的提供方</a:t>
            </a:r>
            <a:endParaRPr lang="zh-CN" altLang="en-US" dirty="0">
              <a:sym typeface="+mn-ea"/>
            </a:endParaRPr>
          </a:p>
          <a:p>
            <a:pPr lvl="1">
              <a:lnSpc>
                <a:spcPct val="160000"/>
              </a:lnSpc>
              <a:spcBef>
                <a:spcPts val="0"/>
              </a:spcBef>
              <a:buClr>
                <a:srgbClr val="00B050"/>
              </a:buClr>
            </a:pPr>
            <a:r>
              <a:rPr lang="zh-CN" altLang="en-US" dirty="0">
                <a:sym typeface="+mn-ea"/>
              </a:rPr>
              <a:t>只要两个主机都运行 P2P 软件，它们就可以进行平等、对等的通信</a:t>
            </a:r>
            <a:endParaRPr lang="zh-CN" altLang="en-US" dirty="0">
              <a:sym typeface="+mn-ea"/>
            </a:endParaRPr>
          </a:p>
          <a:p>
            <a:pPr lvl="1">
              <a:lnSpc>
                <a:spcPct val="160000"/>
              </a:lnSpc>
              <a:spcBef>
                <a:spcPts val="0"/>
              </a:spcBef>
              <a:buClr>
                <a:srgbClr val="00B050"/>
              </a:buClr>
            </a:pPr>
            <a:r>
              <a:rPr lang="zh-CN" altLang="en-US" dirty="0">
                <a:sym typeface="+mn-ea"/>
              </a:rPr>
              <a:t>双方都可以下载对方存储在硬盘中的共享文档，如果权限允许的话</a:t>
            </a:r>
            <a:endParaRPr lang="en-US" altLang="zh-CN" dirty="0"/>
          </a:p>
          <a:p>
            <a:pPr>
              <a:spcBef>
                <a:spcPts val="0"/>
              </a:spcBef>
            </a:pPr>
            <a:r>
              <a:rPr lang="zh-CN" altLang="en-US" dirty="0">
                <a:sym typeface="+mn-ea"/>
              </a:rPr>
              <a:t>音频/视频应用推动了 P2P 对等通信方式的发展</a:t>
            </a:r>
            <a:endParaRPr lang="en-US" altLang="zh-CN" dirty="0">
              <a:sym typeface="+mn-ea"/>
            </a:endParaRPr>
          </a:p>
          <a:p>
            <a:pPr>
              <a:spcBef>
                <a:spcPts val="0"/>
              </a:spcBef>
            </a:pPr>
            <a:r>
              <a:rPr lang="zh-CN" altLang="en-US" dirty="0">
                <a:sym typeface="+mn-ea"/>
              </a:rPr>
              <a:t>因特网上流量，音频/视频流量已占主要比例</a:t>
            </a:r>
            <a:endParaRPr lang="en-US" altLang="zh-CN" dirty="0">
              <a:sym typeface="+mn-ea"/>
            </a:endParaRPr>
          </a:p>
          <a:p>
            <a:pPr lvl="1">
              <a:lnSpc>
                <a:spcPct val="160000"/>
              </a:lnSpc>
              <a:spcBef>
                <a:spcPts val="0"/>
              </a:spcBef>
              <a:buClr>
                <a:srgbClr val="00B050"/>
              </a:buClr>
            </a:pPr>
            <a:r>
              <a:rPr lang="zh-CN" altLang="en-US" dirty="0">
                <a:sym typeface="+mn-ea"/>
              </a:rPr>
              <a:t>音视频采用 </a:t>
            </a:r>
            <a:r>
              <a:rPr lang="en-US" altLang="zh-CN" dirty="0">
                <a:sym typeface="+mn-ea"/>
              </a:rPr>
              <a:t>P2P</a:t>
            </a:r>
            <a:r>
              <a:rPr lang="zh-CN" altLang="en-US" dirty="0">
                <a:sym typeface="+mn-ea"/>
              </a:rPr>
              <a:t>对等通信方式，减轻了服务器负载，也影响了网络上的流量模型，从垂直方向流量改为很大一部分是水平方向流量</a:t>
            </a:r>
            <a:endParaRPr lang="en-US" altLang="zh-CN"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95781" y="2898602"/>
            <a:ext cx="7444059" cy="3235498"/>
            <a:chOff x="4130" y="1714"/>
            <a:chExt cx="6514" cy="3719"/>
          </a:xfrm>
          <a:noFill/>
        </p:grpSpPr>
        <p:sp>
          <p:nvSpPr>
            <p:cNvPr id="5" name="Rectangle 51"/>
            <p:cNvSpPr>
              <a:spLocks noChangeArrowheads="1"/>
            </p:cNvSpPr>
            <p:nvPr/>
          </p:nvSpPr>
          <p:spPr bwMode="auto">
            <a:xfrm>
              <a:off x="4264" y="3651"/>
              <a:ext cx="3497" cy="420"/>
            </a:xfrm>
            <a:prstGeom prst="rect">
              <a:avLst/>
            </a:prstGeom>
            <a:grp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43"/>
            <p:cNvSpPr>
              <a:spLocks noChangeArrowheads="1"/>
            </p:cNvSpPr>
            <p:nvPr/>
          </p:nvSpPr>
          <p:spPr bwMode="auto">
            <a:xfrm>
              <a:off x="4264" y="2812"/>
              <a:ext cx="3497" cy="42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Rectangle 34"/>
            <p:cNvSpPr>
              <a:spLocks noChangeArrowheads="1"/>
            </p:cNvSpPr>
            <p:nvPr/>
          </p:nvSpPr>
          <p:spPr bwMode="auto">
            <a:xfrm>
              <a:off x="4264" y="2394"/>
              <a:ext cx="5353" cy="41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Rectangle 23"/>
            <p:cNvSpPr>
              <a:spLocks noChangeArrowheads="1"/>
            </p:cNvSpPr>
            <p:nvPr/>
          </p:nvSpPr>
          <p:spPr bwMode="auto">
            <a:xfrm>
              <a:off x="6772" y="3661"/>
              <a:ext cx="989" cy="400"/>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Rectangle 24"/>
            <p:cNvSpPr>
              <a:spLocks noChangeArrowheads="1"/>
            </p:cNvSpPr>
            <p:nvPr/>
          </p:nvSpPr>
          <p:spPr bwMode="auto">
            <a:xfrm>
              <a:off x="4271" y="4091"/>
              <a:ext cx="1014" cy="399"/>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Rectangle 25"/>
            <p:cNvSpPr>
              <a:spLocks noChangeArrowheads="1"/>
            </p:cNvSpPr>
            <p:nvPr/>
          </p:nvSpPr>
          <p:spPr bwMode="auto">
            <a:xfrm>
              <a:off x="6772" y="2822"/>
              <a:ext cx="989" cy="410"/>
            </a:xfrm>
            <a:prstGeom prst="rect">
              <a:avLst/>
            </a:prstGeom>
            <a:grpFill/>
            <a:ln>
              <a:noFill/>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Rectangle 26"/>
            <p:cNvSpPr>
              <a:spLocks noChangeArrowheads="1"/>
            </p:cNvSpPr>
            <p:nvPr/>
          </p:nvSpPr>
          <p:spPr bwMode="auto">
            <a:xfrm>
              <a:off x="6152" y="3661"/>
              <a:ext cx="13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Rectangle 27"/>
            <p:cNvSpPr>
              <a:spLocks noChangeArrowheads="1"/>
            </p:cNvSpPr>
            <p:nvPr/>
          </p:nvSpPr>
          <p:spPr bwMode="auto">
            <a:xfrm>
              <a:off x="6152" y="2822"/>
              <a:ext cx="124" cy="4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Line 28"/>
            <p:cNvSpPr>
              <a:spLocks noChangeShapeType="1"/>
            </p:cNvSpPr>
            <p:nvPr/>
          </p:nvSpPr>
          <p:spPr bwMode="auto">
            <a:xfrm>
              <a:off x="5998"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Line 29"/>
            <p:cNvSpPr>
              <a:spLocks noChangeShapeType="1"/>
            </p:cNvSpPr>
            <p:nvPr/>
          </p:nvSpPr>
          <p:spPr bwMode="auto">
            <a:xfrm>
              <a:off x="677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Line 30"/>
            <p:cNvSpPr>
              <a:spLocks noChangeShapeType="1"/>
            </p:cNvSpPr>
            <p:nvPr/>
          </p:nvSpPr>
          <p:spPr bwMode="auto">
            <a:xfrm>
              <a:off x="6152"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Rectangle 31"/>
            <p:cNvSpPr>
              <a:spLocks noChangeArrowheads="1"/>
            </p:cNvSpPr>
            <p:nvPr/>
          </p:nvSpPr>
          <p:spPr bwMode="auto">
            <a:xfrm>
              <a:off x="8596" y="2403"/>
              <a:ext cx="1021"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Rectangle 32"/>
            <p:cNvSpPr>
              <a:spLocks noChangeArrowheads="1"/>
            </p:cNvSpPr>
            <p:nvPr/>
          </p:nvSpPr>
          <p:spPr bwMode="auto">
            <a:xfrm>
              <a:off x="7111"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Rectangle 33"/>
            <p:cNvSpPr>
              <a:spLocks noChangeArrowheads="1"/>
            </p:cNvSpPr>
            <p:nvPr/>
          </p:nvSpPr>
          <p:spPr bwMode="auto">
            <a:xfrm>
              <a:off x="5627" y="2403"/>
              <a:ext cx="124" cy="40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Text Box 35"/>
            <p:cNvSpPr txBox="1">
              <a:spLocks noChangeArrowheads="1"/>
            </p:cNvSpPr>
            <p:nvPr/>
          </p:nvSpPr>
          <p:spPr bwMode="auto">
            <a:xfrm>
              <a:off x="4455" y="2382"/>
              <a:ext cx="9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方   法</a:t>
              </a:r>
              <a:endParaRPr kumimoji="1"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Line 36"/>
            <p:cNvSpPr>
              <a:spLocks noChangeShapeType="1"/>
            </p:cNvSpPr>
            <p:nvPr/>
          </p:nvSpPr>
          <p:spPr bwMode="auto">
            <a:xfrm>
              <a:off x="5627"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Line 37"/>
            <p:cNvSpPr>
              <a:spLocks noChangeShapeType="1"/>
            </p:cNvSpPr>
            <p:nvPr/>
          </p:nvSpPr>
          <p:spPr bwMode="auto">
            <a:xfrm>
              <a:off x="575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Line 38"/>
            <p:cNvSpPr>
              <a:spLocks noChangeShapeType="1"/>
            </p:cNvSpPr>
            <p:nvPr/>
          </p:nvSpPr>
          <p:spPr bwMode="auto">
            <a:xfrm>
              <a:off x="7111"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Line 39"/>
            <p:cNvSpPr>
              <a:spLocks noChangeShapeType="1"/>
            </p:cNvSpPr>
            <p:nvPr/>
          </p:nvSpPr>
          <p:spPr bwMode="auto">
            <a:xfrm>
              <a:off x="7235"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Line 40"/>
            <p:cNvSpPr>
              <a:spLocks noChangeShapeType="1"/>
            </p:cNvSpPr>
            <p:nvPr/>
          </p:nvSpPr>
          <p:spPr bwMode="auto">
            <a:xfrm>
              <a:off x="8596" y="2394"/>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Text Box 41"/>
            <p:cNvSpPr txBox="1">
              <a:spLocks noChangeArrowheads="1"/>
            </p:cNvSpPr>
            <p:nvPr/>
          </p:nvSpPr>
          <p:spPr bwMode="auto">
            <a:xfrm>
              <a:off x="5988" y="2382"/>
              <a:ext cx="701"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URL</a:t>
              </a:r>
              <a:endParaRPr kumimoji="1"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 Box 42"/>
            <p:cNvSpPr txBox="1">
              <a:spLocks noChangeArrowheads="1"/>
            </p:cNvSpPr>
            <p:nvPr/>
          </p:nvSpPr>
          <p:spPr bwMode="auto">
            <a:xfrm>
              <a:off x="7377" y="2382"/>
              <a:ext cx="9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latin typeface="微软雅黑" panose="020B0503020204020204" pitchFamily="34" charset="-122"/>
                  <a:ea typeface="微软雅黑" panose="020B0503020204020204" pitchFamily="34" charset="-122"/>
                  <a:cs typeface="微软雅黑" panose="020B0503020204020204" pitchFamily="34" charset="-122"/>
                </a:rPr>
                <a:t>版   本</a:t>
              </a:r>
              <a:endParaRPr kumimoji="1"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 Box 44"/>
            <p:cNvSpPr txBox="1">
              <a:spLocks noChangeArrowheads="1"/>
            </p:cNvSpPr>
            <p:nvPr/>
          </p:nvSpPr>
          <p:spPr bwMode="auto">
            <a:xfrm>
              <a:off x="4351" y="2885"/>
              <a:ext cx="141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Line 45"/>
            <p:cNvSpPr>
              <a:spLocks noChangeShapeType="1"/>
            </p:cNvSpPr>
            <p:nvPr/>
          </p:nvSpPr>
          <p:spPr bwMode="auto">
            <a:xfrm>
              <a:off x="5998"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Line 46"/>
            <p:cNvSpPr>
              <a:spLocks noChangeShapeType="1"/>
            </p:cNvSpPr>
            <p:nvPr/>
          </p:nvSpPr>
          <p:spPr bwMode="auto">
            <a:xfrm>
              <a:off x="677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Text Box 47"/>
            <p:cNvSpPr txBox="1">
              <a:spLocks noChangeArrowheads="1"/>
            </p:cNvSpPr>
            <p:nvPr/>
          </p:nvSpPr>
          <p:spPr bwMode="auto">
            <a:xfrm>
              <a:off x="8017" y="3235"/>
              <a:ext cx="93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latin typeface="微软雅黑" panose="020B0503020204020204" pitchFamily="34" charset="-122"/>
                  <a:ea typeface="微软雅黑" panose="020B0503020204020204" pitchFamily="34" charset="-122"/>
                  <a:cs typeface="微软雅黑" panose="020B0503020204020204" pitchFamily="34" charset="-122"/>
                </a:rPr>
                <a:t>首部行</a:t>
              </a:r>
              <a:endParaRPr kumimoji="1"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Line 48"/>
            <p:cNvSpPr>
              <a:spLocks noChangeShapeType="1"/>
            </p:cNvSpPr>
            <p:nvPr/>
          </p:nvSpPr>
          <p:spPr bwMode="auto">
            <a:xfrm>
              <a:off x="6152"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 Box 49"/>
            <p:cNvSpPr txBox="1">
              <a:spLocks noChangeArrowheads="1"/>
            </p:cNvSpPr>
            <p:nvPr/>
          </p:nvSpPr>
          <p:spPr bwMode="auto">
            <a:xfrm>
              <a:off x="5987" y="2808"/>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 Box 50"/>
            <p:cNvSpPr txBox="1">
              <a:spLocks noChangeArrowheads="1"/>
            </p:cNvSpPr>
            <p:nvPr/>
          </p:nvSpPr>
          <p:spPr bwMode="auto">
            <a:xfrm>
              <a:off x="6289" y="2815"/>
              <a:ext cx="45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Text Box 52"/>
            <p:cNvSpPr txBox="1">
              <a:spLocks noChangeArrowheads="1"/>
            </p:cNvSpPr>
            <p:nvPr/>
          </p:nvSpPr>
          <p:spPr bwMode="auto">
            <a:xfrm>
              <a:off x="4459" y="3696"/>
              <a:ext cx="141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首部字段名</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Text Box 53"/>
            <p:cNvSpPr txBox="1">
              <a:spLocks noChangeArrowheads="1"/>
            </p:cNvSpPr>
            <p:nvPr/>
          </p:nvSpPr>
          <p:spPr bwMode="auto">
            <a:xfrm>
              <a:off x="6315" y="3651"/>
              <a:ext cx="45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Text Box 54"/>
            <p:cNvSpPr txBox="1">
              <a:spLocks noChangeArrowheads="1"/>
            </p:cNvSpPr>
            <p:nvPr/>
          </p:nvSpPr>
          <p:spPr bwMode="auto">
            <a:xfrm>
              <a:off x="5875" y="4079"/>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 name="Text Box 55"/>
            <p:cNvSpPr txBox="1">
              <a:spLocks noChangeArrowheads="1"/>
            </p:cNvSpPr>
            <p:nvPr/>
          </p:nvSpPr>
          <p:spPr bwMode="auto">
            <a:xfrm rot="16200000">
              <a:off x="5084" y="3295"/>
              <a:ext cx="447" cy="22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AutoShape 56"/>
            <p:cNvSpPr/>
            <p:nvPr/>
          </p:nvSpPr>
          <p:spPr bwMode="auto">
            <a:xfrm>
              <a:off x="7839" y="2866"/>
              <a:ext cx="248" cy="1205"/>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Rectangle 57"/>
            <p:cNvSpPr>
              <a:spLocks noChangeArrowheads="1"/>
            </p:cNvSpPr>
            <p:nvPr/>
          </p:nvSpPr>
          <p:spPr bwMode="auto">
            <a:xfrm>
              <a:off x="4264" y="4489"/>
              <a:ext cx="5570" cy="944"/>
            </a:xfrm>
            <a:prstGeom prst="rect">
              <a:avLst/>
            </a:prstGeom>
            <a:grpFill/>
            <a:ln w="9525">
              <a:solidFill>
                <a:schemeClr val="tx1"/>
              </a:solidFill>
              <a:miter lim="800000"/>
            </a:ln>
            <a:effec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Text Box 58"/>
            <p:cNvSpPr txBox="1">
              <a:spLocks noChangeArrowheads="1"/>
            </p:cNvSpPr>
            <p:nvPr/>
          </p:nvSpPr>
          <p:spPr bwMode="auto">
            <a:xfrm>
              <a:off x="6166" y="4586"/>
              <a:ext cx="1656" cy="49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实体主体</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（通常不用）</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Text Box 59"/>
            <p:cNvSpPr txBox="1">
              <a:spLocks noChangeArrowheads="1"/>
            </p:cNvSpPr>
            <p:nvPr/>
          </p:nvSpPr>
          <p:spPr bwMode="auto">
            <a:xfrm>
              <a:off x="9708" y="2382"/>
              <a:ext cx="93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请求行</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Line 60"/>
            <p:cNvSpPr>
              <a:spLocks noChangeShapeType="1"/>
            </p:cNvSpPr>
            <p:nvPr/>
          </p:nvSpPr>
          <p:spPr bwMode="auto">
            <a:xfrm>
              <a:off x="4264"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Line 61"/>
            <p:cNvSpPr>
              <a:spLocks noChangeShapeType="1"/>
            </p:cNvSpPr>
            <p:nvPr/>
          </p:nvSpPr>
          <p:spPr bwMode="auto">
            <a:xfrm>
              <a:off x="4264"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Line 62"/>
            <p:cNvSpPr>
              <a:spLocks noChangeShapeType="1"/>
            </p:cNvSpPr>
            <p:nvPr/>
          </p:nvSpPr>
          <p:spPr bwMode="auto">
            <a:xfrm>
              <a:off x="5285" y="4071"/>
              <a:ext cx="0" cy="41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Line 63"/>
            <p:cNvSpPr>
              <a:spLocks noChangeShapeType="1"/>
            </p:cNvSpPr>
            <p:nvPr/>
          </p:nvSpPr>
          <p:spPr bwMode="auto">
            <a:xfrm>
              <a:off x="7761" y="323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Text Box 64"/>
            <p:cNvSpPr txBox="1">
              <a:spLocks noChangeArrowheads="1"/>
            </p:cNvSpPr>
            <p:nvPr/>
          </p:nvSpPr>
          <p:spPr bwMode="auto">
            <a:xfrm>
              <a:off x="6009" y="1714"/>
              <a:ext cx="69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空格</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Text Box 65"/>
            <p:cNvSpPr txBox="1">
              <a:spLocks noChangeArrowheads="1"/>
            </p:cNvSpPr>
            <p:nvPr/>
          </p:nvSpPr>
          <p:spPr bwMode="auto">
            <a:xfrm>
              <a:off x="8168" y="1714"/>
              <a:ext cx="1176"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rPr>
                <a:t>回车换行</a:t>
              </a:r>
              <a:endParaRPr kumimoji="1"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Line 66"/>
            <p:cNvSpPr>
              <a:spLocks noChangeShapeType="1"/>
            </p:cNvSpPr>
            <p:nvPr/>
          </p:nvSpPr>
          <p:spPr bwMode="auto">
            <a:xfrm>
              <a:off x="6689" y="2078"/>
              <a:ext cx="45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Line 67"/>
            <p:cNvSpPr>
              <a:spLocks noChangeShapeType="1"/>
            </p:cNvSpPr>
            <p:nvPr/>
          </p:nvSpPr>
          <p:spPr bwMode="auto">
            <a:xfrm flipH="1">
              <a:off x="5657" y="2078"/>
              <a:ext cx="495"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Line 68"/>
            <p:cNvSpPr>
              <a:spLocks noChangeShapeType="1"/>
            </p:cNvSpPr>
            <p:nvPr/>
          </p:nvSpPr>
          <p:spPr bwMode="auto">
            <a:xfrm>
              <a:off x="8833" y="2078"/>
              <a:ext cx="248" cy="315"/>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Line 69"/>
            <p:cNvSpPr>
              <a:spLocks noChangeShapeType="1"/>
            </p:cNvSpPr>
            <p:nvPr/>
          </p:nvSpPr>
          <p:spPr bwMode="auto">
            <a:xfrm>
              <a:off x="6276" y="3651"/>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Line 70"/>
            <p:cNvSpPr>
              <a:spLocks noChangeShapeType="1"/>
            </p:cNvSpPr>
            <p:nvPr/>
          </p:nvSpPr>
          <p:spPr bwMode="auto">
            <a:xfrm>
              <a:off x="6276" y="2812"/>
              <a:ext cx="0" cy="42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 Box 71"/>
            <p:cNvSpPr txBox="1">
              <a:spLocks noChangeArrowheads="1"/>
            </p:cNvSpPr>
            <p:nvPr/>
          </p:nvSpPr>
          <p:spPr bwMode="auto">
            <a:xfrm>
              <a:off x="5985" y="3653"/>
              <a:ext cx="28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4" name="Text Box 72"/>
            <p:cNvSpPr txBox="1">
              <a:spLocks noChangeArrowheads="1"/>
            </p:cNvSpPr>
            <p:nvPr/>
          </p:nvSpPr>
          <p:spPr bwMode="auto">
            <a:xfrm>
              <a:off x="8550" y="2382"/>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Text Box 75"/>
            <p:cNvSpPr txBox="1">
              <a:spLocks noChangeArrowheads="1"/>
            </p:cNvSpPr>
            <p:nvPr/>
          </p:nvSpPr>
          <p:spPr bwMode="auto">
            <a:xfrm>
              <a:off x="4468" y="4142"/>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 name="Rectangle 132"/>
            <p:cNvSpPr>
              <a:spLocks noChangeArrowheads="1"/>
            </p:cNvSpPr>
            <p:nvPr/>
          </p:nvSpPr>
          <p:spPr bwMode="auto">
            <a:xfrm>
              <a:off x="4130" y="2338"/>
              <a:ext cx="1621" cy="518"/>
            </a:xfrm>
            <a:prstGeom prst="rect">
              <a:avLst/>
            </a:prstGeom>
            <a:grpFill/>
            <a:ln w="381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Text Box 73"/>
            <p:cNvSpPr txBox="1">
              <a:spLocks noChangeArrowheads="1"/>
            </p:cNvSpPr>
            <p:nvPr/>
          </p:nvSpPr>
          <p:spPr bwMode="auto">
            <a:xfrm>
              <a:off x="6788" y="3659"/>
              <a:ext cx="947"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Text Box 74"/>
            <p:cNvSpPr txBox="1">
              <a:spLocks noChangeArrowheads="1"/>
            </p:cNvSpPr>
            <p:nvPr/>
          </p:nvSpPr>
          <p:spPr bwMode="auto">
            <a:xfrm>
              <a:off x="6795" y="2826"/>
              <a:ext cx="810"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rPr>
                <a:t>CRLF</a:t>
              </a:r>
              <a:endParaRPr kumimoji="1"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61" name="矩形 60"/>
          <p:cNvSpPr/>
          <p:nvPr/>
        </p:nvSpPr>
        <p:spPr>
          <a:xfrm>
            <a:off x="660763" y="1142810"/>
            <a:ext cx="10858137" cy="1135054"/>
          </a:xfrm>
          <a:prstGeom prst="rect">
            <a:avLst/>
          </a:prstGeom>
          <a:noFill/>
          <a:ln>
            <a:noFill/>
          </a:ln>
        </p:spPr>
        <p:txBody>
          <a:bodyPr wrap="square">
            <a:spAutoFit/>
          </a:bodyPr>
          <a:lstStyle/>
          <a:p>
            <a:pPr marL="342900" indent="-342900">
              <a:lnSpc>
                <a:spcPct val="150000"/>
              </a:lnSpc>
              <a:buClr>
                <a:srgbClr val="C00000"/>
              </a:buClr>
              <a:buFont typeface="Wingdings" panose="05000000000000000000" pitchFamily="2" charset="2"/>
              <a:buChar char="n"/>
            </a:pPr>
            <a:r>
              <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rPr>
              <a:t>方法是对所请求的对象进行的操作，实际上也就是一些命令</a:t>
            </a:r>
            <a:endParaRPr kumimoji="1" lang="en-US" altLang="zh-CN" sz="2400" dirty="0">
              <a:latin typeface="微软雅黑 Light" panose="020B0502040204020203" pitchFamily="34" charset="-122"/>
              <a:ea typeface="微软雅黑 Light" panose="020B0502040204020203" pitchFamily="34" charset="-122"/>
              <a:cs typeface="微软雅黑" panose="020B0503020204020204" pitchFamily="34" charset="-122"/>
            </a:endParaRPr>
          </a:p>
          <a:p>
            <a:pPr marL="342900" indent="-342900">
              <a:lnSpc>
                <a:spcPct val="150000"/>
              </a:lnSpc>
              <a:buClr>
                <a:srgbClr val="C00000"/>
              </a:buClr>
              <a:buFont typeface="Wingdings" panose="05000000000000000000" pitchFamily="2" charset="2"/>
              <a:buChar char="n"/>
            </a:pPr>
            <a:r>
              <a:rPr kumimoji="1" lang="zh-CN" altLang="en-US" sz="2400" dirty="0">
                <a:latin typeface="微软雅黑 Light" panose="020B0502040204020203" pitchFamily="34" charset="-122"/>
                <a:ea typeface="微软雅黑 Light" panose="020B0502040204020203" pitchFamily="34" charset="-122"/>
              </a:rPr>
              <a:t>请求报文的类型是由它所采用的方法决定的 </a:t>
            </a:r>
            <a:endParaRPr kumimoji="1" lang="zh-CN" altLang="en-US" sz="2400" dirty="0">
              <a:latin typeface="微软雅黑 Light" panose="020B0502040204020203" pitchFamily="34" charset="-122"/>
              <a:ea typeface="微软雅黑 Light" panose="020B0502040204020203" pitchFamily="34" charset="-122"/>
            </a:endParaRPr>
          </a:p>
        </p:txBody>
      </p:sp>
      <p:sp>
        <p:nvSpPr>
          <p:cNvPr id="3" name="标题 2"/>
          <p:cNvSpPr>
            <a:spLocks noGrp="1"/>
          </p:cNvSpPr>
          <p:nvPr>
            <p:ph type="title"/>
          </p:nvPr>
        </p:nvSpPr>
        <p:spPr>
          <a:xfrm>
            <a:off x="660400" y="71438"/>
            <a:ext cx="10858500" cy="765175"/>
          </a:xfrm>
        </p:spPr>
        <p:txBody>
          <a:bodyPr>
            <a:normAutofit/>
          </a:bodyPr>
          <a:lstStyle/>
          <a:p>
            <a:r>
              <a:rPr lang="en-US" altLang="zh-CN" b="0" dirty="0"/>
              <a:t>HTTP</a:t>
            </a:r>
            <a:r>
              <a:rPr lang="zh-CN" altLang="en-US" dirty="0"/>
              <a:t>报文结构：方法</a:t>
            </a:r>
            <a:endParaRPr lang="zh-CN" altLang="en-US" dirty="0"/>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885451" y="1366196"/>
            <a:ext cx="0" cy="451467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660400" y="71438"/>
            <a:ext cx="10858500" cy="765175"/>
          </a:xfrm>
        </p:spPr>
        <p:txBody>
          <a:bodyPr>
            <a:noAutofit/>
          </a:bodyPr>
          <a:lstStyle/>
          <a:p>
            <a:r>
              <a:rPr lang="en-US" altLang="zh-CN" b="0" dirty="0"/>
              <a:t>HTTP</a:t>
            </a:r>
            <a:r>
              <a:rPr lang="zh-CN" altLang="en-US" dirty="0"/>
              <a:t>报文结构：具体方法</a:t>
            </a:r>
            <a:endParaRPr lang="zh-CN" altLang="en-US" dirty="0"/>
          </a:p>
        </p:txBody>
      </p:sp>
      <p:graphicFrame>
        <p:nvGraphicFramePr>
          <p:cNvPr id="5" name="表格 4"/>
          <p:cNvGraphicFramePr/>
          <p:nvPr>
            <p:custDataLst>
              <p:tags r:id="rId1"/>
            </p:custDataLst>
          </p:nvPr>
        </p:nvGraphicFramePr>
        <p:xfrm>
          <a:off x="1350645" y="1464671"/>
          <a:ext cx="9662795" cy="4703445"/>
        </p:xfrm>
        <a:graphic>
          <a:graphicData uri="http://schemas.openxmlformats.org/drawingml/2006/table">
            <a:tbl>
              <a:tblPr firstRow="1" bandRow="1">
                <a:tableStyleId>{5C22544A-7EE6-4342-B048-85BDC9FD1C3A}</a:tableStyleId>
              </a:tblPr>
              <a:tblGrid>
                <a:gridCol w="2230120"/>
                <a:gridCol w="7432675"/>
              </a:tblGrid>
              <a:tr h="522605">
                <a:tc>
                  <a:txBody>
                    <a:bodyPr/>
                    <a:lstStyle/>
                    <a:p>
                      <a:pPr>
                        <a:buNone/>
                      </a:pPr>
                      <a:r>
                        <a:rPr lang="zh-CN" altLang="en-US" sz="2400" b="0">
                          <a:latin typeface="微软雅黑" panose="020B0503020204020204" pitchFamily="34" charset="-122"/>
                          <a:ea typeface="微软雅黑" panose="020B0503020204020204" pitchFamily="34" charset="-122"/>
                        </a:rPr>
                        <a:t>方法或操作</a:t>
                      </a:r>
                      <a:endParaRPr lang="zh-CN" altLang="en-US" sz="2400" b="0">
                        <a:latin typeface="微软雅黑" panose="020B0503020204020204" pitchFamily="34" charset="-122"/>
                        <a:ea typeface="微软雅黑" panose="020B0503020204020204" pitchFamily="34" charset="-122"/>
                      </a:endParaRPr>
                    </a:p>
                  </a:txBody>
                  <a:tcPr/>
                </a:tc>
                <a:tc>
                  <a:txBody>
                    <a:bodyPr/>
                    <a:lstStyle/>
                    <a:p>
                      <a:pPr>
                        <a:buNone/>
                      </a:pPr>
                      <a:r>
                        <a:rPr lang="zh-CN" altLang="en-US" sz="2400" b="0" dirty="0">
                          <a:latin typeface="微软雅黑" panose="020B0503020204020204" pitchFamily="34" charset="-122"/>
                          <a:ea typeface="微软雅黑" panose="020B0503020204020204" pitchFamily="34" charset="-122"/>
                        </a:rPr>
                        <a:t>含义</a:t>
                      </a:r>
                      <a:endParaRPr lang="zh-CN" altLang="en-US" sz="2400" b="0" dirty="0">
                        <a:latin typeface="微软雅黑" panose="020B0503020204020204" pitchFamily="34" charset="-122"/>
                        <a:ea typeface="微软雅黑" panose="020B0503020204020204" pitchFamily="34" charset="-122"/>
                      </a:endParaRPr>
                    </a:p>
                  </a:txBody>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OPTION</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请求一些选项的信息</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10000"/>
                        <a:lumOff val="9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GET</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请求读取由 </a:t>
                      </a:r>
                      <a:r>
                        <a:rPr lang="en-US" sz="2400" b="0" dirty="0">
                          <a:solidFill>
                            <a:schemeClr val="tx1"/>
                          </a:solidFill>
                          <a:latin typeface="微软雅黑 Light" panose="020B0502040204020203" pitchFamily="34" charset="-122"/>
                          <a:ea typeface="微软雅黑 Light" panose="020B0502040204020203" pitchFamily="34" charset="-122"/>
                          <a:sym typeface="+mn-ea"/>
                        </a:rPr>
                        <a:t>URL</a:t>
                      </a:r>
                      <a:r>
                        <a:rPr lang="zh-CN" sz="2400" b="0" dirty="0">
                          <a:solidFill>
                            <a:schemeClr val="tx1"/>
                          </a:solidFill>
                          <a:latin typeface="微软雅黑 Light" panose="020B0502040204020203" pitchFamily="34" charset="-122"/>
                          <a:ea typeface="微软雅黑 Light" panose="020B0502040204020203" pitchFamily="34" charset="-122"/>
                          <a:sym typeface="+mn-ea"/>
                        </a:rPr>
                        <a:t>所标志的信息</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50000"/>
                        <a:lumOff val="50000"/>
                      </a:schemeClr>
                    </a:solidFill>
                  </a:tcPr>
                </a:tc>
              </a:tr>
              <a:tr h="522605">
                <a:tc>
                  <a:txBody>
                    <a:bodyPr/>
                    <a:lstStyle/>
                    <a:p>
                      <a:pPr>
                        <a:buNone/>
                      </a:pPr>
                      <a:r>
                        <a:rPr lang="en-US" altLang="zh-CN" sz="2400" b="0" dirty="0">
                          <a:latin typeface="微软雅黑 Light" panose="020B0502040204020203" pitchFamily="34" charset="-122"/>
                          <a:ea typeface="微软雅黑 Light" panose="020B0502040204020203" pitchFamily="34" charset="-122"/>
                        </a:rPr>
                        <a:t>HEAD</a:t>
                      </a:r>
                      <a:endParaRPr lang="en-US" altLang="zh-CN" sz="2400" b="0" dirty="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请求读取由 </a:t>
                      </a:r>
                      <a:r>
                        <a:rPr lang="en-US" sz="2400" b="0" dirty="0">
                          <a:solidFill>
                            <a:schemeClr val="tx1"/>
                          </a:solidFill>
                          <a:latin typeface="微软雅黑 Light" panose="020B0502040204020203" pitchFamily="34" charset="-122"/>
                          <a:ea typeface="微软雅黑 Light" panose="020B0502040204020203" pitchFamily="34" charset="-122"/>
                          <a:sym typeface="+mn-ea"/>
                        </a:rPr>
                        <a:t>URL</a:t>
                      </a:r>
                      <a:r>
                        <a:rPr lang="zh-CN" sz="2400" b="0" dirty="0">
                          <a:solidFill>
                            <a:schemeClr val="tx1"/>
                          </a:solidFill>
                          <a:latin typeface="微软雅黑 Light" panose="020B0502040204020203" pitchFamily="34" charset="-122"/>
                          <a:ea typeface="微软雅黑 Light" panose="020B0502040204020203" pitchFamily="34" charset="-122"/>
                          <a:sym typeface="+mn-ea"/>
                        </a:rPr>
                        <a:t>所标志的信息的首部</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10000"/>
                        <a:lumOff val="9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POST</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给添加信息（例如，注释）</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50000"/>
                        <a:lumOff val="5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PUT</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在指明的 </a:t>
                      </a:r>
                      <a:r>
                        <a:rPr lang="en-US" sz="2400" b="0" dirty="0">
                          <a:solidFill>
                            <a:schemeClr val="tx1"/>
                          </a:solidFill>
                          <a:latin typeface="微软雅黑 Light" panose="020B0502040204020203" pitchFamily="34" charset="-122"/>
                          <a:ea typeface="微软雅黑 Light" panose="020B0502040204020203" pitchFamily="34" charset="-122"/>
                          <a:sym typeface="+mn-ea"/>
                        </a:rPr>
                        <a:t>URL</a:t>
                      </a:r>
                      <a:r>
                        <a:rPr lang="zh-CN" sz="2400" b="0" dirty="0">
                          <a:solidFill>
                            <a:schemeClr val="tx1"/>
                          </a:solidFill>
                          <a:latin typeface="微软雅黑 Light" panose="020B0502040204020203" pitchFamily="34" charset="-122"/>
                          <a:ea typeface="微软雅黑 Light" panose="020B0502040204020203" pitchFamily="34" charset="-122"/>
                          <a:sym typeface="+mn-ea"/>
                        </a:rPr>
                        <a:t>下存储一个文档</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10000"/>
                        <a:lumOff val="9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DELETE</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删除指明的 </a:t>
                      </a:r>
                      <a:r>
                        <a:rPr lang="en-US" sz="2400" b="0" dirty="0">
                          <a:solidFill>
                            <a:schemeClr val="tx1"/>
                          </a:solidFill>
                          <a:latin typeface="微软雅黑 Light" panose="020B0502040204020203" pitchFamily="34" charset="-122"/>
                          <a:ea typeface="微软雅黑 Light" panose="020B0502040204020203" pitchFamily="34" charset="-122"/>
                          <a:sym typeface="+mn-ea"/>
                        </a:rPr>
                        <a:t>URL</a:t>
                      </a:r>
                      <a:r>
                        <a:rPr lang="zh-CN" sz="2400" b="0" dirty="0">
                          <a:solidFill>
                            <a:schemeClr val="tx1"/>
                          </a:solidFill>
                          <a:latin typeface="微软雅黑 Light" panose="020B0502040204020203" pitchFamily="34" charset="-122"/>
                          <a:ea typeface="微软雅黑 Light" panose="020B0502040204020203" pitchFamily="34" charset="-122"/>
                          <a:sym typeface="+mn-ea"/>
                        </a:rPr>
                        <a:t>所标志的资源</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50000"/>
                        <a:lumOff val="5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TRACE</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10000"/>
                        <a:lumOff val="9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用来进行环回测试的请求报文</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10000"/>
                        <a:lumOff val="90000"/>
                      </a:schemeClr>
                    </a:solidFill>
                  </a:tcPr>
                </a:tc>
              </a:tr>
              <a:tr h="522605">
                <a:tc>
                  <a:txBody>
                    <a:bodyPr/>
                    <a:lstStyle/>
                    <a:p>
                      <a:pPr>
                        <a:buNone/>
                      </a:pPr>
                      <a:r>
                        <a:rPr lang="en-US" altLang="zh-CN" sz="2400" b="0">
                          <a:latin typeface="微软雅黑 Light" panose="020B0502040204020203" pitchFamily="34" charset="-122"/>
                          <a:ea typeface="微软雅黑 Light" panose="020B0502040204020203" pitchFamily="34" charset="-122"/>
                        </a:rPr>
                        <a:t>CONNECT</a:t>
                      </a:r>
                      <a:endParaRPr lang="en-US" altLang="zh-CN" sz="2400" b="0">
                        <a:latin typeface="微软雅黑 Light" panose="020B0502040204020203" pitchFamily="34" charset="-122"/>
                        <a:ea typeface="微软雅黑 Light" panose="020B0502040204020203" pitchFamily="34" charset="-122"/>
                      </a:endParaRPr>
                    </a:p>
                  </a:txBody>
                  <a:tcPr>
                    <a:solidFill>
                      <a:schemeClr val="accent1">
                        <a:lumMod val="50000"/>
                        <a:lumOff val="50000"/>
                      </a:schemeClr>
                    </a:solidFill>
                  </a:tcPr>
                </a:tc>
                <a:tc>
                  <a:txBody>
                    <a:bodyPr/>
                    <a:lstStyle/>
                    <a:p>
                      <a:pPr>
                        <a:buNone/>
                      </a:pPr>
                      <a:r>
                        <a:rPr lang="zh-CN" sz="2400" b="0" dirty="0">
                          <a:solidFill>
                            <a:schemeClr val="tx1"/>
                          </a:solidFill>
                          <a:latin typeface="微软雅黑 Light" panose="020B0502040204020203" pitchFamily="34" charset="-122"/>
                          <a:ea typeface="微软雅黑 Light" panose="020B0502040204020203" pitchFamily="34" charset="-122"/>
                          <a:sym typeface="+mn-ea"/>
                        </a:rPr>
                        <a:t>用于代理服务器</a:t>
                      </a:r>
                      <a:endParaRPr lang="zh-CN" altLang="en-US" sz="2400" b="0" dirty="0">
                        <a:solidFill>
                          <a:schemeClr val="tx1"/>
                        </a:solidFill>
                        <a:latin typeface="微软雅黑 Light" panose="020B0502040204020203" pitchFamily="34" charset="-122"/>
                        <a:ea typeface="微软雅黑 Light" panose="020B0502040204020203" pitchFamily="34" charset="-122"/>
                        <a:sym typeface="+mn-ea"/>
                      </a:endParaRPr>
                    </a:p>
                  </a:txBody>
                  <a:tcPr>
                    <a:solidFill>
                      <a:schemeClr val="accent1">
                        <a:lumMod val="50000"/>
                        <a:lumOff val="50000"/>
                      </a:schemeClr>
                    </a:solidFill>
                  </a:tcPr>
                </a:tc>
              </a:tr>
            </a:tbl>
          </a:graphicData>
        </a:graphic>
      </p:graphicFrame>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71002" y="1153048"/>
            <a:ext cx="8849995" cy="4379843"/>
            <a:chOff x="5686" y="2285"/>
            <a:chExt cx="8331"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9" name="Text Box 35"/>
            <p:cNvSpPr txBox="1">
              <a:spLocks noChangeArrowheads="1"/>
            </p:cNvSpPr>
            <p:nvPr/>
          </p:nvSpPr>
          <p:spPr bwMode="auto">
            <a:xfrm>
              <a:off x="5941" y="3176"/>
              <a:ext cx="1213"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方   法</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5" name="Text Box 41"/>
            <p:cNvSpPr txBox="1">
              <a:spLocks noChangeArrowheads="1"/>
            </p:cNvSpPr>
            <p:nvPr/>
          </p:nvSpPr>
          <p:spPr bwMode="auto">
            <a:xfrm>
              <a:off x="7984" y="3176"/>
              <a:ext cx="934"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20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rPr>
                <a:t>URL</a:t>
              </a:r>
              <a:endParaRPr kumimoji="1" lang="en-US" altLang="zh-CN" sz="20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6" name="Text Box 42"/>
            <p:cNvSpPr txBox="1">
              <a:spLocks noChangeArrowheads="1"/>
            </p:cNvSpPr>
            <p:nvPr/>
          </p:nvSpPr>
          <p:spPr bwMode="auto">
            <a:xfrm>
              <a:off x="9836" y="3176"/>
              <a:ext cx="1213"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版   本</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7" name="Text Box 44"/>
            <p:cNvSpPr txBox="1">
              <a:spLocks noChangeArrowheads="1"/>
            </p:cNvSpPr>
            <p:nvPr/>
          </p:nvSpPr>
          <p:spPr bwMode="auto">
            <a:xfrm>
              <a:off x="5698" y="3742"/>
              <a:ext cx="188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首部行</a:t>
              </a:r>
              <a:endPar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2" name="Text Box 49"/>
            <p:cNvSpPr txBox="1">
              <a:spLocks noChangeArrowheads="1"/>
            </p:cNvSpPr>
            <p:nvPr/>
          </p:nvSpPr>
          <p:spPr bwMode="auto">
            <a:xfrm>
              <a:off x="7970" y="3745"/>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3" name="Text Box 50"/>
            <p:cNvSpPr txBox="1">
              <a:spLocks noChangeArrowheads="1"/>
            </p:cNvSpPr>
            <p:nvPr/>
          </p:nvSpPr>
          <p:spPr bwMode="auto">
            <a:xfrm>
              <a:off x="8385" y="3753"/>
              <a:ext cx="60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4" name="Text Box 52"/>
            <p:cNvSpPr txBox="1">
              <a:spLocks noChangeArrowheads="1"/>
            </p:cNvSpPr>
            <p:nvPr/>
          </p:nvSpPr>
          <p:spPr bwMode="auto">
            <a:xfrm>
              <a:off x="5691" y="4851"/>
              <a:ext cx="188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5" name="Text Box 53"/>
            <p:cNvSpPr txBox="1">
              <a:spLocks noChangeArrowheads="1"/>
            </p:cNvSpPr>
            <p:nvPr/>
          </p:nvSpPr>
          <p:spPr bwMode="auto">
            <a:xfrm>
              <a:off x="8420" y="4868"/>
              <a:ext cx="60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6" name="Text Box 54"/>
            <p:cNvSpPr txBox="1">
              <a:spLocks noChangeArrowheads="1"/>
            </p:cNvSpPr>
            <p:nvPr/>
          </p:nvSpPr>
          <p:spPr bwMode="auto">
            <a:xfrm>
              <a:off x="7833" y="5374"/>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7" name="Text Box 55"/>
            <p:cNvSpPr txBox="1">
              <a:spLocks noChangeArrowheads="1"/>
            </p:cNvSpPr>
            <p:nvPr/>
          </p:nvSpPr>
          <p:spPr bwMode="auto">
            <a:xfrm rot="16200000">
              <a:off x="6779" y="4402"/>
              <a:ext cx="596" cy="37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80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实体主体</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ct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（通常不用）</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1" name="Text Box 59"/>
            <p:cNvSpPr txBox="1">
              <a:spLocks noChangeArrowheads="1"/>
            </p:cNvSpPr>
            <p:nvPr/>
          </p:nvSpPr>
          <p:spPr bwMode="auto">
            <a:xfrm>
              <a:off x="12769" y="3176"/>
              <a:ext cx="124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请求行</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空格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7" name="Text Box 65"/>
            <p:cNvSpPr txBox="1">
              <a:spLocks noChangeArrowheads="1"/>
            </p:cNvSpPr>
            <p:nvPr/>
          </p:nvSpPr>
          <p:spPr bwMode="auto">
            <a:xfrm>
              <a:off x="10891" y="2285"/>
              <a:ext cx="1568"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回车换行</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3" name="Text Box 71"/>
            <p:cNvSpPr txBox="1">
              <a:spLocks noChangeArrowheads="1"/>
            </p:cNvSpPr>
            <p:nvPr/>
          </p:nvSpPr>
          <p:spPr bwMode="auto">
            <a:xfrm>
              <a:off x="7970" y="4871"/>
              <a:ext cx="379"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4" name="Text Box 72"/>
            <p:cNvSpPr txBox="1">
              <a:spLocks noChangeArrowheads="1"/>
            </p:cNvSpPr>
            <p:nvPr/>
          </p:nvSpPr>
          <p:spPr bwMode="auto">
            <a:xfrm>
              <a:off x="11400" y="3176"/>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5" name="Text Box 75"/>
            <p:cNvSpPr txBox="1">
              <a:spLocks noChangeArrowheads="1"/>
            </p:cNvSpPr>
            <p:nvPr/>
          </p:nvSpPr>
          <p:spPr bwMode="auto">
            <a:xfrm>
              <a:off x="5691" y="5417"/>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7" name="Rectangle 132"/>
            <p:cNvSpPr>
              <a:spLocks noChangeArrowheads="1"/>
            </p:cNvSpPr>
            <p:nvPr/>
          </p:nvSpPr>
          <p:spPr bwMode="auto">
            <a:xfrm>
              <a:off x="7543" y="3117"/>
              <a:ext cx="2114" cy="690"/>
            </a:xfrm>
            <a:prstGeom prst="rect">
              <a:avLst/>
            </a:prstGeom>
            <a:grpFill/>
            <a:ln w="381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9" name="Text Box 73"/>
            <p:cNvSpPr txBox="1">
              <a:spLocks noChangeArrowheads="1"/>
            </p:cNvSpPr>
            <p:nvPr/>
          </p:nvSpPr>
          <p:spPr bwMode="auto">
            <a:xfrm>
              <a:off x="9050" y="4879"/>
              <a:ext cx="1262"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0" name="Text Box 74"/>
            <p:cNvSpPr txBox="1">
              <a:spLocks noChangeArrowheads="1"/>
            </p:cNvSpPr>
            <p:nvPr/>
          </p:nvSpPr>
          <p:spPr bwMode="auto">
            <a:xfrm>
              <a:off x="9060" y="3769"/>
              <a:ext cx="1080" cy="45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61" name="矩形 60"/>
          <p:cNvSpPr/>
          <p:nvPr/>
        </p:nvSpPr>
        <p:spPr>
          <a:xfrm>
            <a:off x="1567428" y="5704952"/>
            <a:ext cx="5119208" cy="461665"/>
          </a:xfrm>
          <a:prstGeom prst="rect">
            <a:avLst/>
          </a:prstGeom>
          <a:noFill/>
          <a:ln>
            <a:noFill/>
          </a:ln>
        </p:spPr>
        <p:txBody>
          <a:bodyPr wrap="square">
            <a:spAutoFit/>
          </a:bodyPr>
          <a:lstStyle/>
          <a:p>
            <a:pPr marL="457200" indent="-457200">
              <a:buFont typeface="Wingdings" panose="05000000000000000000" pitchFamily="2" charset="2"/>
              <a:buChar char="Ø"/>
            </a:pPr>
            <a:r>
              <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rPr>
              <a:t>“</a:t>
            </a:r>
            <a:r>
              <a:rPr kumimoji="1" lang="en-US" altLang="zh-CN" sz="2400" dirty="0">
                <a:latin typeface="微软雅黑 Light" panose="020B0502040204020203" pitchFamily="34" charset="-122"/>
                <a:ea typeface="微软雅黑 Light" panose="020B0502040204020203" pitchFamily="34" charset="-122"/>
                <a:cs typeface="微软雅黑" panose="020B0503020204020204" pitchFamily="34" charset="-122"/>
              </a:rPr>
              <a:t>URL”</a:t>
            </a:r>
            <a:r>
              <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rPr>
              <a:t>是所请求资源的</a:t>
            </a:r>
            <a:r>
              <a:rPr kumimoji="1" lang="en-US" altLang="zh-CN" sz="2400" dirty="0">
                <a:latin typeface="微软雅黑 Light" panose="020B0502040204020203" pitchFamily="34" charset="-122"/>
                <a:ea typeface="微软雅黑 Light" panose="020B0502040204020203" pitchFamily="34" charset="-122"/>
                <a:cs typeface="微软雅黑" panose="020B0503020204020204" pitchFamily="34" charset="-122"/>
              </a:rPr>
              <a:t>URL</a:t>
            </a:r>
            <a:endParaRPr kumimoji="1" lang="zh-CN" altLang="en-US" sz="24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rPr>
              <a:t>HTTP</a:t>
            </a:r>
            <a:r>
              <a:rPr lang="zh-CN" altLang="en-US" b="0" dirty="0">
                <a:latin typeface="+mj-ea"/>
                <a:ea typeface="+mj-ea"/>
              </a:rPr>
              <a:t>报文结构：</a:t>
            </a:r>
            <a:r>
              <a:rPr lang="en-US" altLang="zh-CN" b="0" dirty="0">
                <a:latin typeface="+mj-ea"/>
                <a:ea typeface="+mj-ea"/>
              </a:rPr>
              <a:t>URL</a:t>
            </a:r>
            <a:endParaRPr lang="zh-CN" altLang="en-US" b="0" dirty="0">
              <a:latin typeface="+mj-ea"/>
              <a:ea typeface="+mj-ea"/>
            </a:endParaRPr>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38275" y="1450975"/>
            <a:ext cx="8818003" cy="4893662"/>
            <a:chOff x="5686" y="2285"/>
            <a:chExt cx="8415"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9" name="Text Box 35"/>
            <p:cNvSpPr txBox="1">
              <a:spLocks noChangeArrowheads="1"/>
            </p:cNvSpPr>
            <p:nvPr/>
          </p:nvSpPr>
          <p:spPr bwMode="auto">
            <a:xfrm>
              <a:off x="5941" y="3254"/>
              <a:ext cx="1213"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方   法</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5" name="Text Box 41"/>
            <p:cNvSpPr txBox="1">
              <a:spLocks noChangeArrowheads="1"/>
            </p:cNvSpPr>
            <p:nvPr/>
          </p:nvSpPr>
          <p:spPr bwMode="auto">
            <a:xfrm>
              <a:off x="7984" y="3254"/>
              <a:ext cx="934"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URL</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6" name="Text Box 42"/>
            <p:cNvSpPr txBox="1">
              <a:spLocks noChangeArrowheads="1"/>
            </p:cNvSpPr>
            <p:nvPr/>
          </p:nvSpPr>
          <p:spPr bwMode="auto">
            <a:xfrm>
              <a:off x="9836" y="3254"/>
              <a:ext cx="1213"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rPr>
                <a:t>版   本</a:t>
              </a:r>
              <a:endParaRPr kumimoji="1" lang="zh-CN" altLang="en-US" sz="20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7" name="Text Box 44"/>
            <p:cNvSpPr txBox="1">
              <a:spLocks noChangeArrowheads="1"/>
            </p:cNvSpPr>
            <p:nvPr/>
          </p:nvSpPr>
          <p:spPr bwMode="auto">
            <a:xfrm>
              <a:off x="5782" y="3807"/>
              <a:ext cx="188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首部行</a:t>
              </a:r>
              <a:endPar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2" name="Text Box 49"/>
            <p:cNvSpPr txBox="1">
              <a:spLocks noChangeArrowheads="1"/>
            </p:cNvSpPr>
            <p:nvPr/>
          </p:nvSpPr>
          <p:spPr bwMode="auto">
            <a:xfrm>
              <a:off x="7982" y="3784"/>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3" name="Text Box 50"/>
            <p:cNvSpPr txBox="1">
              <a:spLocks noChangeArrowheads="1"/>
            </p:cNvSpPr>
            <p:nvPr/>
          </p:nvSpPr>
          <p:spPr bwMode="auto">
            <a:xfrm>
              <a:off x="8469" y="3818"/>
              <a:ext cx="60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4" name="Text Box 52"/>
            <p:cNvSpPr txBox="1">
              <a:spLocks noChangeArrowheads="1"/>
            </p:cNvSpPr>
            <p:nvPr/>
          </p:nvSpPr>
          <p:spPr bwMode="auto">
            <a:xfrm>
              <a:off x="5799" y="4916"/>
              <a:ext cx="188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5" name="Text Box 53"/>
            <p:cNvSpPr txBox="1">
              <a:spLocks noChangeArrowheads="1"/>
            </p:cNvSpPr>
            <p:nvPr/>
          </p:nvSpPr>
          <p:spPr bwMode="auto">
            <a:xfrm>
              <a:off x="8528" y="4933"/>
              <a:ext cx="60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6" name="Text Box 54"/>
            <p:cNvSpPr txBox="1">
              <a:spLocks noChangeArrowheads="1"/>
            </p:cNvSpPr>
            <p:nvPr/>
          </p:nvSpPr>
          <p:spPr bwMode="auto">
            <a:xfrm>
              <a:off x="7833" y="5468"/>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7" name="Text Box 55"/>
            <p:cNvSpPr txBox="1">
              <a:spLocks noChangeArrowheads="1"/>
            </p:cNvSpPr>
            <p:nvPr/>
          </p:nvSpPr>
          <p:spPr bwMode="auto">
            <a:xfrm rot="16200000">
              <a:off x="6779" y="4397"/>
              <a:ext cx="596" cy="38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0" name="Text Box 58"/>
            <p:cNvSpPr txBox="1">
              <a:spLocks noChangeArrowheads="1"/>
            </p:cNvSpPr>
            <p:nvPr/>
          </p:nvSpPr>
          <p:spPr bwMode="auto">
            <a:xfrm>
              <a:off x="8220" y="6114"/>
              <a:ext cx="2208" cy="71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实体主体</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ct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（通常不用）</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1" name="Text Box 59"/>
            <p:cNvSpPr txBox="1">
              <a:spLocks noChangeArrowheads="1"/>
            </p:cNvSpPr>
            <p:nvPr/>
          </p:nvSpPr>
          <p:spPr bwMode="auto">
            <a:xfrm>
              <a:off x="12853" y="3214"/>
              <a:ext cx="124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请求行</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空格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7" name="Text Box 65"/>
            <p:cNvSpPr txBox="1">
              <a:spLocks noChangeArrowheads="1"/>
            </p:cNvSpPr>
            <p:nvPr/>
          </p:nvSpPr>
          <p:spPr bwMode="auto">
            <a:xfrm>
              <a:off x="10891" y="2285"/>
              <a:ext cx="1568"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回车换行</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3" name="Text Box 71"/>
            <p:cNvSpPr txBox="1">
              <a:spLocks noChangeArrowheads="1"/>
            </p:cNvSpPr>
            <p:nvPr/>
          </p:nvSpPr>
          <p:spPr bwMode="auto">
            <a:xfrm>
              <a:off x="7970" y="4936"/>
              <a:ext cx="379"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4" name="Text Box 72"/>
            <p:cNvSpPr txBox="1">
              <a:spLocks noChangeArrowheads="1"/>
            </p:cNvSpPr>
            <p:nvPr/>
          </p:nvSpPr>
          <p:spPr bwMode="auto">
            <a:xfrm>
              <a:off x="11653" y="3267"/>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5" name="Text Box 75"/>
            <p:cNvSpPr txBox="1">
              <a:spLocks noChangeArrowheads="1"/>
            </p:cNvSpPr>
            <p:nvPr/>
          </p:nvSpPr>
          <p:spPr bwMode="auto">
            <a:xfrm>
              <a:off x="5823" y="5482"/>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7" name="Rectangle 132"/>
            <p:cNvSpPr>
              <a:spLocks noChangeArrowheads="1"/>
            </p:cNvSpPr>
            <p:nvPr/>
          </p:nvSpPr>
          <p:spPr bwMode="auto">
            <a:xfrm>
              <a:off x="9565" y="3117"/>
              <a:ext cx="1992" cy="690"/>
            </a:xfrm>
            <a:prstGeom prst="rect">
              <a:avLst/>
            </a:prstGeom>
            <a:grpFill/>
            <a:ln w="381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9" name="Text Box 73"/>
            <p:cNvSpPr txBox="1">
              <a:spLocks noChangeArrowheads="1"/>
            </p:cNvSpPr>
            <p:nvPr/>
          </p:nvSpPr>
          <p:spPr bwMode="auto">
            <a:xfrm>
              <a:off x="9158" y="4944"/>
              <a:ext cx="1262"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0" name="Text Box 74"/>
            <p:cNvSpPr txBox="1">
              <a:spLocks noChangeArrowheads="1"/>
            </p:cNvSpPr>
            <p:nvPr/>
          </p:nvSpPr>
          <p:spPr bwMode="auto">
            <a:xfrm>
              <a:off x="9144" y="3834"/>
              <a:ext cx="1080" cy="40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rPr>
              <a:t>HTTP</a:t>
            </a:r>
            <a:r>
              <a:rPr lang="zh-CN" altLang="en-US" b="0" dirty="0">
                <a:latin typeface="+mj-ea"/>
                <a:ea typeface="+mj-ea"/>
              </a:rPr>
              <a:t>报文结构：版本</a:t>
            </a:r>
            <a:endParaRPr lang="zh-CN" altLang="en-US" b="0" dirty="0">
              <a:latin typeface="+mj-ea"/>
              <a:ea typeface="+mj-ea"/>
            </a:endParaRPr>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822450" y="1450975"/>
            <a:ext cx="8641080" cy="4339195"/>
            <a:chOff x="4235" y="2285"/>
            <a:chExt cx="10902" cy="4960"/>
          </a:xfrm>
          <a:noFill/>
        </p:grpSpPr>
        <p:sp>
          <p:nvSpPr>
            <p:cNvPr id="5" name="Rectangle 51"/>
            <p:cNvSpPr>
              <a:spLocks noChangeArrowheads="1"/>
            </p:cNvSpPr>
            <p:nvPr/>
          </p:nvSpPr>
          <p:spPr bwMode="auto">
            <a:xfrm>
              <a:off x="5686" y="4868"/>
              <a:ext cx="4662" cy="560"/>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 name="Rectangle 43"/>
            <p:cNvSpPr>
              <a:spLocks noChangeArrowheads="1"/>
            </p:cNvSpPr>
            <p:nvPr/>
          </p:nvSpPr>
          <p:spPr bwMode="auto">
            <a:xfrm>
              <a:off x="5686" y="3749"/>
              <a:ext cx="4662" cy="560"/>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7" name="Rectangle 34"/>
            <p:cNvSpPr>
              <a:spLocks noChangeArrowheads="1"/>
            </p:cNvSpPr>
            <p:nvPr/>
          </p:nvSpPr>
          <p:spPr bwMode="auto">
            <a:xfrm>
              <a:off x="5686" y="3191"/>
              <a:ext cx="7137" cy="55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8" name="Rectangle 23"/>
            <p:cNvSpPr>
              <a:spLocks noChangeArrowheads="1"/>
            </p:cNvSpPr>
            <p:nvPr/>
          </p:nvSpPr>
          <p:spPr bwMode="auto">
            <a:xfrm>
              <a:off x="9029" y="4881"/>
              <a:ext cx="1319" cy="534"/>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9" name="Rectangle 24"/>
            <p:cNvSpPr>
              <a:spLocks noChangeArrowheads="1"/>
            </p:cNvSpPr>
            <p:nvPr/>
          </p:nvSpPr>
          <p:spPr bwMode="auto">
            <a:xfrm>
              <a:off x="5695" y="5454"/>
              <a:ext cx="1352" cy="531"/>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0" name="Rectangle 25"/>
            <p:cNvSpPr>
              <a:spLocks noChangeArrowheads="1"/>
            </p:cNvSpPr>
            <p:nvPr/>
          </p:nvSpPr>
          <p:spPr bwMode="auto">
            <a:xfrm>
              <a:off x="9029" y="3762"/>
              <a:ext cx="1319" cy="547"/>
            </a:xfrm>
            <a:prstGeom prst="rect">
              <a:avLst/>
            </a:prstGeom>
            <a:grpFill/>
            <a:ln>
              <a:noFill/>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1" name="Rectangle 26"/>
            <p:cNvSpPr>
              <a:spLocks noChangeArrowheads="1"/>
            </p:cNvSpPr>
            <p:nvPr/>
          </p:nvSpPr>
          <p:spPr bwMode="auto">
            <a:xfrm>
              <a:off x="8203" y="4881"/>
              <a:ext cx="179"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2" name="Rectangle 27"/>
            <p:cNvSpPr>
              <a:spLocks noChangeArrowheads="1"/>
            </p:cNvSpPr>
            <p:nvPr/>
          </p:nvSpPr>
          <p:spPr bwMode="auto">
            <a:xfrm>
              <a:off x="8203" y="3762"/>
              <a:ext cx="165" cy="54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3" name="Line 28"/>
            <p:cNvSpPr>
              <a:spLocks noChangeShapeType="1"/>
            </p:cNvSpPr>
            <p:nvPr/>
          </p:nvSpPr>
          <p:spPr bwMode="auto">
            <a:xfrm>
              <a:off x="799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4" name="Line 29"/>
            <p:cNvSpPr>
              <a:spLocks noChangeShapeType="1"/>
            </p:cNvSpPr>
            <p:nvPr/>
          </p:nvSpPr>
          <p:spPr bwMode="auto">
            <a:xfrm>
              <a:off x="9029"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5" name="Line 30"/>
            <p:cNvSpPr>
              <a:spLocks noChangeShapeType="1"/>
            </p:cNvSpPr>
            <p:nvPr/>
          </p:nvSpPr>
          <p:spPr bwMode="auto">
            <a:xfrm>
              <a:off x="8203"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6" name="Rectangle 31"/>
            <p:cNvSpPr>
              <a:spLocks noChangeArrowheads="1"/>
            </p:cNvSpPr>
            <p:nvPr/>
          </p:nvSpPr>
          <p:spPr bwMode="auto">
            <a:xfrm>
              <a:off x="11461" y="3204"/>
              <a:ext cx="1361"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7" name="Rectangle 32"/>
            <p:cNvSpPr>
              <a:spLocks noChangeArrowheads="1"/>
            </p:cNvSpPr>
            <p:nvPr/>
          </p:nvSpPr>
          <p:spPr bwMode="auto">
            <a:xfrm>
              <a:off x="9482"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8" name="Rectangle 33"/>
            <p:cNvSpPr>
              <a:spLocks noChangeArrowheads="1"/>
            </p:cNvSpPr>
            <p:nvPr/>
          </p:nvSpPr>
          <p:spPr bwMode="auto">
            <a:xfrm>
              <a:off x="7503" y="3204"/>
              <a:ext cx="165" cy="54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9" name="Text Box 35"/>
            <p:cNvSpPr txBox="1">
              <a:spLocks noChangeArrowheads="1"/>
            </p:cNvSpPr>
            <p:nvPr/>
          </p:nvSpPr>
          <p:spPr bwMode="auto">
            <a:xfrm>
              <a:off x="6005"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版   本</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0" name="Line 36"/>
            <p:cNvSpPr>
              <a:spLocks noChangeShapeType="1"/>
            </p:cNvSpPr>
            <p:nvPr/>
          </p:nvSpPr>
          <p:spPr bwMode="auto">
            <a:xfrm>
              <a:off x="7503"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1" name="Line 37"/>
            <p:cNvSpPr>
              <a:spLocks noChangeShapeType="1"/>
            </p:cNvSpPr>
            <p:nvPr/>
          </p:nvSpPr>
          <p:spPr bwMode="auto">
            <a:xfrm>
              <a:off x="7668"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2" name="Line 38"/>
            <p:cNvSpPr>
              <a:spLocks noChangeShapeType="1"/>
            </p:cNvSpPr>
            <p:nvPr/>
          </p:nvSpPr>
          <p:spPr bwMode="auto">
            <a:xfrm>
              <a:off x="9482"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3" name="Line 39"/>
            <p:cNvSpPr>
              <a:spLocks noChangeShapeType="1"/>
            </p:cNvSpPr>
            <p:nvPr/>
          </p:nvSpPr>
          <p:spPr bwMode="auto">
            <a:xfrm>
              <a:off x="9647"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4" name="Line 40"/>
            <p:cNvSpPr>
              <a:spLocks noChangeShapeType="1"/>
            </p:cNvSpPr>
            <p:nvPr/>
          </p:nvSpPr>
          <p:spPr bwMode="auto">
            <a:xfrm>
              <a:off x="11461" y="3191"/>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5" name="Text Box 41"/>
            <p:cNvSpPr txBox="1">
              <a:spLocks noChangeArrowheads="1"/>
            </p:cNvSpPr>
            <p:nvPr/>
          </p:nvSpPr>
          <p:spPr bwMode="auto">
            <a:xfrm>
              <a:off x="8048" y="3281"/>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状态码</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6" name="Text Box 42"/>
            <p:cNvSpPr txBox="1">
              <a:spLocks noChangeArrowheads="1"/>
            </p:cNvSpPr>
            <p:nvPr/>
          </p:nvSpPr>
          <p:spPr bwMode="auto">
            <a:xfrm>
              <a:off x="9900" y="3281"/>
              <a:ext cx="1213"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短   语</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7" name="Text Box 44"/>
            <p:cNvSpPr txBox="1">
              <a:spLocks noChangeArrowheads="1"/>
            </p:cNvSpPr>
            <p:nvPr/>
          </p:nvSpPr>
          <p:spPr bwMode="auto">
            <a:xfrm>
              <a:off x="5762" y="3847"/>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8" name="Line 45"/>
            <p:cNvSpPr>
              <a:spLocks noChangeShapeType="1"/>
            </p:cNvSpPr>
            <p:nvPr/>
          </p:nvSpPr>
          <p:spPr bwMode="auto">
            <a:xfrm>
              <a:off x="799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9" name="Line 46"/>
            <p:cNvSpPr>
              <a:spLocks noChangeShapeType="1"/>
            </p:cNvSpPr>
            <p:nvPr/>
          </p:nvSpPr>
          <p:spPr bwMode="auto">
            <a:xfrm>
              <a:off x="9029"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0" name="Text Box 47"/>
            <p:cNvSpPr txBox="1">
              <a:spLocks noChangeArrowheads="1"/>
            </p:cNvSpPr>
            <p:nvPr/>
          </p:nvSpPr>
          <p:spPr bwMode="auto">
            <a:xfrm>
              <a:off x="10690" y="4313"/>
              <a:ext cx="124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首部行</a:t>
              </a:r>
              <a:endPar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1" name="Line 48"/>
            <p:cNvSpPr>
              <a:spLocks noChangeShapeType="1"/>
            </p:cNvSpPr>
            <p:nvPr/>
          </p:nvSpPr>
          <p:spPr bwMode="auto">
            <a:xfrm>
              <a:off x="8203"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2" name="Text Box 49"/>
            <p:cNvSpPr txBox="1">
              <a:spLocks noChangeArrowheads="1"/>
            </p:cNvSpPr>
            <p:nvPr/>
          </p:nvSpPr>
          <p:spPr bwMode="auto">
            <a:xfrm>
              <a:off x="7942" y="3820"/>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3" name="Text Box 50"/>
            <p:cNvSpPr txBox="1">
              <a:spLocks noChangeArrowheads="1"/>
            </p:cNvSpPr>
            <p:nvPr/>
          </p:nvSpPr>
          <p:spPr bwMode="auto">
            <a:xfrm>
              <a:off x="8449" y="3858"/>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4" name="Text Box 52"/>
            <p:cNvSpPr txBox="1">
              <a:spLocks noChangeArrowheads="1"/>
            </p:cNvSpPr>
            <p:nvPr/>
          </p:nvSpPr>
          <p:spPr bwMode="auto">
            <a:xfrm>
              <a:off x="5755" y="4956"/>
              <a:ext cx="188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首部字段名</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5" name="Text Box 53"/>
            <p:cNvSpPr txBox="1">
              <a:spLocks noChangeArrowheads="1"/>
            </p:cNvSpPr>
            <p:nvPr/>
          </p:nvSpPr>
          <p:spPr bwMode="auto">
            <a:xfrm>
              <a:off x="8484" y="4973"/>
              <a:ext cx="60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值</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6" name="Text Box 54"/>
            <p:cNvSpPr txBox="1">
              <a:spLocks noChangeArrowheads="1"/>
            </p:cNvSpPr>
            <p:nvPr/>
          </p:nvSpPr>
          <p:spPr bwMode="auto">
            <a:xfrm>
              <a:off x="7833" y="5448"/>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7" name="Text Box 55"/>
            <p:cNvSpPr txBox="1">
              <a:spLocks noChangeArrowheads="1"/>
            </p:cNvSpPr>
            <p:nvPr/>
          </p:nvSpPr>
          <p:spPr bwMode="auto">
            <a:xfrm rot="16200000">
              <a:off x="6779" y="4335"/>
              <a:ext cx="596" cy="50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8" name="AutoShape 56"/>
            <p:cNvSpPr/>
            <p:nvPr/>
          </p:nvSpPr>
          <p:spPr bwMode="auto">
            <a:xfrm>
              <a:off x="10452" y="3821"/>
              <a:ext cx="330" cy="1607"/>
            </a:xfrm>
            <a:prstGeom prst="rightBrace">
              <a:avLst>
                <a:gd name="adj1" fmla="val 43929"/>
                <a:gd name="adj2" fmla="val 50000"/>
              </a:avLst>
            </a:prstGeom>
            <a:grp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39" name="Rectangle 57"/>
            <p:cNvSpPr>
              <a:spLocks noChangeArrowheads="1"/>
            </p:cNvSpPr>
            <p:nvPr/>
          </p:nvSpPr>
          <p:spPr bwMode="auto">
            <a:xfrm>
              <a:off x="5686" y="5986"/>
              <a:ext cx="7427" cy="1259"/>
            </a:xfrm>
            <a:prstGeom prst="rect">
              <a:avLst/>
            </a:prstGeom>
            <a:grpFill/>
            <a:ln w="9525">
              <a:solidFill>
                <a:schemeClr val="tx1"/>
              </a:solidFill>
              <a:miter lim="800000"/>
            </a:ln>
            <a:effec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0" name="Text Box 58"/>
            <p:cNvSpPr txBox="1">
              <a:spLocks noChangeArrowheads="1"/>
            </p:cNvSpPr>
            <p:nvPr/>
          </p:nvSpPr>
          <p:spPr bwMode="auto">
            <a:xfrm>
              <a:off x="7580" y="6114"/>
              <a:ext cx="3488" cy="809"/>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实体主体</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a:p>
              <a:pPr algn="ctr"/>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（有些响应报文不用）</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1" name="Text Box 59"/>
            <p:cNvSpPr txBox="1">
              <a:spLocks noChangeArrowheads="1"/>
            </p:cNvSpPr>
            <p:nvPr/>
          </p:nvSpPr>
          <p:spPr bwMode="auto">
            <a:xfrm>
              <a:off x="13407" y="3215"/>
              <a:ext cx="1639" cy="52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24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rPr>
                <a:t>状态行</a:t>
              </a:r>
              <a:endParaRPr kumimoji="1" lang="zh-CN" altLang="en-US" sz="2400" dirty="0">
                <a:solidFill>
                  <a:srgbClr val="FF0000"/>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2" name="Line 60"/>
            <p:cNvSpPr>
              <a:spLocks noChangeShapeType="1"/>
            </p:cNvSpPr>
            <p:nvPr/>
          </p:nvSpPr>
          <p:spPr bwMode="auto">
            <a:xfrm>
              <a:off x="5686"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3" name="Line 61"/>
            <p:cNvSpPr>
              <a:spLocks noChangeShapeType="1"/>
            </p:cNvSpPr>
            <p:nvPr/>
          </p:nvSpPr>
          <p:spPr bwMode="auto">
            <a:xfrm>
              <a:off x="5686"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4" name="Line 62"/>
            <p:cNvSpPr>
              <a:spLocks noChangeShapeType="1"/>
            </p:cNvSpPr>
            <p:nvPr/>
          </p:nvSpPr>
          <p:spPr bwMode="auto">
            <a:xfrm>
              <a:off x="7047" y="5428"/>
              <a:ext cx="0" cy="558"/>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5" name="Line 63"/>
            <p:cNvSpPr>
              <a:spLocks noChangeShapeType="1"/>
            </p:cNvSpPr>
            <p:nvPr/>
          </p:nvSpPr>
          <p:spPr bwMode="auto">
            <a:xfrm>
              <a:off x="10348" y="430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6" name="Text Box 64"/>
            <p:cNvSpPr txBox="1">
              <a:spLocks noChangeArrowheads="1"/>
            </p:cNvSpPr>
            <p:nvPr/>
          </p:nvSpPr>
          <p:spPr bwMode="auto">
            <a:xfrm>
              <a:off x="8012" y="2285"/>
              <a:ext cx="92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空格</a:t>
              </a:r>
              <a:endPar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7" name="Text Box 65"/>
            <p:cNvSpPr txBox="1">
              <a:spLocks noChangeArrowheads="1"/>
            </p:cNvSpPr>
            <p:nvPr/>
          </p:nvSpPr>
          <p:spPr bwMode="auto">
            <a:xfrm>
              <a:off x="10891" y="2285"/>
              <a:ext cx="1568"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回车换行</a:t>
              </a:r>
              <a:endParaRPr kumimoji="1"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8" name="Line 66"/>
            <p:cNvSpPr>
              <a:spLocks noChangeShapeType="1"/>
            </p:cNvSpPr>
            <p:nvPr/>
          </p:nvSpPr>
          <p:spPr bwMode="auto">
            <a:xfrm>
              <a:off x="8918" y="2771"/>
              <a:ext cx="606"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49" name="Line 67"/>
            <p:cNvSpPr>
              <a:spLocks noChangeShapeType="1"/>
            </p:cNvSpPr>
            <p:nvPr/>
          </p:nvSpPr>
          <p:spPr bwMode="auto">
            <a:xfrm flipH="1">
              <a:off x="7543" y="2771"/>
              <a:ext cx="661"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0" name="Line 68"/>
            <p:cNvSpPr>
              <a:spLocks noChangeShapeType="1"/>
            </p:cNvSpPr>
            <p:nvPr/>
          </p:nvSpPr>
          <p:spPr bwMode="auto">
            <a:xfrm>
              <a:off x="11778" y="2771"/>
              <a:ext cx="330" cy="420"/>
            </a:xfrm>
            <a:prstGeom prst="line">
              <a:avLst/>
            </a:prstGeom>
            <a:grpFill/>
            <a:ln w="190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1" name="Line 69"/>
            <p:cNvSpPr>
              <a:spLocks noChangeShapeType="1"/>
            </p:cNvSpPr>
            <p:nvPr/>
          </p:nvSpPr>
          <p:spPr bwMode="auto">
            <a:xfrm>
              <a:off x="8368" y="4868"/>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2" name="Line 70"/>
            <p:cNvSpPr>
              <a:spLocks noChangeShapeType="1"/>
            </p:cNvSpPr>
            <p:nvPr/>
          </p:nvSpPr>
          <p:spPr bwMode="auto">
            <a:xfrm>
              <a:off x="8368" y="3749"/>
              <a:ext cx="0" cy="560"/>
            </a:xfrm>
            <a:prstGeom prst="line">
              <a:avLst/>
            </a:prstGeom>
            <a:grp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3" name="Text Box 71"/>
            <p:cNvSpPr txBox="1">
              <a:spLocks noChangeArrowheads="1"/>
            </p:cNvSpPr>
            <p:nvPr/>
          </p:nvSpPr>
          <p:spPr bwMode="auto">
            <a:xfrm>
              <a:off x="7942" y="4946"/>
              <a:ext cx="379"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4" name="Text Box 72"/>
            <p:cNvSpPr txBox="1">
              <a:spLocks noChangeArrowheads="1"/>
            </p:cNvSpPr>
            <p:nvPr/>
          </p:nvSpPr>
          <p:spPr bwMode="auto">
            <a:xfrm>
              <a:off x="11464" y="3281"/>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5" name="Text Box 75"/>
            <p:cNvSpPr txBox="1">
              <a:spLocks noChangeArrowheads="1"/>
            </p:cNvSpPr>
            <p:nvPr/>
          </p:nvSpPr>
          <p:spPr bwMode="auto">
            <a:xfrm>
              <a:off x="5755" y="5522"/>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nvGrpSpPr>
            <p:cNvPr id="56" name="Group 134"/>
            <p:cNvGrpSpPr/>
            <p:nvPr/>
          </p:nvGrpSpPr>
          <p:grpSpPr bwMode="auto">
            <a:xfrm>
              <a:off x="4235" y="3117"/>
              <a:ext cx="10902" cy="690"/>
              <a:chOff x="572" y="1045"/>
              <a:chExt cx="4621" cy="317"/>
            </a:xfrm>
            <a:grpFill/>
          </p:grpSpPr>
          <p:sp>
            <p:nvSpPr>
              <p:cNvPr id="57" name="Rectangle 132"/>
              <p:cNvSpPr>
                <a:spLocks noChangeArrowheads="1"/>
              </p:cNvSpPr>
              <p:nvPr/>
            </p:nvSpPr>
            <p:spPr bwMode="auto">
              <a:xfrm>
                <a:off x="1111" y="1045"/>
                <a:ext cx="4082" cy="317"/>
              </a:xfrm>
              <a:prstGeom prst="rect">
                <a:avLst/>
              </a:prstGeom>
              <a:grpFill/>
              <a:ln w="38100">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58" name="Text Box 133"/>
              <p:cNvSpPr txBox="1">
                <a:spLocks noChangeArrowheads="1"/>
              </p:cNvSpPr>
              <p:nvPr/>
            </p:nvSpPr>
            <p:spPr bwMode="auto">
              <a:xfrm>
                <a:off x="572" y="1063"/>
                <a:ext cx="529" cy="2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开始行</a:t>
                </a:r>
                <a:endParaRPr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59" name="Text Box 73"/>
            <p:cNvSpPr txBox="1">
              <a:spLocks noChangeArrowheads="1"/>
            </p:cNvSpPr>
            <p:nvPr/>
          </p:nvSpPr>
          <p:spPr bwMode="auto">
            <a:xfrm>
              <a:off x="9114" y="4984"/>
              <a:ext cx="1262"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60" name="Text Box 74"/>
            <p:cNvSpPr txBox="1">
              <a:spLocks noChangeArrowheads="1"/>
            </p:cNvSpPr>
            <p:nvPr/>
          </p:nvSpPr>
          <p:spPr bwMode="auto">
            <a:xfrm>
              <a:off x="9124" y="3874"/>
              <a:ext cx="1080" cy="457"/>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CRLF</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grpSp>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rPr>
              <a:t>HTTP</a:t>
            </a:r>
            <a:r>
              <a:rPr lang="zh-CN" altLang="en-US" b="0" dirty="0">
                <a:latin typeface="+mj-ea"/>
                <a:ea typeface="+mj-ea"/>
              </a:rPr>
              <a:t>报文结构：响应报文</a:t>
            </a:r>
            <a:endParaRPr lang="zh-CN" altLang="en-US" b="0" dirty="0">
              <a:latin typeface="+mj-ea"/>
              <a:ea typeface="+mj-ea"/>
            </a:endParaRPr>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rPr>
              <a:t>HTTP</a:t>
            </a:r>
            <a:r>
              <a:rPr lang="zh-CN" altLang="en-US" b="0" dirty="0">
                <a:latin typeface="+mj-ea"/>
                <a:ea typeface="+mj-ea"/>
              </a:rPr>
              <a:t>响应报文：状态码</a:t>
            </a:r>
            <a:endParaRPr lang="zh-CN" altLang="en-US" b="0" dirty="0">
              <a:latin typeface="+mj-ea"/>
              <a:ea typeface="+mj-ea"/>
            </a:endParaRPr>
          </a:p>
        </p:txBody>
      </p:sp>
      <p:sp>
        <p:nvSpPr>
          <p:cNvPr id="6" name="内容占位符 2"/>
          <p:cNvSpPr txBox="1"/>
          <p:nvPr/>
        </p:nvSpPr>
        <p:spPr>
          <a:xfrm>
            <a:off x="660400" y="1178790"/>
            <a:ext cx="4540250" cy="47291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0"/>
              </a:spcBef>
              <a:buClr>
                <a:srgbClr val="C0000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状态码都是三位数字</a:t>
            </a:r>
            <a:endPar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sym typeface="+mn-ea"/>
            </a:endParaRPr>
          </a:p>
          <a:p>
            <a:pPr lvl="1" algn="just">
              <a:lnSpc>
                <a:spcPct val="130000"/>
              </a:lnSpc>
              <a:spcBef>
                <a:spcPts val="0"/>
              </a:spcBef>
              <a:buClr>
                <a:srgbClr val="00B05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1xx </a:t>
            </a:r>
            <a:r>
              <a:rPr lang="zh-CN" altLang="en-US" sz="2000" dirty="0">
                <a:latin typeface="微软雅黑 Light" panose="020B0502040204020203" pitchFamily="34" charset="-122"/>
                <a:ea typeface="微软雅黑 Light" panose="020B0502040204020203" pitchFamily="34" charset="-122"/>
              </a:rPr>
              <a:t>表示通知信息，如请求收到了或正在进行处理。</a:t>
            </a:r>
            <a:endParaRPr lang="zh-CN" altLang="en-US" sz="2000" dirty="0">
              <a:latin typeface="微软雅黑 Light" panose="020B0502040204020203" pitchFamily="34" charset="-122"/>
              <a:ea typeface="微软雅黑 Light" panose="020B0502040204020203" pitchFamily="34" charset="-122"/>
            </a:endParaRPr>
          </a:p>
          <a:p>
            <a:pPr lvl="1" algn="just">
              <a:lnSpc>
                <a:spcPct val="130000"/>
              </a:lnSpc>
              <a:spcBef>
                <a:spcPts val="0"/>
              </a:spcBef>
              <a:buClr>
                <a:srgbClr val="00B05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2xx </a:t>
            </a:r>
            <a:r>
              <a:rPr lang="zh-CN" altLang="en-US" sz="2000" dirty="0">
                <a:latin typeface="微软雅黑 Light" panose="020B0502040204020203" pitchFamily="34" charset="-122"/>
                <a:ea typeface="微软雅黑 Light" panose="020B0502040204020203" pitchFamily="34" charset="-122"/>
              </a:rPr>
              <a:t>表示成功，如接受或知道了。</a:t>
            </a:r>
            <a:endParaRPr lang="zh-CN" altLang="en-US" sz="2000" dirty="0">
              <a:latin typeface="微软雅黑 Light" panose="020B0502040204020203" pitchFamily="34" charset="-122"/>
              <a:ea typeface="微软雅黑 Light" panose="020B0502040204020203" pitchFamily="34" charset="-122"/>
            </a:endParaRPr>
          </a:p>
          <a:p>
            <a:pPr lvl="1" algn="just">
              <a:lnSpc>
                <a:spcPct val="130000"/>
              </a:lnSpc>
              <a:spcBef>
                <a:spcPts val="0"/>
              </a:spcBef>
              <a:buClr>
                <a:srgbClr val="00B05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3xx</a:t>
            </a:r>
            <a:r>
              <a:rPr lang="zh-CN" altLang="en-US" sz="2000" dirty="0">
                <a:latin typeface="微软雅黑 Light" panose="020B0502040204020203" pitchFamily="34" charset="-122"/>
                <a:ea typeface="微软雅黑 Light" panose="020B0502040204020203" pitchFamily="34" charset="-122"/>
              </a:rPr>
              <a:t> 表示重定向，表示要完成请求还必须采取进一步的行动。</a:t>
            </a:r>
            <a:endParaRPr lang="zh-CN" altLang="en-US" sz="2000" dirty="0">
              <a:latin typeface="微软雅黑 Light" panose="020B0502040204020203" pitchFamily="34" charset="-122"/>
              <a:ea typeface="微软雅黑 Light" panose="020B0502040204020203" pitchFamily="34" charset="-122"/>
            </a:endParaRPr>
          </a:p>
          <a:p>
            <a:pPr lvl="1" algn="just">
              <a:lnSpc>
                <a:spcPct val="130000"/>
              </a:lnSpc>
              <a:spcBef>
                <a:spcPts val="0"/>
              </a:spcBef>
              <a:buClr>
                <a:srgbClr val="00B05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4xx </a:t>
            </a:r>
            <a:r>
              <a:rPr lang="zh-CN" altLang="en-US" sz="2000" dirty="0">
                <a:latin typeface="微软雅黑 Light" panose="020B0502040204020203" pitchFamily="34" charset="-122"/>
                <a:ea typeface="微软雅黑 Light" panose="020B0502040204020203" pitchFamily="34" charset="-122"/>
              </a:rPr>
              <a:t>表示客户的差错，如请求中有错误的语法或不能完成。</a:t>
            </a:r>
            <a:endParaRPr lang="zh-CN" altLang="en-US" sz="2000" dirty="0">
              <a:latin typeface="微软雅黑 Light" panose="020B0502040204020203" pitchFamily="34" charset="-122"/>
              <a:ea typeface="微软雅黑 Light" panose="020B0502040204020203" pitchFamily="34" charset="-122"/>
            </a:endParaRPr>
          </a:p>
          <a:p>
            <a:pPr lvl="1" algn="just">
              <a:lnSpc>
                <a:spcPct val="130000"/>
              </a:lnSpc>
              <a:spcBef>
                <a:spcPts val="0"/>
              </a:spcBef>
              <a:buClr>
                <a:srgbClr val="00B050"/>
              </a:buClr>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rPr>
              <a:t>5xx </a:t>
            </a:r>
            <a:r>
              <a:rPr lang="zh-CN" altLang="en-US" sz="2000" dirty="0">
                <a:latin typeface="微软雅黑 Light" panose="020B0502040204020203" pitchFamily="34" charset="-122"/>
                <a:ea typeface="微软雅黑 Light" panose="020B0502040204020203" pitchFamily="34" charset="-122"/>
              </a:rPr>
              <a:t>表示服务器的差错，如服务器失效无法完成请求。</a:t>
            </a:r>
            <a:endParaRPr lang="zh-CN" altLang="en-US" sz="20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5783346" y="1178790"/>
            <a:ext cx="5330190" cy="4784067"/>
          </a:xfrm>
          <a:prstGeom prst="rect">
            <a:avLst/>
          </a:prstGeom>
          <a:noFill/>
        </p:spPr>
        <p:txBody>
          <a:bodyPr wrap="square" rtlCol="0" anchor="t">
            <a:spAutoFit/>
          </a:bodyPr>
          <a:lstStyle/>
          <a:p>
            <a:pPr marL="342900" lvl="0" indent="-342900" algn="just">
              <a:lnSpc>
                <a:spcPct val="130000"/>
              </a:lnSpc>
              <a:buFont typeface="Wingdings" panose="05000000000000000000" pitchFamily="2" charset="2"/>
              <a:buChar char="n"/>
            </a:pPr>
            <a:r>
              <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sym typeface="+mn-ea"/>
              </a:rPr>
              <a:t>典型的状态码</a:t>
            </a:r>
            <a:endParaRPr lang="zh-CN" altLang="en-US" sz="2400" dirty="0">
              <a:solidFill>
                <a:srgbClr val="C00000"/>
              </a:solidFill>
              <a:latin typeface="微软雅黑 Light" panose="020B0502040204020203" pitchFamily="34" charset="-122"/>
              <a:ea typeface="微软雅黑 Light" panose="020B0502040204020203" pitchFamily="34" charset="-122"/>
              <a:cs typeface="微软雅黑" panose="020B0503020204020204" pitchFamily="34" charset="-122"/>
            </a:endParaRPr>
          </a:p>
          <a:p>
            <a:pPr marL="800100" lvl="1" indent="-342900" algn="just">
              <a:lnSpc>
                <a:spcPct val="130000"/>
              </a:lnSpc>
              <a:buClr>
                <a:srgbClr val="00B050"/>
              </a:buClr>
              <a:buSzTx/>
              <a:buFont typeface="Wingdings" panose="05000000000000000000" pitchFamily="2" charset="2"/>
              <a:buChar char="n"/>
            </a:pPr>
            <a:r>
              <a:rPr lang="zh-CN" altLang="en-US" sz="2000" dirty="0">
                <a:solidFill>
                  <a:srgbClr val="C00000"/>
                </a:solidFill>
                <a:latin typeface="微软雅黑 Light" panose="020B0502040204020203" pitchFamily="34" charset="-122"/>
                <a:ea typeface="微软雅黑 Light" panose="020B0502040204020203" pitchFamily="34" charset="-122"/>
                <a:sym typeface="+mn-ea"/>
              </a:rPr>
              <a:t>200 OK</a:t>
            </a:r>
            <a:endParaRPr lang="zh-CN" altLang="en-US" sz="2000" dirty="0">
              <a:solidFill>
                <a:srgbClr val="C00000"/>
              </a:solidFill>
              <a:latin typeface="微软雅黑 Light" panose="020B0502040204020203" pitchFamily="34" charset="-122"/>
              <a:ea typeface="微软雅黑 Light" panose="020B0502040204020203" pitchFamily="34" charset="-122"/>
            </a:endParaRPr>
          </a:p>
          <a:p>
            <a:pPr marL="1257300" lvl="2" indent="-342900" algn="just">
              <a:lnSpc>
                <a:spcPct val="130000"/>
              </a:lnSpc>
              <a:buClr>
                <a:srgbClr val="0836BF"/>
              </a:buClr>
              <a:buSzTx/>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sym typeface="+mn-ea"/>
              </a:rPr>
              <a:t>请求成功，被请求的对象包含在该响应的数据部分</a:t>
            </a:r>
            <a:endParaRPr lang="zh-CN" altLang="en-US" sz="1600" dirty="0">
              <a:latin typeface="微软雅黑 Light" panose="020B0502040204020203" pitchFamily="34" charset="-122"/>
              <a:ea typeface="微软雅黑 Light" panose="020B0502040204020203" pitchFamily="34" charset="-122"/>
            </a:endParaRPr>
          </a:p>
          <a:p>
            <a:pPr marL="800100" lvl="1" indent="-342900" algn="just">
              <a:lnSpc>
                <a:spcPct val="130000"/>
              </a:lnSpc>
              <a:buClr>
                <a:srgbClr val="00B050"/>
              </a:buClr>
              <a:buSzTx/>
              <a:buFont typeface="Wingdings" panose="05000000000000000000" pitchFamily="2" charset="2"/>
              <a:buChar char="n"/>
            </a:pPr>
            <a:r>
              <a:rPr lang="zh-CN" altLang="en-US" sz="2000" dirty="0">
                <a:solidFill>
                  <a:srgbClr val="C00000"/>
                </a:solidFill>
                <a:latin typeface="微软雅黑 Light" panose="020B0502040204020203" pitchFamily="34" charset="-122"/>
                <a:ea typeface="微软雅黑 Light" panose="020B0502040204020203" pitchFamily="34" charset="-122"/>
                <a:sym typeface="+mn-ea"/>
              </a:rPr>
              <a:t>301 Moved Permanently</a:t>
            </a:r>
            <a:endParaRPr lang="zh-CN" altLang="en-US" sz="2000" dirty="0">
              <a:solidFill>
                <a:srgbClr val="C00000"/>
              </a:solidFill>
              <a:latin typeface="微软雅黑 Light" panose="020B0502040204020203" pitchFamily="34" charset="-122"/>
              <a:ea typeface="微软雅黑 Light" panose="020B0502040204020203" pitchFamily="34" charset="-122"/>
            </a:endParaRPr>
          </a:p>
          <a:p>
            <a:pPr marL="1257300" lvl="2" indent="-342900" algn="just">
              <a:lnSpc>
                <a:spcPct val="130000"/>
              </a:lnSpc>
              <a:buClr>
                <a:srgbClr val="0836BF"/>
              </a:buClr>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sym typeface="+mn-ea"/>
              </a:rPr>
              <a:t>请求的对象被移走，新的位置在响应中通过Location: 给出</a:t>
            </a:r>
            <a:endParaRPr lang="zh-CN" altLang="en-US" sz="1600" dirty="0">
              <a:latin typeface="微软雅黑 Light" panose="020B0502040204020203" pitchFamily="34" charset="-122"/>
              <a:ea typeface="微软雅黑 Light" panose="020B0502040204020203" pitchFamily="34" charset="-122"/>
            </a:endParaRPr>
          </a:p>
          <a:p>
            <a:pPr marL="800100" lvl="1" indent="-342900" algn="just">
              <a:lnSpc>
                <a:spcPct val="130000"/>
              </a:lnSpc>
              <a:buClr>
                <a:srgbClr val="00B050"/>
              </a:buClr>
              <a:buSzTx/>
              <a:buFont typeface="Wingdings" panose="05000000000000000000" pitchFamily="2" charset="2"/>
              <a:buChar char="n"/>
            </a:pPr>
            <a:r>
              <a:rPr lang="zh-CN" altLang="en-US" sz="2000" dirty="0">
                <a:solidFill>
                  <a:srgbClr val="C00000"/>
                </a:solidFill>
                <a:latin typeface="微软雅黑 Light" panose="020B0502040204020203" pitchFamily="34" charset="-122"/>
                <a:ea typeface="微软雅黑 Light" panose="020B0502040204020203" pitchFamily="34" charset="-122"/>
                <a:sym typeface="+mn-ea"/>
              </a:rPr>
              <a:t>400 Bad Request</a:t>
            </a:r>
            <a:endParaRPr lang="zh-CN" altLang="en-US" sz="2000" dirty="0">
              <a:solidFill>
                <a:srgbClr val="C00000"/>
              </a:solidFill>
              <a:latin typeface="微软雅黑 Light" panose="020B0502040204020203" pitchFamily="34" charset="-122"/>
              <a:ea typeface="微软雅黑 Light" panose="020B0502040204020203" pitchFamily="34" charset="-122"/>
            </a:endParaRPr>
          </a:p>
          <a:p>
            <a:pPr marL="1257300" lvl="2" indent="-342900" algn="just">
              <a:lnSpc>
                <a:spcPct val="130000"/>
              </a:lnSpc>
              <a:buClr>
                <a:srgbClr val="0836BF"/>
              </a:buClr>
              <a:buSzTx/>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sym typeface="+mn-ea"/>
              </a:rPr>
              <a:t>服务器不能解释请求报文</a:t>
            </a:r>
            <a:endParaRPr lang="zh-CN" altLang="en-US" sz="1600" dirty="0">
              <a:latin typeface="微软雅黑 Light" panose="020B0502040204020203" pitchFamily="34" charset="-122"/>
              <a:ea typeface="微软雅黑 Light" panose="020B0502040204020203" pitchFamily="34" charset="-122"/>
            </a:endParaRPr>
          </a:p>
          <a:p>
            <a:pPr marL="800100" lvl="1" indent="-342900" algn="just">
              <a:lnSpc>
                <a:spcPct val="130000"/>
              </a:lnSpc>
              <a:buClr>
                <a:srgbClr val="00B050"/>
              </a:buClr>
              <a:buSzTx/>
              <a:buFont typeface="Wingdings" panose="05000000000000000000" pitchFamily="2" charset="2"/>
              <a:buChar char="n"/>
            </a:pPr>
            <a:r>
              <a:rPr lang="zh-CN" altLang="en-US" sz="2000" dirty="0">
                <a:solidFill>
                  <a:srgbClr val="C00000"/>
                </a:solidFill>
                <a:latin typeface="微软雅黑 Light" panose="020B0502040204020203" pitchFamily="34" charset="-122"/>
                <a:ea typeface="微软雅黑 Light" panose="020B0502040204020203" pitchFamily="34" charset="-122"/>
                <a:sym typeface="+mn-ea"/>
              </a:rPr>
              <a:t>404 Not Found</a:t>
            </a:r>
            <a:endParaRPr lang="zh-CN" altLang="en-US" sz="2000" dirty="0">
              <a:solidFill>
                <a:srgbClr val="C00000"/>
              </a:solidFill>
              <a:latin typeface="微软雅黑 Light" panose="020B0502040204020203" pitchFamily="34" charset="-122"/>
              <a:ea typeface="微软雅黑 Light" panose="020B0502040204020203" pitchFamily="34" charset="-122"/>
            </a:endParaRPr>
          </a:p>
          <a:p>
            <a:pPr marL="1257300" lvl="2" indent="-342900" algn="just">
              <a:lnSpc>
                <a:spcPct val="130000"/>
              </a:lnSpc>
              <a:buClr>
                <a:srgbClr val="0836BF"/>
              </a:buClr>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sym typeface="+mn-ea"/>
              </a:rPr>
              <a:t>服务器中找不到请求的文档</a:t>
            </a:r>
            <a:endParaRPr lang="zh-CN" altLang="en-US" sz="1600" dirty="0">
              <a:latin typeface="微软雅黑 Light" panose="020B0502040204020203" pitchFamily="34" charset="-122"/>
              <a:ea typeface="微软雅黑 Light" panose="020B0502040204020203" pitchFamily="34" charset="-122"/>
            </a:endParaRPr>
          </a:p>
          <a:p>
            <a:pPr marL="800100" lvl="1" indent="-342900" algn="just">
              <a:lnSpc>
                <a:spcPct val="130000"/>
              </a:lnSpc>
              <a:buClr>
                <a:srgbClr val="00B050"/>
              </a:buClr>
              <a:buSzTx/>
              <a:buFont typeface="Wingdings" panose="05000000000000000000" pitchFamily="2" charset="2"/>
              <a:buChar char="n"/>
            </a:pPr>
            <a:r>
              <a:rPr lang="zh-CN" altLang="en-US" sz="2000" dirty="0">
                <a:solidFill>
                  <a:srgbClr val="C00000"/>
                </a:solidFill>
                <a:latin typeface="微软雅黑 Light" panose="020B0502040204020203" pitchFamily="34" charset="-122"/>
                <a:ea typeface="微软雅黑 Light" panose="020B0502040204020203" pitchFamily="34" charset="-122"/>
                <a:sym typeface="+mn-ea"/>
              </a:rPr>
              <a:t>505 HTTP Version Not Supported</a:t>
            </a:r>
            <a:endParaRPr lang="zh-CN" altLang="en-US" sz="2000" dirty="0">
              <a:solidFill>
                <a:srgbClr val="C00000"/>
              </a:solidFill>
              <a:latin typeface="微软雅黑 Light" panose="020B0502040204020203" pitchFamily="34" charset="-122"/>
              <a:ea typeface="微软雅黑 Light" panose="020B0502040204020203" pitchFamily="34" charset="-122"/>
            </a:endParaRPr>
          </a:p>
          <a:p>
            <a:pPr marL="1257300" lvl="2" indent="-342900" algn="just">
              <a:lnSpc>
                <a:spcPct val="130000"/>
              </a:lnSpc>
              <a:buClr>
                <a:srgbClr val="0836BF"/>
              </a:buClr>
              <a:buSzTx/>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sym typeface="+mn-ea"/>
              </a:rPr>
              <a:t>服务器不支持相应的HTTP版本</a:t>
            </a:r>
            <a:endParaRPr lang="zh-CN" altLang="en-US" sz="1600" dirty="0">
              <a:latin typeface="微软雅黑 Light" panose="020B0502040204020203" pitchFamily="34" charset="-122"/>
              <a:ea typeface="微软雅黑 Light" panose="020B0502040204020203" pitchFamily="34" charset="-122"/>
            </a:endParaRPr>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t>HTTP </a:t>
            </a:r>
            <a:r>
              <a:rPr lang="zh-CN" altLang="en-US" dirty="0"/>
              <a:t>协议工作过程：协议流程示例</a:t>
            </a:r>
            <a:endParaRPr lang="zh-CN" altLang="en-US" dirty="0"/>
          </a:p>
        </p:txBody>
      </p:sp>
      <p:pic>
        <p:nvPicPr>
          <p:cNvPr id="62"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27649" y="2002861"/>
            <a:ext cx="1157840" cy="11578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986013" y="2201949"/>
            <a:ext cx="795076" cy="45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mn-ea"/>
            </a:endParaRPr>
          </a:p>
        </p:txBody>
      </p:sp>
      <p:sp>
        <p:nvSpPr>
          <p:cNvPr id="41" name="Text Box 110"/>
          <p:cNvSpPr txBox="1">
            <a:spLocks noChangeArrowheads="1"/>
          </p:cNvSpPr>
          <p:nvPr/>
        </p:nvSpPr>
        <p:spPr bwMode="auto">
          <a:xfrm>
            <a:off x="9060441" y="2627317"/>
            <a:ext cx="973343" cy="144655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8800" dirty="0">
                <a:solidFill>
                  <a:srgbClr val="0000FF"/>
                </a:solidFill>
                <a:latin typeface="+mn-ea"/>
                <a:ea typeface="+mn-ea"/>
                <a:sym typeface="Wingdings" panose="05000000000000000000" pitchFamily="2" charset="2"/>
              </a:rPr>
              <a:t></a:t>
            </a:r>
            <a:endParaRPr kumimoji="1" lang="en-US" altLang="zh-CN" sz="8800" dirty="0">
              <a:solidFill>
                <a:srgbClr val="0000FF"/>
              </a:solidFill>
              <a:latin typeface="+mn-ea"/>
              <a:ea typeface="+mn-ea"/>
            </a:endParaRPr>
          </a:p>
        </p:txBody>
      </p:sp>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9240" y="1876374"/>
            <a:ext cx="1078589" cy="1510025"/>
          </a:xfrm>
          <a:prstGeom prst="rect">
            <a:avLst/>
          </a:prstGeom>
        </p:spPr>
      </p:pic>
      <p:graphicFrame>
        <p:nvGraphicFramePr>
          <p:cNvPr id="11" name="Object 66"/>
          <p:cNvGraphicFramePr>
            <a:graphicFrameLocks noChangeAspect="1"/>
          </p:cNvGraphicFramePr>
          <p:nvPr/>
        </p:nvGraphicFramePr>
        <p:xfrm>
          <a:off x="4709039" y="2819838"/>
          <a:ext cx="2865204" cy="1164063"/>
        </p:xfrm>
        <a:graphic>
          <a:graphicData uri="http://schemas.openxmlformats.org/presentationml/2006/ole">
            <mc:AlternateContent xmlns:mc="http://schemas.openxmlformats.org/markup-compatibility/2006">
              <mc:Choice xmlns:v="urn:schemas-microsoft-com:vml" Requires="v">
                <p:oleObj spid="_x0000_s4" name="VISIO" r:id="rId3" imgW="1687195" imgH="964565" progId="">
                  <p:embed/>
                </p:oleObj>
              </mc:Choice>
              <mc:Fallback>
                <p:oleObj name="VISIO" r:id="rId3" imgW="1687195" imgH="964565" progId="">
                  <p:embed/>
                  <p:pic>
                    <p:nvPicPr>
                      <p:cNvPr id="0"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039" y="2819838"/>
                        <a:ext cx="2865204" cy="1164063"/>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Freeform 70"/>
          <p:cNvSpPr/>
          <p:nvPr/>
        </p:nvSpPr>
        <p:spPr bwMode="auto">
          <a:xfrm>
            <a:off x="7237089" y="3065535"/>
            <a:ext cx="1367108" cy="512144"/>
          </a:xfrm>
          <a:custGeom>
            <a:avLst/>
            <a:gdLst>
              <a:gd name="T0" fmla="*/ 2147483646 w 567"/>
              <a:gd name="T1" fmla="*/ 0 h 371"/>
              <a:gd name="T2" fmla="*/ 2147483646 w 567"/>
              <a:gd name="T3" fmla="*/ 2147483646 h 371"/>
              <a:gd name="T4" fmla="*/ 2147483646 w 567"/>
              <a:gd name="T5" fmla="*/ 2147483646 h 371"/>
              <a:gd name="T6" fmla="*/ 2147483646 w 567"/>
              <a:gd name="T7" fmla="*/ 2147483646 h 371"/>
              <a:gd name="T8" fmla="*/ 0 w 567"/>
              <a:gd name="T9" fmla="*/ 2147483646 h 3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7" h="371">
                <a:moveTo>
                  <a:pt x="567" y="0"/>
                </a:moveTo>
                <a:cubicBezTo>
                  <a:pt x="561" y="28"/>
                  <a:pt x="553" y="122"/>
                  <a:pt x="530" y="168"/>
                </a:cubicBezTo>
                <a:cubicBezTo>
                  <a:pt x="516" y="193"/>
                  <a:pt x="460" y="266"/>
                  <a:pt x="428" y="280"/>
                </a:cubicBezTo>
                <a:cubicBezTo>
                  <a:pt x="395" y="294"/>
                  <a:pt x="356" y="316"/>
                  <a:pt x="314" y="328"/>
                </a:cubicBezTo>
                <a:cubicBezTo>
                  <a:pt x="241" y="341"/>
                  <a:pt x="52" y="364"/>
                  <a:pt x="0" y="371"/>
                </a:cubicBez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14" name="Freeform 71"/>
          <p:cNvSpPr/>
          <p:nvPr/>
        </p:nvSpPr>
        <p:spPr bwMode="auto">
          <a:xfrm>
            <a:off x="3320370" y="2824206"/>
            <a:ext cx="1710441" cy="743647"/>
          </a:xfrm>
          <a:custGeom>
            <a:avLst/>
            <a:gdLst>
              <a:gd name="T0" fmla="*/ 2147483646 w 759"/>
              <a:gd name="T1" fmla="*/ 0 h 664"/>
              <a:gd name="T2" fmla="*/ 2147483646 w 759"/>
              <a:gd name="T3" fmla="*/ 2147483646 h 664"/>
              <a:gd name="T4" fmla="*/ 2147483646 w 759"/>
              <a:gd name="T5" fmla="*/ 2147483646 h 664"/>
              <a:gd name="T6" fmla="*/ 2147483646 w 759"/>
              <a:gd name="T7" fmla="*/ 2147483646 h 664"/>
              <a:gd name="T8" fmla="*/ 2147483646 w 759"/>
              <a:gd name="T9" fmla="*/ 2147483646 h 664"/>
              <a:gd name="T10" fmla="*/ 2147483646 w 759"/>
              <a:gd name="T11" fmla="*/ 2147483646 h 664"/>
              <a:gd name="T12" fmla="*/ 2147483646 w 759"/>
              <a:gd name="T13" fmla="*/ 2147483646 h 664"/>
              <a:gd name="T14" fmla="*/ 2147483646 w 759"/>
              <a:gd name="T15" fmla="*/ 2147483646 h 6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59" h="664">
                <a:moveTo>
                  <a:pt x="7" y="0"/>
                </a:moveTo>
                <a:cubicBezTo>
                  <a:pt x="8" y="71"/>
                  <a:pt x="0" y="333"/>
                  <a:pt x="15" y="424"/>
                </a:cubicBezTo>
                <a:cubicBezTo>
                  <a:pt x="30" y="515"/>
                  <a:pt x="77" y="520"/>
                  <a:pt x="100" y="545"/>
                </a:cubicBezTo>
                <a:lnTo>
                  <a:pt x="154" y="571"/>
                </a:lnTo>
                <a:lnTo>
                  <a:pt x="190" y="591"/>
                </a:lnTo>
                <a:lnTo>
                  <a:pt x="351" y="633"/>
                </a:lnTo>
                <a:lnTo>
                  <a:pt x="583" y="664"/>
                </a:lnTo>
                <a:lnTo>
                  <a:pt x="759" y="664"/>
                </a:lnTo>
              </a:path>
            </a:pathLst>
          </a:custGeom>
          <a:noFill/>
          <a:ln w="28575"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15" name="Rectangle 72"/>
          <p:cNvSpPr>
            <a:spLocks noChangeArrowheads="1"/>
          </p:cNvSpPr>
          <p:nvPr/>
        </p:nvSpPr>
        <p:spPr bwMode="auto">
          <a:xfrm>
            <a:off x="5678336" y="3466296"/>
            <a:ext cx="859212"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600" dirty="0">
                <a:latin typeface="+mn-ea"/>
              </a:rPr>
              <a:t>互联网</a:t>
            </a:r>
            <a:endParaRPr kumimoji="1" lang="zh-CN" altLang="en-US" sz="1600" dirty="0">
              <a:latin typeface="+mn-ea"/>
            </a:endParaRPr>
          </a:p>
        </p:txBody>
      </p:sp>
      <p:sp>
        <p:nvSpPr>
          <p:cNvPr id="16" name="Rectangle 73"/>
          <p:cNvSpPr>
            <a:spLocks noChangeArrowheads="1"/>
          </p:cNvSpPr>
          <p:nvPr/>
        </p:nvSpPr>
        <p:spPr bwMode="auto">
          <a:xfrm>
            <a:off x="7528689" y="1469956"/>
            <a:ext cx="1707393" cy="51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a:lnSpc>
                <a:spcPct val="80000"/>
              </a:lnSpc>
            </a:pPr>
            <a:r>
              <a:rPr kumimoji="1" lang="zh-CN" altLang="en-US" sz="1600" dirty="0">
                <a:latin typeface="+mn-ea"/>
              </a:rPr>
              <a:t>服务器</a:t>
            </a:r>
            <a:endParaRPr kumimoji="1" lang="zh-CN" altLang="en-US" sz="1600" dirty="0">
              <a:latin typeface="+mn-ea"/>
            </a:endParaRPr>
          </a:p>
          <a:p>
            <a:pPr algn="ctr">
              <a:lnSpc>
                <a:spcPct val="80000"/>
              </a:lnSpc>
            </a:pPr>
            <a:r>
              <a:rPr kumimoji="1" lang="en-US" altLang="zh-CN" sz="1600" dirty="0">
                <a:latin typeface="+mn-ea"/>
              </a:rPr>
              <a:t>www.jlu.edu.cn</a:t>
            </a:r>
            <a:endParaRPr kumimoji="1" lang="en-US" altLang="zh-CN" sz="1600" dirty="0">
              <a:latin typeface="+mn-ea"/>
            </a:endParaRPr>
          </a:p>
        </p:txBody>
      </p:sp>
      <p:sp>
        <p:nvSpPr>
          <p:cNvPr id="17" name="Rectangle 74"/>
          <p:cNvSpPr>
            <a:spLocks noChangeArrowheads="1"/>
          </p:cNvSpPr>
          <p:nvPr/>
        </p:nvSpPr>
        <p:spPr bwMode="auto">
          <a:xfrm>
            <a:off x="5095857" y="1601175"/>
            <a:ext cx="1990932"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zh-CN" sz="1600" dirty="0">
                <a:solidFill>
                  <a:srgbClr val="000099"/>
                </a:solidFill>
                <a:latin typeface="+mn-ea"/>
              </a:rPr>
              <a:t>链接到</a:t>
            </a:r>
            <a:r>
              <a:rPr kumimoji="1" lang="en-US" altLang="zh-CN" sz="1600" dirty="0">
                <a:solidFill>
                  <a:srgbClr val="000099"/>
                </a:solidFill>
                <a:latin typeface="+mn-ea"/>
              </a:rPr>
              <a:t> URL </a:t>
            </a:r>
            <a:r>
              <a:rPr kumimoji="1" lang="zh-CN" altLang="en-US" sz="1600" dirty="0">
                <a:solidFill>
                  <a:srgbClr val="000099"/>
                </a:solidFill>
                <a:latin typeface="+mn-ea"/>
              </a:rPr>
              <a:t>的超链</a:t>
            </a:r>
            <a:endParaRPr kumimoji="1" lang="zh-CN" altLang="en-US" sz="1600" dirty="0">
              <a:solidFill>
                <a:srgbClr val="000099"/>
              </a:solidFill>
              <a:latin typeface="+mn-ea"/>
            </a:endParaRPr>
          </a:p>
        </p:txBody>
      </p:sp>
      <p:sp>
        <p:nvSpPr>
          <p:cNvPr id="18" name="Rectangle 75"/>
          <p:cNvSpPr>
            <a:spLocks noChangeArrowheads="1"/>
          </p:cNvSpPr>
          <p:nvPr/>
        </p:nvSpPr>
        <p:spPr bwMode="auto">
          <a:xfrm>
            <a:off x="5118353" y="3069168"/>
            <a:ext cx="2344298" cy="365913"/>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en-US" altLang="zh-CN" sz="1600" dirty="0">
                <a:latin typeface="+mn-ea"/>
              </a:rPr>
              <a:t>HTTP </a:t>
            </a:r>
            <a:r>
              <a:rPr kumimoji="1" lang="zh-CN" altLang="en-US" sz="1600" dirty="0">
                <a:latin typeface="+mn-ea"/>
              </a:rPr>
              <a:t>使用此 </a:t>
            </a:r>
            <a:r>
              <a:rPr kumimoji="1" lang="en-US" altLang="zh-CN" sz="1600" dirty="0">
                <a:latin typeface="+mn-ea"/>
              </a:rPr>
              <a:t>TCP </a:t>
            </a:r>
            <a:r>
              <a:rPr kumimoji="1" lang="zh-CN" altLang="en-US" sz="1600" dirty="0">
                <a:latin typeface="+mn-ea"/>
              </a:rPr>
              <a:t>连接</a:t>
            </a:r>
            <a:endParaRPr kumimoji="1" lang="zh-CN" altLang="en-US" sz="1600" dirty="0">
              <a:latin typeface="+mn-ea"/>
            </a:endParaRPr>
          </a:p>
        </p:txBody>
      </p:sp>
      <p:sp>
        <p:nvSpPr>
          <p:cNvPr id="19" name="Rectangle 76"/>
          <p:cNvSpPr>
            <a:spLocks noChangeArrowheads="1"/>
          </p:cNvSpPr>
          <p:nvPr/>
        </p:nvSpPr>
        <p:spPr bwMode="auto">
          <a:xfrm>
            <a:off x="3907669" y="2234530"/>
            <a:ext cx="859212" cy="5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nSpc>
                <a:spcPct val="90000"/>
              </a:lnSpc>
            </a:pPr>
            <a:r>
              <a:rPr kumimoji="1" lang="zh-CN" altLang="en-US" sz="1600" dirty="0">
                <a:solidFill>
                  <a:srgbClr val="000099"/>
                </a:solidFill>
                <a:latin typeface="+mn-ea"/>
              </a:rPr>
              <a:t>浏览器</a:t>
            </a:r>
            <a:endParaRPr kumimoji="1" lang="zh-CN" altLang="en-US" sz="1600" dirty="0">
              <a:solidFill>
                <a:srgbClr val="000099"/>
              </a:solidFill>
              <a:latin typeface="+mn-ea"/>
            </a:endParaRPr>
          </a:p>
          <a:p>
            <a:pPr>
              <a:lnSpc>
                <a:spcPct val="90000"/>
              </a:lnSpc>
            </a:pPr>
            <a:r>
              <a:rPr kumimoji="1" lang="zh-CN" altLang="en-US" sz="1600" dirty="0">
                <a:solidFill>
                  <a:srgbClr val="000099"/>
                </a:solidFill>
                <a:latin typeface="+mn-ea"/>
              </a:rPr>
              <a:t> 程序</a:t>
            </a:r>
            <a:endParaRPr kumimoji="1" lang="zh-CN" altLang="en-US" sz="1600" dirty="0">
              <a:solidFill>
                <a:srgbClr val="000099"/>
              </a:solidFill>
              <a:latin typeface="+mn-ea"/>
            </a:endParaRPr>
          </a:p>
        </p:txBody>
      </p:sp>
      <p:sp>
        <p:nvSpPr>
          <p:cNvPr id="20" name="Rectangle 77"/>
          <p:cNvSpPr>
            <a:spLocks noChangeArrowheads="1"/>
          </p:cNvSpPr>
          <p:nvPr/>
        </p:nvSpPr>
        <p:spPr bwMode="auto">
          <a:xfrm>
            <a:off x="7172185" y="2234530"/>
            <a:ext cx="859212" cy="562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nSpc>
                <a:spcPct val="90000"/>
              </a:lnSpc>
            </a:pPr>
            <a:r>
              <a:rPr kumimoji="1" lang="zh-CN" altLang="en-US" sz="1600">
                <a:solidFill>
                  <a:srgbClr val="000099"/>
                </a:solidFill>
                <a:latin typeface="+mn-ea"/>
              </a:rPr>
              <a:t>服务器</a:t>
            </a:r>
            <a:endParaRPr kumimoji="1" lang="zh-CN" altLang="en-US" sz="1600">
              <a:solidFill>
                <a:srgbClr val="000099"/>
              </a:solidFill>
              <a:latin typeface="+mn-ea"/>
            </a:endParaRPr>
          </a:p>
          <a:p>
            <a:pPr>
              <a:lnSpc>
                <a:spcPct val="90000"/>
              </a:lnSpc>
            </a:pPr>
            <a:r>
              <a:rPr kumimoji="1" lang="zh-CN" altLang="en-US" sz="1600">
                <a:solidFill>
                  <a:srgbClr val="000099"/>
                </a:solidFill>
                <a:latin typeface="+mn-ea"/>
              </a:rPr>
              <a:t> 程序</a:t>
            </a:r>
            <a:endParaRPr kumimoji="1" lang="zh-CN" altLang="en-US" sz="1600">
              <a:solidFill>
                <a:srgbClr val="000099"/>
              </a:solidFill>
              <a:latin typeface="+mn-ea"/>
            </a:endParaRPr>
          </a:p>
        </p:txBody>
      </p:sp>
      <p:sp>
        <p:nvSpPr>
          <p:cNvPr id="21" name="Rectangle 78"/>
          <p:cNvSpPr>
            <a:spLocks noChangeArrowheads="1"/>
          </p:cNvSpPr>
          <p:nvPr/>
        </p:nvSpPr>
        <p:spPr bwMode="auto">
          <a:xfrm>
            <a:off x="5768996" y="2491147"/>
            <a:ext cx="765661"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en-US" altLang="zh-CN" sz="1600">
                <a:solidFill>
                  <a:srgbClr val="000099"/>
                </a:solidFill>
                <a:latin typeface="+mn-ea"/>
              </a:rPr>
              <a:t>HTTP</a:t>
            </a:r>
            <a:endParaRPr kumimoji="1" lang="en-US" altLang="zh-CN" sz="1600">
              <a:solidFill>
                <a:srgbClr val="000099"/>
              </a:solidFill>
              <a:latin typeface="+mn-ea"/>
            </a:endParaRPr>
          </a:p>
        </p:txBody>
      </p:sp>
      <p:sp>
        <p:nvSpPr>
          <p:cNvPr id="22" name="Rectangle 79"/>
          <p:cNvSpPr>
            <a:spLocks noChangeArrowheads="1"/>
          </p:cNvSpPr>
          <p:nvPr/>
        </p:nvSpPr>
        <p:spPr bwMode="auto">
          <a:xfrm>
            <a:off x="3873847" y="1749686"/>
            <a:ext cx="654027" cy="36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600">
                <a:latin typeface="+mn-ea"/>
              </a:rPr>
              <a:t>客户</a:t>
            </a:r>
            <a:endParaRPr kumimoji="1" lang="zh-CN" altLang="en-US" sz="1600">
              <a:latin typeface="+mn-ea"/>
            </a:endParaRPr>
          </a:p>
        </p:txBody>
      </p:sp>
      <p:sp>
        <p:nvSpPr>
          <p:cNvPr id="24" name="Freeform 81"/>
          <p:cNvSpPr/>
          <p:nvPr/>
        </p:nvSpPr>
        <p:spPr bwMode="auto">
          <a:xfrm>
            <a:off x="3934179" y="2219242"/>
            <a:ext cx="552456" cy="382197"/>
          </a:xfrm>
          <a:custGeom>
            <a:avLst/>
            <a:gdLst>
              <a:gd name="T0" fmla="*/ 2147483646 w 463"/>
              <a:gd name="T1" fmla="*/ 0 h 322"/>
              <a:gd name="T2" fmla="*/ 2147483646 w 463"/>
              <a:gd name="T3" fmla="*/ 0 h 322"/>
              <a:gd name="T4" fmla="*/ 2147483646 w 463"/>
              <a:gd name="T5" fmla="*/ 2147483646 h 322"/>
              <a:gd name="T6" fmla="*/ 0 w 463"/>
              <a:gd name="T7" fmla="*/ 2147483646 h 322"/>
              <a:gd name="T8" fmla="*/ 2147483646 w 463"/>
              <a:gd name="T9" fmla="*/ 0 h 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22">
                <a:moveTo>
                  <a:pt x="17" y="0"/>
                </a:moveTo>
                <a:lnTo>
                  <a:pt x="462" y="0"/>
                </a:lnTo>
                <a:lnTo>
                  <a:pt x="443" y="321"/>
                </a:lnTo>
                <a:lnTo>
                  <a:pt x="0" y="304"/>
                </a:lnTo>
                <a:lnTo>
                  <a:pt x="17" y="0"/>
                </a:ln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25" name="Rectangle 82"/>
          <p:cNvSpPr>
            <a:spLocks noChangeArrowheads="1"/>
          </p:cNvSpPr>
          <p:nvPr/>
        </p:nvSpPr>
        <p:spPr bwMode="auto">
          <a:xfrm>
            <a:off x="2922857" y="2172018"/>
            <a:ext cx="961804" cy="55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r>
              <a:rPr kumimoji="1" lang="zh-CN" altLang="en-US" sz="1400" dirty="0">
                <a:latin typeface="+mn-ea"/>
              </a:rPr>
              <a:t>吉林大学</a:t>
            </a:r>
            <a:endParaRPr kumimoji="1" lang="zh-CN" altLang="en-US" sz="1400" dirty="0">
              <a:latin typeface="+mn-ea"/>
            </a:endParaRPr>
          </a:p>
          <a:p>
            <a:r>
              <a:rPr kumimoji="1" lang="zh-CN" altLang="en-US" sz="1400" dirty="0">
                <a:latin typeface="+mn-ea"/>
              </a:rPr>
              <a:t>院系设置</a:t>
            </a:r>
            <a:endParaRPr kumimoji="1" lang="zh-CN" altLang="en-US" sz="1400" dirty="0">
              <a:latin typeface="+mn-ea"/>
            </a:endParaRPr>
          </a:p>
        </p:txBody>
      </p:sp>
      <p:sp>
        <p:nvSpPr>
          <p:cNvPr id="26" name="Line 83"/>
          <p:cNvSpPr>
            <a:spLocks noChangeShapeType="1"/>
          </p:cNvSpPr>
          <p:nvPr/>
        </p:nvSpPr>
        <p:spPr bwMode="auto">
          <a:xfrm>
            <a:off x="2986014" y="2686435"/>
            <a:ext cx="88783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27" name="Oval 84"/>
          <p:cNvSpPr>
            <a:spLocks noChangeArrowheads="1"/>
          </p:cNvSpPr>
          <p:nvPr/>
        </p:nvSpPr>
        <p:spPr bwMode="auto">
          <a:xfrm>
            <a:off x="3209319" y="2724565"/>
            <a:ext cx="442439" cy="173627"/>
          </a:xfrm>
          <a:prstGeom prst="ellipse">
            <a:avLst/>
          </a:prstGeom>
          <a:solidFill>
            <a:srgbClr val="00FFCC"/>
          </a:solidFill>
          <a:ln w="12700">
            <a:solidFill>
              <a:schemeClr val="tx1"/>
            </a:solidFill>
            <a:round/>
          </a:ln>
          <a:effectLst/>
        </p:spPr>
        <p:txBody>
          <a:bodyPr wrap="none" anchor="ctr"/>
          <a:lstStyle/>
          <a:p>
            <a:pPr eaLnBrk="1" hangingPunct="1"/>
            <a:endParaRPr lang="zh-CN" altLang="en-US" sz="1600">
              <a:solidFill>
                <a:srgbClr val="000099"/>
              </a:solidFill>
              <a:latin typeface="+mn-ea"/>
            </a:endParaRPr>
          </a:p>
        </p:txBody>
      </p:sp>
      <p:sp>
        <p:nvSpPr>
          <p:cNvPr id="28" name="Line 85"/>
          <p:cNvSpPr>
            <a:spLocks noChangeShapeType="1"/>
          </p:cNvSpPr>
          <p:nvPr/>
        </p:nvSpPr>
        <p:spPr bwMode="auto">
          <a:xfrm>
            <a:off x="7741206" y="2581783"/>
            <a:ext cx="379740" cy="174719"/>
          </a:xfrm>
          <a:prstGeom prst="line">
            <a:avLst/>
          </a:prstGeom>
          <a:noFill/>
          <a:ln w="28575">
            <a:solidFill>
              <a:srgbClr val="CC00CC"/>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29" name="Line 86"/>
          <p:cNvSpPr>
            <a:spLocks noChangeShapeType="1"/>
          </p:cNvSpPr>
          <p:nvPr/>
        </p:nvSpPr>
        <p:spPr bwMode="auto">
          <a:xfrm flipH="1">
            <a:off x="3576689" y="2581782"/>
            <a:ext cx="408800" cy="174719"/>
          </a:xfrm>
          <a:prstGeom prst="line">
            <a:avLst/>
          </a:prstGeom>
          <a:noFill/>
          <a:ln w="28575">
            <a:solidFill>
              <a:srgbClr val="CC00CC"/>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0" name="Oval 87"/>
          <p:cNvSpPr>
            <a:spLocks noChangeArrowheads="1"/>
          </p:cNvSpPr>
          <p:nvPr/>
        </p:nvSpPr>
        <p:spPr bwMode="auto">
          <a:xfrm>
            <a:off x="8057063" y="2698625"/>
            <a:ext cx="443621" cy="173627"/>
          </a:xfrm>
          <a:prstGeom prst="ellipse">
            <a:avLst/>
          </a:prstGeom>
          <a:solidFill>
            <a:srgbClr val="00FFCC"/>
          </a:solidFill>
          <a:ln w="12700">
            <a:solidFill>
              <a:schemeClr val="tx1"/>
            </a:solidFill>
            <a:round/>
          </a:ln>
          <a:effectLst/>
        </p:spPr>
        <p:txBody>
          <a:bodyPr wrap="none" anchor="ctr"/>
          <a:lstStyle/>
          <a:p>
            <a:pPr eaLnBrk="1" hangingPunct="1"/>
            <a:endParaRPr lang="zh-CN" altLang="en-US" sz="1600">
              <a:solidFill>
                <a:srgbClr val="000099"/>
              </a:solidFill>
              <a:latin typeface="+mn-ea"/>
            </a:endParaRPr>
          </a:p>
        </p:txBody>
      </p:sp>
      <p:sp>
        <p:nvSpPr>
          <p:cNvPr id="31" name="Freeform 88"/>
          <p:cNvSpPr/>
          <p:nvPr/>
        </p:nvSpPr>
        <p:spPr bwMode="auto">
          <a:xfrm>
            <a:off x="3510600" y="2829664"/>
            <a:ext cx="4768273" cy="564560"/>
          </a:xfrm>
          <a:custGeom>
            <a:avLst/>
            <a:gdLst>
              <a:gd name="T0" fmla="*/ 0 w 2448"/>
              <a:gd name="T1" fmla="*/ 0 h 852"/>
              <a:gd name="T2" fmla="*/ 0 w 2448"/>
              <a:gd name="T3" fmla="*/ 2147483646 h 852"/>
              <a:gd name="T4" fmla="*/ 2147483646 w 2448"/>
              <a:gd name="T5" fmla="*/ 2147483646 h 852"/>
              <a:gd name="T6" fmla="*/ 2147483646 w 2448"/>
              <a:gd name="T7" fmla="*/ 2147483646 h 852"/>
              <a:gd name="T8" fmla="*/ 2147483646 w 2448"/>
              <a:gd name="T9" fmla="*/ 2147483646 h 852"/>
              <a:gd name="T10" fmla="*/ 2147483646 w 2448"/>
              <a:gd name="T11" fmla="*/ 2147483646 h 852"/>
              <a:gd name="T12" fmla="*/ 2147483646 w 2448"/>
              <a:gd name="T13" fmla="*/ 2147483646 h 852"/>
              <a:gd name="T14" fmla="*/ 2147483646 w 2448"/>
              <a:gd name="T15" fmla="*/ 2147483646 h 852"/>
              <a:gd name="T16" fmla="*/ 2147483646 w 2448"/>
              <a:gd name="T17" fmla="*/ 2147483646 h 852"/>
              <a:gd name="T18" fmla="*/ 2147483646 w 2448"/>
              <a:gd name="T19" fmla="*/ 2147483646 h 852"/>
              <a:gd name="T20" fmla="*/ 2147483646 w 2448"/>
              <a:gd name="T21" fmla="*/ 2147483646 h 852"/>
              <a:gd name="T22" fmla="*/ 2147483646 w 2448"/>
              <a:gd name="T23" fmla="*/ 2147483646 h 852"/>
              <a:gd name="T24" fmla="*/ 2147483646 w 2448"/>
              <a:gd name="T25" fmla="*/ 2147483646 h 852"/>
              <a:gd name="T26" fmla="*/ 2147483646 w 2448"/>
              <a:gd name="T27" fmla="*/ 2147483646 h 852"/>
              <a:gd name="T28" fmla="*/ 2147483646 w 2448"/>
              <a:gd name="T29" fmla="*/ 2147483646 h 852"/>
              <a:gd name="T30" fmla="*/ 2147483646 w 2448"/>
              <a:gd name="T31" fmla="*/ 2147483646 h 8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8" h="852">
                <a:moveTo>
                  <a:pt x="0" y="0"/>
                </a:moveTo>
                <a:lnTo>
                  <a:pt x="0" y="608"/>
                </a:lnTo>
                <a:lnTo>
                  <a:pt x="6" y="651"/>
                </a:lnTo>
                <a:lnTo>
                  <a:pt x="24" y="699"/>
                </a:lnTo>
                <a:lnTo>
                  <a:pt x="66" y="750"/>
                </a:lnTo>
                <a:lnTo>
                  <a:pt x="144" y="793"/>
                </a:lnTo>
                <a:lnTo>
                  <a:pt x="282" y="830"/>
                </a:lnTo>
                <a:lnTo>
                  <a:pt x="432" y="852"/>
                </a:lnTo>
                <a:lnTo>
                  <a:pt x="816" y="852"/>
                </a:lnTo>
                <a:lnTo>
                  <a:pt x="2135" y="852"/>
                </a:lnTo>
                <a:lnTo>
                  <a:pt x="2250" y="837"/>
                </a:lnTo>
                <a:lnTo>
                  <a:pt x="2315" y="815"/>
                </a:lnTo>
                <a:lnTo>
                  <a:pt x="2394" y="757"/>
                </a:lnTo>
                <a:lnTo>
                  <a:pt x="2436" y="680"/>
                </a:lnTo>
                <a:lnTo>
                  <a:pt x="2448" y="615"/>
                </a:lnTo>
                <a:lnTo>
                  <a:pt x="2448" y="18"/>
                </a:lnTo>
              </a:path>
            </a:pathLst>
          </a:custGeom>
          <a:noFill/>
          <a:ln w="28575" cap="flat" cmpd="sng">
            <a:solidFill>
              <a:srgbClr val="002060"/>
            </a:solidFill>
            <a:prstDash val="sysDot"/>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2" name="Line 89"/>
          <p:cNvSpPr>
            <a:spLocks noChangeShapeType="1"/>
          </p:cNvSpPr>
          <p:nvPr/>
        </p:nvSpPr>
        <p:spPr bwMode="auto">
          <a:xfrm flipV="1">
            <a:off x="3651756" y="2794720"/>
            <a:ext cx="4405307" cy="0"/>
          </a:xfrm>
          <a:prstGeom prst="line">
            <a:avLst/>
          </a:prstGeom>
          <a:noFill/>
          <a:ln w="3810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3" name="Line 90"/>
          <p:cNvSpPr>
            <a:spLocks noChangeShapeType="1"/>
          </p:cNvSpPr>
          <p:nvPr/>
        </p:nvSpPr>
        <p:spPr bwMode="auto">
          <a:xfrm rot="16200000" flipH="1">
            <a:off x="8428523" y="2825206"/>
            <a:ext cx="198743" cy="144325"/>
          </a:xfrm>
          <a:prstGeom prst="line">
            <a:avLst/>
          </a:prstGeom>
          <a:noFill/>
          <a:ln w="2857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4" name="Freeform 91"/>
          <p:cNvSpPr/>
          <p:nvPr/>
        </p:nvSpPr>
        <p:spPr bwMode="auto">
          <a:xfrm>
            <a:off x="3510601" y="1886183"/>
            <a:ext cx="4410257" cy="458636"/>
          </a:xfrm>
          <a:custGeom>
            <a:avLst/>
            <a:gdLst>
              <a:gd name="T0" fmla="*/ 0 w 2454"/>
              <a:gd name="T1" fmla="*/ 2147483646 h 332"/>
              <a:gd name="T2" fmla="*/ 2147483646 w 2454"/>
              <a:gd name="T3" fmla="*/ 2147483646 h 332"/>
              <a:gd name="T4" fmla="*/ 2147483646 w 2454"/>
              <a:gd name="T5" fmla="*/ 2147483646 h 332"/>
              <a:gd name="T6" fmla="*/ 2147483646 w 2454"/>
              <a:gd name="T7" fmla="*/ 2147483646 h 332"/>
              <a:gd name="T8" fmla="*/ 2147483646 w 2454"/>
              <a:gd name="T9" fmla="*/ 2147483646 h 332"/>
              <a:gd name="T10" fmla="*/ 2147483646 w 2454"/>
              <a:gd name="T11" fmla="*/ 2147483646 h 332"/>
              <a:gd name="T12" fmla="*/ 2147483646 w 2454"/>
              <a:gd name="T13" fmla="*/ 2147483646 h 3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32">
                <a:moveTo>
                  <a:pt x="0" y="332"/>
                </a:moveTo>
                <a:cubicBezTo>
                  <a:pt x="56" y="300"/>
                  <a:pt x="211" y="189"/>
                  <a:pt x="336" y="140"/>
                </a:cubicBezTo>
                <a:cubicBezTo>
                  <a:pt x="461" y="91"/>
                  <a:pt x="595" y="61"/>
                  <a:pt x="753" y="38"/>
                </a:cubicBezTo>
                <a:cubicBezTo>
                  <a:pt x="911" y="15"/>
                  <a:pt x="1120" y="0"/>
                  <a:pt x="1287" y="2"/>
                </a:cubicBezTo>
                <a:cubicBezTo>
                  <a:pt x="1454" y="4"/>
                  <a:pt x="1606" y="28"/>
                  <a:pt x="1756" y="50"/>
                </a:cubicBezTo>
                <a:cubicBezTo>
                  <a:pt x="1907" y="71"/>
                  <a:pt x="2075" y="102"/>
                  <a:pt x="2191" y="129"/>
                </a:cubicBezTo>
                <a:cubicBezTo>
                  <a:pt x="2307" y="156"/>
                  <a:pt x="2400" y="194"/>
                  <a:pt x="2454" y="212"/>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000099"/>
              </a:solidFill>
              <a:latin typeface="+mn-ea"/>
            </a:endParaRPr>
          </a:p>
        </p:txBody>
      </p:sp>
      <p:sp>
        <p:nvSpPr>
          <p:cNvPr id="35" name="Line 92"/>
          <p:cNvSpPr>
            <a:spLocks noChangeShapeType="1"/>
          </p:cNvSpPr>
          <p:nvPr/>
        </p:nvSpPr>
        <p:spPr bwMode="auto">
          <a:xfrm>
            <a:off x="4187339" y="3659578"/>
            <a:ext cx="0" cy="2054037"/>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36" name="Line 93"/>
          <p:cNvSpPr>
            <a:spLocks noChangeShapeType="1"/>
          </p:cNvSpPr>
          <p:nvPr/>
        </p:nvSpPr>
        <p:spPr bwMode="auto">
          <a:xfrm>
            <a:off x="8020229" y="3659578"/>
            <a:ext cx="0" cy="2054037"/>
          </a:xfrm>
          <a:prstGeom prst="line">
            <a:avLst/>
          </a:prstGeom>
          <a:noFill/>
          <a:ln w="19050">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grpSp>
        <p:nvGrpSpPr>
          <p:cNvPr id="37" name="Group 116"/>
          <p:cNvGrpSpPr/>
          <p:nvPr/>
        </p:nvGrpSpPr>
        <p:grpSpPr bwMode="auto">
          <a:xfrm>
            <a:off x="4187339" y="3978448"/>
            <a:ext cx="3832891" cy="338518"/>
            <a:chOff x="1149" y="2704"/>
            <a:chExt cx="3240" cy="310"/>
          </a:xfrm>
        </p:grpSpPr>
        <p:sp>
          <p:nvSpPr>
            <p:cNvPr id="38" name="Line 103"/>
            <p:cNvSpPr>
              <a:spLocks noChangeShapeType="1"/>
            </p:cNvSpPr>
            <p:nvPr/>
          </p:nvSpPr>
          <p:spPr bwMode="auto">
            <a:xfrm>
              <a:off x="1149" y="2836"/>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FF"/>
                </a:solidFill>
                <a:latin typeface="+mn-ea"/>
              </a:endParaRPr>
            </a:p>
          </p:txBody>
        </p:sp>
        <p:sp>
          <p:nvSpPr>
            <p:cNvPr id="39" name="Text Box 104"/>
            <p:cNvSpPr txBox="1">
              <a:spLocks noChangeArrowheads="1"/>
            </p:cNvSpPr>
            <p:nvPr/>
          </p:nvSpPr>
          <p:spPr bwMode="auto">
            <a:xfrm>
              <a:off x="2176" y="2704"/>
              <a:ext cx="1266"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mn-ea"/>
                  <a:ea typeface="+mn-ea"/>
                </a:rPr>
                <a:t>建立 </a:t>
              </a:r>
              <a:r>
                <a:rPr kumimoji="1" lang="en-US" altLang="zh-CN" sz="1600" dirty="0">
                  <a:latin typeface="+mn-ea"/>
                  <a:ea typeface="+mn-ea"/>
                </a:rPr>
                <a:t>TCP </a:t>
              </a:r>
              <a:r>
                <a:rPr kumimoji="1" lang="zh-CN" altLang="en-US" sz="1600" dirty="0">
                  <a:latin typeface="+mn-ea"/>
                  <a:ea typeface="+mn-ea"/>
                </a:rPr>
                <a:t>连接</a:t>
              </a:r>
              <a:endParaRPr kumimoji="1" lang="zh-CN" altLang="en-US" sz="1600" dirty="0">
                <a:latin typeface="+mn-ea"/>
                <a:ea typeface="+mn-ea"/>
              </a:endParaRPr>
            </a:p>
          </p:txBody>
        </p:sp>
      </p:grpSp>
      <p:sp>
        <p:nvSpPr>
          <p:cNvPr id="40" name="Line 108"/>
          <p:cNvSpPr>
            <a:spLocks noChangeShapeType="1"/>
          </p:cNvSpPr>
          <p:nvPr/>
        </p:nvSpPr>
        <p:spPr bwMode="auto">
          <a:xfrm>
            <a:off x="8797630" y="3068989"/>
            <a:ext cx="385655" cy="110291"/>
          </a:xfrm>
          <a:prstGeom prst="line">
            <a:avLst/>
          </a:prstGeom>
          <a:noFill/>
          <a:ln w="28575">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42" name="AutoShape 111"/>
          <p:cNvSpPr>
            <a:spLocks noChangeArrowheads="1"/>
          </p:cNvSpPr>
          <p:nvPr/>
        </p:nvSpPr>
        <p:spPr bwMode="auto">
          <a:xfrm>
            <a:off x="8382387" y="2955244"/>
            <a:ext cx="443621" cy="173627"/>
          </a:xfrm>
          <a:prstGeom prst="can">
            <a:avLst>
              <a:gd name="adj" fmla="val 39583"/>
            </a:avLst>
          </a:prstGeom>
          <a:solidFill>
            <a:srgbClr val="FF00FF"/>
          </a:solidFill>
          <a:ln w="9525">
            <a:solidFill>
              <a:schemeClr val="tx1"/>
            </a:solidFill>
            <a:round/>
          </a:ln>
          <a:effectLst/>
        </p:spPr>
        <p:txBody>
          <a:bodyPr wrap="none" anchor="ctr"/>
          <a:lstStyle/>
          <a:p>
            <a:pPr eaLnBrk="1" hangingPunct="1"/>
            <a:endParaRPr lang="zh-CN" altLang="en-US" sz="1600">
              <a:solidFill>
                <a:srgbClr val="000099"/>
              </a:solidFill>
              <a:latin typeface="+mn-ea"/>
            </a:endParaRPr>
          </a:p>
        </p:txBody>
      </p:sp>
      <p:grpSp>
        <p:nvGrpSpPr>
          <p:cNvPr id="44" name="Group 117"/>
          <p:cNvGrpSpPr/>
          <p:nvPr/>
        </p:nvGrpSpPr>
        <p:grpSpPr bwMode="auto">
          <a:xfrm>
            <a:off x="3182983" y="4311492"/>
            <a:ext cx="4837245" cy="585306"/>
            <a:chOff x="300" y="3009"/>
            <a:chExt cx="4089" cy="536"/>
          </a:xfrm>
        </p:grpSpPr>
        <p:sp>
          <p:nvSpPr>
            <p:cNvPr id="45" name="Line 94"/>
            <p:cNvSpPr>
              <a:spLocks noChangeShapeType="1"/>
            </p:cNvSpPr>
            <p:nvPr/>
          </p:nvSpPr>
          <p:spPr bwMode="auto">
            <a:xfrm>
              <a:off x="1149" y="3218"/>
              <a:ext cx="3240" cy="0"/>
            </a:xfrm>
            <a:prstGeom prst="line">
              <a:avLst/>
            </a:prstGeom>
            <a:noFill/>
            <a:ln w="28575">
              <a:solidFill>
                <a:srgbClr val="0000FF"/>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grpSp>
          <p:nvGrpSpPr>
            <p:cNvPr id="46" name="Group 95"/>
            <p:cNvGrpSpPr/>
            <p:nvPr/>
          </p:nvGrpSpPr>
          <p:grpSpPr bwMode="auto">
            <a:xfrm>
              <a:off x="1373" y="3067"/>
              <a:ext cx="1651" cy="303"/>
              <a:chOff x="513" y="1824"/>
              <a:chExt cx="1296" cy="240"/>
            </a:xfrm>
          </p:grpSpPr>
          <p:sp>
            <p:nvSpPr>
              <p:cNvPr id="48" name="AutoShape 96"/>
              <p:cNvSpPr>
                <a:spLocks noChangeArrowheads="1"/>
              </p:cNvSpPr>
              <p:nvPr/>
            </p:nvSpPr>
            <p:spPr bwMode="auto">
              <a:xfrm>
                <a:off x="1521" y="1872"/>
                <a:ext cx="288" cy="144"/>
              </a:xfrm>
              <a:prstGeom prst="rightArrow">
                <a:avLst>
                  <a:gd name="adj1" fmla="val 50000"/>
                  <a:gd name="adj2" fmla="val 50000"/>
                </a:avLst>
              </a:prstGeom>
              <a:solidFill>
                <a:schemeClr val="accent1">
                  <a:lumMod val="10000"/>
                  <a:lumOff val="9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49" name="Rectangle 97"/>
              <p:cNvSpPr>
                <a:spLocks noChangeArrowheads="1"/>
              </p:cNvSpPr>
              <p:nvPr/>
            </p:nvSpPr>
            <p:spPr bwMode="auto">
              <a:xfrm>
                <a:off x="513" y="1824"/>
                <a:ext cx="1008" cy="240"/>
              </a:xfrm>
              <a:prstGeom prst="rect">
                <a:avLst/>
              </a:prstGeom>
              <a:solidFill>
                <a:schemeClr val="accent1">
                  <a:lumMod val="10000"/>
                  <a:lumOff val="9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600" dirty="0">
                    <a:latin typeface="+mn-ea"/>
                  </a:rPr>
                  <a:t>HTTP </a:t>
                </a:r>
                <a:r>
                  <a:rPr kumimoji="1" lang="zh-CN" altLang="en-US" sz="1600" dirty="0">
                    <a:latin typeface="+mn-ea"/>
                  </a:rPr>
                  <a:t>请求报文</a:t>
                </a:r>
                <a:endParaRPr kumimoji="1" lang="zh-CN" altLang="en-US" sz="1600" dirty="0">
                  <a:latin typeface="+mn-ea"/>
                </a:endParaRPr>
              </a:p>
            </p:txBody>
          </p:sp>
        </p:grpSp>
        <p:sp>
          <p:nvSpPr>
            <p:cNvPr id="47" name="Text Box 114"/>
            <p:cNvSpPr txBox="1">
              <a:spLocks noChangeArrowheads="1"/>
            </p:cNvSpPr>
            <p:nvPr/>
          </p:nvSpPr>
          <p:spPr bwMode="auto">
            <a:xfrm>
              <a:off x="300" y="3009"/>
              <a:ext cx="850" cy="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solidFill>
                    <a:srgbClr val="000099"/>
                  </a:solidFill>
                  <a:latin typeface="+mn-ea"/>
                  <a:ea typeface="+mn-ea"/>
                  <a:sym typeface="Wingdings" panose="05000000000000000000" pitchFamily="2" charset="2"/>
                </a:rPr>
                <a:t>浏览器</a:t>
              </a:r>
              <a:endParaRPr kumimoji="1" lang="en-US" altLang="zh-CN" sz="1600" dirty="0">
                <a:solidFill>
                  <a:srgbClr val="000099"/>
                </a:solidFill>
                <a:latin typeface="+mn-ea"/>
                <a:ea typeface="+mn-ea"/>
                <a:sym typeface="Wingdings" panose="05000000000000000000" pitchFamily="2" charset="2"/>
              </a:endParaRPr>
            </a:p>
            <a:p>
              <a:pPr algn="ctr" eaLnBrk="1" hangingPunct="1"/>
              <a:r>
                <a:rPr kumimoji="1" lang="zh-CN" altLang="en-US" sz="1600" dirty="0">
                  <a:solidFill>
                    <a:srgbClr val="000099"/>
                  </a:solidFill>
                  <a:latin typeface="+mn-ea"/>
                  <a:ea typeface="+mn-ea"/>
                  <a:sym typeface="Wingdings" panose="05000000000000000000" pitchFamily="2" charset="2"/>
                </a:rPr>
                <a:t>发出</a:t>
              </a:r>
              <a:r>
                <a:rPr kumimoji="1" lang="zh-CN" altLang="en-US" sz="1600" dirty="0">
                  <a:solidFill>
                    <a:srgbClr val="000099"/>
                  </a:solidFill>
                  <a:latin typeface="+mn-ea"/>
                  <a:ea typeface="+mn-ea"/>
                </a:rPr>
                <a:t>请求</a:t>
              </a:r>
              <a:endParaRPr kumimoji="1" lang="zh-CN" altLang="en-US" sz="1600" dirty="0">
                <a:solidFill>
                  <a:srgbClr val="000099"/>
                </a:solidFill>
                <a:latin typeface="+mn-ea"/>
                <a:ea typeface="+mn-ea"/>
              </a:endParaRPr>
            </a:p>
          </p:txBody>
        </p:sp>
      </p:grpSp>
      <p:grpSp>
        <p:nvGrpSpPr>
          <p:cNvPr id="50" name="Group 120"/>
          <p:cNvGrpSpPr/>
          <p:nvPr/>
        </p:nvGrpSpPr>
        <p:grpSpPr bwMode="auto">
          <a:xfrm>
            <a:off x="4187339" y="5266995"/>
            <a:ext cx="3832891" cy="338519"/>
            <a:chOff x="1149" y="3884"/>
            <a:chExt cx="3240" cy="310"/>
          </a:xfrm>
        </p:grpSpPr>
        <p:sp>
          <p:nvSpPr>
            <p:cNvPr id="51" name="Line 106"/>
            <p:cNvSpPr>
              <a:spLocks noChangeShapeType="1"/>
            </p:cNvSpPr>
            <p:nvPr/>
          </p:nvSpPr>
          <p:spPr bwMode="auto">
            <a:xfrm>
              <a:off x="1149" y="4012"/>
              <a:ext cx="3240" cy="0"/>
            </a:xfrm>
            <a:prstGeom prst="line">
              <a:avLst/>
            </a:prstGeom>
            <a:noFill/>
            <a:ln w="28575">
              <a:solidFill>
                <a:srgbClr val="0000FF"/>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FF"/>
                </a:solidFill>
                <a:latin typeface="+mn-ea"/>
              </a:endParaRPr>
            </a:p>
          </p:txBody>
        </p:sp>
        <p:sp>
          <p:nvSpPr>
            <p:cNvPr id="52" name="Text Box 107"/>
            <p:cNvSpPr txBox="1">
              <a:spLocks noChangeArrowheads="1"/>
            </p:cNvSpPr>
            <p:nvPr/>
          </p:nvSpPr>
          <p:spPr bwMode="auto">
            <a:xfrm>
              <a:off x="2176" y="3884"/>
              <a:ext cx="1266" cy="3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dirty="0">
                  <a:latin typeface="+mn-ea"/>
                  <a:ea typeface="+mn-ea"/>
                </a:rPr>
                <a:t>释放 </a:t>
              </a:r>
              <a:r>
                <a:rPr kumimoji="1" lang="en-US" altLang="zh-CN" sz="1600" dirty="0">
                  <a:latin typeface="+mn-ea"/>
                  <a:ea typeface="+mn-ea"/>
                </a:rPr>
                <a:t>TCP </a:t>
              </a:r>
              <a:r>
                <a:rPr kumimoji="1" lang="zh-CN" altLang="en-US" sz="1600" dirty="0">
                  <a:latin typeface="+mn-ea"/>
                  <a:ea typeface="+mn-ea"/>
                </a:rPr>
                <a:t>连接</a:t>
              </a:r>
              <a:endParaRPr kumimoji="1" lang="zh-CN" altLang="en-US" sz="1600" dirty="0">
                <a:latin typeface="+mn-ea"/>
                <a:ea typeface="+mn-ea"/>
              </a:endParaRPr>
            </a:p>
          </p:txBody>
        </p:sp>
      </p:grpSp>
      <p:grpSp>
        <p:nvGrpSpPr>
          <p:cNvPr id="63" name="组合 62"/>
          <p:cNvGrpSpPr/>
          <p:nvPr/>
        </p:nvGrpSpPr>
        <p:grpSpPr>
          <a:xfrm>
            <a:off x="4204280" y="4478183"/>
            <a:ext cx="4772919" cy="1015663"/>
            <a:chOff x="3088360" y="3449427"/>
            <a:chExt cx="3579689" cy="761747"/>
          </a:xfrm>
        </p:grpSpPr>
        <p:sp>
          <p:nvSpPr>
            <p:cNvPr id="56" name="Line 98"/>
            <p:cNvSpPr>
              <a:spLocks noChangeShapeType="1"/>
            </p:cNvSpPr>
            <p:nvPr/>
          </p:nvSpPr>
          <p:spPr bwMode="auto">
            <a:xfrm flipH="1">
              <a:off x="3088360" y="3829738"/>
              <a:ext cx="2861961" cy="0"/>
            </a:xfrm>
            <a:prstGeom prst="line">
              <a:avLst/>
            </a:prstGeom>
            <a:noFill/>
            <a:ln w="28575">
              <a:solidFill>
                <a:srgbClr val="CC00CC"/>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solidFill>
                  <a:srgbClr val="000099"/>
                </a:solidFill>
                <a:latin typeface="+mn-ea"/>
              </a:endParaRPr>
            </a:p>
          </p:txBody>
        </p:sp>
        <p:sp>
          <p:nvSpPr>
            <p:cNvPr id="43" name="Rectangle 112"/>
            <p:cNvSpPr>
              <a:spLocks noChangeArrowheads="1"/>
            </p:cNvSpPr>
            <p:nvPr/>
          </p:nvSpPr>
          <p:spPr bwMode="auto">
            <a:xfrm>
              <a:off x="5540207" y="3647403"/>
              <a:ext cx="275920" cy="360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54" name="Text Box 109"/>
            <p:cNvSpPr txBox="1">
              <a:spLocks noChangeArrowheads="1"/>
            </p:cNvSpPr>
            <p:nvPr/>
          </p:nvSpPr>
          <p:spPr bwMode="auto">
            <a:xfrm>
              <a:off x="5913996" y="3696241"/>
              <a:ext cx="754053" cy="43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dirty="0">
                  <a:solidFill>
                    <a:srgbClr val="000099"/>
                  </a:solidFill>
                  <a:latin typeface="+mn-ea"/>
                  <a:ea typeface="+mn-ea"/>
                  <a:sym typeface="Wingdings" panose="05000000000000000000" pitchFamily="2" charset="2"/>
                </a:rPr>
                <a:t>服务器</a:t>
              </a:r>
              <a:endParaRPr kumimoji="1" lang="en-US" altLang="zh-CN" sz="1600" dirty="0">
                <a:solidFill>
                  <a:srgbClr val="000099"/>
                </a:solidFill>
                <a:latin typeface="+mn-ea"/>
                <a:ea typeface="+mn-ea"/>
                <a:sym typeface="Wingdings" panose="05000000000000000000" pitchFamily="2" charset="2"/>
              </a:endParaRPr>
            </a:p>
            <a:p>
              <a:pPr algn="ctr" eaLnBrk="1" hangingPunct="1"/>
              <a:r>
                <a:rPr kumimoji="1" lang="zh-CN" altLang="en-US" sz="1600" dirty="0">
                  <a:solidFill>
                    <a:srgbClr val="000099"/>
                  </a:solidFill>
                  <a:latin typeface="+mn-ea"/>
                  <a:ea typeface="+mn-ea"/>
                  <a:sym typeface="Wingdings" panose="05000000000000000000" pitchFamily="2" charset="2"/>
                </a:rPr>
                <a:t>返回</a:t>
              </a:r>
              <a:r>
                <a:rPr kumimoji="1" lang="zh-CN" altLang="en-US" sz="1600" dirty="0">
                  <a:solidFill>
                    <a:srgbClr val="000099"/>
                  </a:solidFill>
                  <a:latin typeface="+mn-ea"/>
                  <a:ea typeface="+mn-ea"/>
                </a:rPr>
                <a:t>响应</a:t>
              </a:r>
              <a:endParaRPr kumimoji="1" lang="zh-CN" altLang="en-US" sz="1600" dirty="0">
                <a:solidFill>
                  <a:srgbClr val="000099"/>
                </a:solidFill>
                <a:latin typeface="+mn-ea"/>
                <a:ea typeface="+mn-ea"/>
              </a:endParaRPr>
            </a:p>
          </p:txBody>
        </p:sp>
        <p:sp>
          <p:nvSpPr>
            <p:cNvPr id="57" name="TextBox 56"/>
            <p:cNvSpPr txBox="1"/>
            <p:nvPr/>
          </p:nvSpPr>
          <p:spPr>
            <a:xfrm>
              <a:off x="5480337" y="3449427"/>
              <a:ext cx="393049" cy="761747"/>
            </a:xfrm>
            <a:prstGeom prst="rect">
              <a:avLst/>
            </a:prstGeom>
            <a:noFill/>
          </p:spPr>
          <p:txBody>
            <a:bodyPr wrap="square" rtlCol="0" anchor="ctr">
              <a:spAutoFit/>
            </a:bodyPr>
            <a:lstStyle/>
            <a:p>
              <a:pPr algn="ctr"/>
              <a:r>
                <a:rPr kumimoji="1" lang="en-US" altLang="zh-CN" sz="6000" dirty="0">
                  <a:solidFill>
                    <a:srgbClr val="009900"/>
                  </a:solidFill>
                  <a:latin typeface="+mn-ea"/>
                  <a:sym typeface="Wingdings" panose="05000000000000000000" pitchFamily="2" charset="2"/>
                </a:rPr>
                <a:t></a:t>
              </a:r>
              <a:endParaRPr lang="zh-CN" altLang="en-US" sz="6000" dirty="0">
                <a:solidFill>
                  <a:srgbClr val="009900"/>
                </a:solidFill>
                <a:latin typeface="+mn-ea"/>
              </a:endParaRPr>
            </a:p>
          </p:txBody>
        </p:sp>
        <p:grpSp>
          <p:nvGrpSpPr>
            <p:cNvPr id="58" name="Group 99"/>
            <p:cNvGrpSpPr/>
            <p:nvPr/>
          </p:nvGrpSpPr>
          <p:grpSpPr bwMode="auto">
            <a:xfrm flipH="1">
              <a:off x="4089834" y="3706069"/>
              <a:ext cx="1434559" cy="248156"/>
              <a:chOff x="917" y="1824"/>
              <a:chExt cx="1270" cy="240"/>
            </a:xfrm>
          </p:grpSpPr>
          <p:sp>
            <p:nvSpPr>
              <p:cNvPr id="59" name="AutoShape 100"/>
              <p:cNvSpPr>
                <a:spLocks noChangeArrowheads="1"/>
              </p:cNvSpPr>
              <p:nvPr/>
            </p:nvSpPr>
            <p:spPr bwMode="auto">
              <a:xfrm>
                <a:off x="1899" y="1872"/>
                <a:ext cx="288" cy="144"/>
              </a:xfrm>
              <a:prstGeom prst="rightArrow">
                <a:avLst>
                  <a:gd name="adj1" fmla="val 50000"/>
                  <a:gd name="adj2" fmla="val 50000"/>
                </a:avLst>
              </a:prstGeom>
              <a:solidFill>
                <a:schemeClr val="accent1">
                  <a:lumMod val="25000"/>
                  <a:lumOff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sz="1600">
                  <a:solidFill>
                    <a:srgbClr val="000099"/>
                  </a:solidFill>
                  <a:latin typeface="+mn-ea"/>
                </a:endParaRPr>
              </a:p>
            </p:txBody>
          </p:sp>
          <p:sp>
            <p:nvSpPr>
              <p:cNvPr id="60" name="Rectangle 101"/>
              <p:cNvSpPr>
                <a:spLocks noChangeArrowheads="1"/>
              </p:cNvSpPr>
              <p:nvPr/>
            </p:nvSpPr>
            <p:spPr bwMode="auto">
              <a:xfrm>
                <a:off x="917" y="1824"/>
                <a:ext cx="994" cy="240"/>
              </a:xfrm>
              <a:prstGeom prst="rect">
                <a:avLst/>
              </a:prstGeom>
              <a:solidFill>
                <a:schemeClr val="accent1">
                  <a:lumMod val="25000"/>
                  <a:lumOff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1" lang="en-US" altLang="zh-CN" sz="1600" dirty="0">
                    <a:latin typeface="+mn-ea"/>
                  </a:rPr>
                  <a:t>HTTP </a:t>
                </a:r>
                <a:r>
                  <a:rPr kumimoji="1" lang="zh-CN" altLang="en-US" sz="1600" dirty="0">
                    <a:latin typeface="+mn-ea"/>
                  </a:rPr>
                  <a:t>响应报文</a:t>
                </a:r>
                <a:endParaRPr kumimoji="1" lang="zh-CN" altLang="en-US" sz="1600" dirty="0">
                  <a:latin typeface="+mn-ea"/>
                </a:endParaRPr>
              </a:p>
            </p:txBody>
          </p:sp>
        </p:grpSp>
      </p:grpSp>
      <p:sp>
        <p:nvSpPr>
          <p:cNvPr id="5" name="灯片编号占位符 4"/>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500" fill="hold"/>
                                        <p:tgtEl>
                                          <p:spTgt spid="3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left)">
                                      <p:cBhvr>
                                        <p:cTn id="10" dur="2000"/>
                                        <p:tgtEl>
                                          <p:spTgt spid="44"/>
                                        </p:tgtEl>
                                      </p:cBhvr>
                                    </p:animEffect>
                                  </p:childTnLst>
                                </p:cTn>
                              </p:par>
                            </p:childTnLst>
                          </p:cTn>
                        </p:par>
                        <p:par>
                          <p:cTn id="11" fill="hold">
                            <p:stCondLst>
                              <p:cond delay="3500"/>
                            </p:stCondLst>
                            <p:childTnLst>
                              <p:par>
                                <p:cTn id="12" presetID="22" presetClass="entr" presetSubtype="2" fill="hold"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right)">
                                      <p:cBhvr>
                                        <p:cTn id="14" dur="2000"/>
                                        <p:tgtEl>
                                          <p:spTgt spid="63"/>
                                        </p:tgtEl>
                                      </p:cBhvr>
                                    </p:animEffect>
                                  </p:childTnLst>
                                </p:cTn>
                              </p:par>
                            </p:childTnLst>
                          </p:cTn>
                        </p:par>
                        <p:par>
                          <p:cTn id="15" fill="hold">
                            <p:stCondLst>
                              <p:cond delay="5500"/>
                            </p:stCondLst>
                            <p:childTnLst>
                              <p:par>
                                <p:cTn id="16" presetID="1" presetClass="entr" presetSubtype="0" fill="hold" nodeType="afterEffect">
                                  <p:stCondLst>
                                    <p:cond delay="500"/>
                                  </p:stCondLst>
                                  <p:childTnLst>
                                    <p:set>
                                      <p:cBhvr>
                                        <p:cTn id="17" dur="1" fill="hold">
                                          <p:stCondLst>
                                            <p:cond delay="0"/>
                                          </p:stCondLst>
                                        </p:cTn>
                                        <p:tgtEl>
                                          <p:spTgt spid="50"/>
                                        </p:tgtEl>
                                        <p:attrNameLst>
                                          <p:attrName>style.visibility</p:attrName>
                                        </p:attrNameLst>
                                      </p:cBhvr>
                                      <p:to>
                                        <p:strVal val="visible"/>
                                      </p:to>
                                    </p:set>
                                  </p:childTnLst>
                                </p:cTn>
                              </p:par>
                            </p:childTnLst>
                          </p:cTn>
                        </p:par>
                        <p:par>
                          <p:cTn id="18" fill="hold">
                            <p:stCondLst>
                              <p:cond delay="6000"/>
                            </p:stCondLst>
                            <p:childTnLst>
                              <p:par>
                                <p:cTn id="19" presetID="35" presetClass="emph" presetSubtype="0" repeatCount="3000" fill="hold" nodeType="afterEffect">
                                  <p:stCondLst>
                                    <p:cond delay="0"/>
                                  </p:stCondLst>
                                  <p:childTnLst>
                                    <p:anim calcmode="discrete" valueType="str">
                                      <p:cBhvr>
                                        <p:cTn id="20" dur="5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5" name="Rectangle 2"/>
          <p:cNvSpPr>
            <a:spLocks noGrp="1"/>
          </p:cNvSpPr>
          <p:nvPr>
            <p:ph type="title"/>
          </p:nvPr>
        </p:nvSpPr>
        <p:spPr>
          <a:xfrm>
            <a:off x="660400" y="100580"/>
            <a:ext cx="10858500" cy="765175"/>
          </a:xfrm>
          <a:noFill/>
          <a:ln>
            <a:noFill/>
          </a:ln>
        </p:spPr>
        <p:txBody>
          <a:bodyPr anchor="t">
            <a:normAutofit/>
          </a:bodyPr>
          <a:lstStyle/>
          <a:p>
            <a:r>
              <a:rPr lang="en-US" altLang="zh-CN" sz="3200" b="0" dirty="0">
                <a:cs typeface="微软雅黑" panose="020B0503020204020204" pitchFamily="34" charset="-122"/>
              </a:rPr>
              <a:t>HTTP </a:t>
            </a:r>
            <a:r>
              <a:rPr lang="zh-CN" altLang="en-US" sz="3200" dirty="0">
                <a:cs typeface="微软雅黑" panose="020B0503020204020204" pitchFamily="34" charset="-122"/>
              </a:rPr>
              <a:t>协议工作过程：协议流程示例</a:t>
            </a:r>
            <a:endParaRPr lang="zh-CN" altLang="en-US" dirty="0"/>
          </a:p>
        </p:txBody>
      </p:sp>
      <p:sp>
        <p:nvSpPr>
          <p:cNvPr id="1593346" name="Rectangle 20"/>
          <p:cNvSpPr>
            <a:spLocks noGrp="1"/>
          </p:cNvSpPr>
          <p:nvPr>
            <p:ph type="body" idx="4294967295"/>
          </p:nvPr>
        </p:nvSpPr>
        <p:spPr>
          <a:xfrm>
            <a:off x="1320800" y="1730375"/>
            <a:ext cx="7707313" cy="4403725"/>
          </a:xfrm>
          <a:prstGeom prst="rect">
            <a:avLst/>
          </a:prstGeom>
          <a:solidFill>
            <a:schemeClr val="accent1">
              <a:lumMod val="10000"/>
              <a:lumOff val="90000"/>
              <a:alpha val="22000"/>
            </a:schemeClr>
          </a:solidFill>
          <a:ln w="9525" cap="flat" cmpd="sng">
            <a:solidFill>
              <a:srgbClr val="333399"/>
            </a:solidFill>
            <a:prstDash val="solid"/>
            <a:round/>
            <a:headEnd type="none" w="med" len="med"/>
            <a:tailEnd type="none" w="med" len="med"/>
          </a:ln>
        </p:spPr>
        <p:txBody>
          <a:bodyPr anchor="t">
            <a:noAutofit/>
          </a:bodyPr>
          <a:lstStyle/>
          <a:p>
            <a:pPr>
              <a:buFont typeface="Wingdings" panose="05000000000000000000" pitchFamily="2" charset="2"/>
              <a:buNone/>
            </a:pPr>
            <a:r>
              <a:rPr lang="en-US" altLang="zh-CN" sz="2000" dirty="0">
                <a:latin typeface="+mn-ea"/>
              </a:rPr>
              <a:t>(1) </a:t>
            </a:r>
            <a:r>
              <a:rPr lang="zh-CN" altLang="en-US" sz="2000" dirty="0">
                <a:latin typeface="+mn-ea"/>
              </a:rPr>
              <a:t>浏览器分析超链接指向页面的 </a:t>
            </a:r>
            <a:r>
              <a:rPr lang="en-US" altLang="zh-CN" sz="2000" dirty="0">
                <a:latin typeface="+mn-ea"/>
              </a:rPr>
              <a:t>URL</a:t>
            </a:r>
            <a:endParaRPr lang="zh-CN" altLang="en-US" sz="2000" dirty="0">
              <a:latin typeface="+mn-ea"/>
            </a:endParaRPr>
          </a:p>
          <a:p>
            <a:pPr>
              <a:buFont typeface="Wingdings" panose="05000000000000000000" pitchFamily="2" charset="2"/>
              <a:buNone/>
            </a:pPr>
            <a:r>
              <a:rPr lang="en-US" altLang="zh-CN" sz="2000" dirty="0">
                <a:latin typeface="+mn-ea"/>
              </a:rPr>
              <a:t>(2) </a:t>
            </a:r>
            <a:r>
              <a:rPr lang="zh-CN" altLang="en-US" sz="2000" dirty="0">
                <a:latin typeface="+mn-ea"/>
              </a:rPr>
              <a:t>浏览器向 </a:t>
            </a:r>
            <a:r>
              <a:rPr lang="en-US" altLang="zh-CN" sz="2000" dirty="0">
                <a:latin typeface="+mn-ea"/>
              </a:rPr>
              <a:t>DNS </a:t>
            </a:r>
            <a:r>
              <a:rPr lang="zh-CN" altLang="en-US" sz="2000" dirty="0">
                <a:latin typeface="+mn-ea"/>
              </a:rPr>
              <a:t>请求解析 </a:t>
            </a:r>
            <a:r>
              <a:rPr lang="en-US" altLang="zh-CN" sz="2000" dirty="0">
                <a:latin typeface="+mn-ea"/>
              </a:rPr>
              <a:t>www.jlu.edu.cn </a:t>
            </a:r>
            <a:r>
              <a:rPr lang="zh-CN" altLang="en-US" sz="2000" dirty="0">
                <a:latin typeface="+mn-ea"/>
              </a:rPr>
              <a:t>的 </a:t>
            </a:r>
            <a:r>
              <a:rPr lang="en-US" altLang="zh-CN" sz="2000" dirty="0">
                <a:latin typeface="+mn-ea"/>
              </a:rPr>
              <a:t>IP </a:t>
            </a:r>
            <a:r>
              <a:rPr lang="zh-CN" altLang="en-US" sz="2000" dirty="0">
                <a:latin typeface="+mn-ea"/>
              </a:rPr>
              <a:t>地址</a:t>
            </a:r>
            <a:endParaRPr lang="zh-CN" altLang="en-US" sz="2000" dirty="0">
              <a:latin typeface="+mn-ea"/>
            </a:endParaRPr>
          </a:p>
          <a:p>
            <a:pPr>
              <a:buFont typeface="Wingdings" panose="05000000000000000000" pitchFamily="2" charset="2"/>
              <a:buNone/>
            </a:pPr>
            <a:r>
              <a:rPr lang="en-US" altLang="zh-CN" sz="2000" dirty="0">
                <a:latin typeface="+mn-ea"/>
              </a:rPr>
              <a:t>(3) </a:t>
            </a:r>
            <a:r>
              <a:rPr lang="zh-CN" altLang="en-US" sz="2000" dirty="0">
                <a:latin typeface="+mn-ea"/>
              </a:rPr>
              <a:t>域名系统 </a:t>
            </a:r>
            <a:r>
              <a:rPr lang="en-US" altLang="zh-CN" sz="2000" dirty="0">
                <a:latin typeface="+mn-ea"/>
              </a:rPr>
              <a:t>DNS </a:t>
            </a:r>
            <a:r>
              <a:rPr lang="zh-CN" altLang="en-US" sz="2000" dirty="0">
                <a:latin typeface="+mn-ea"/>
              </a:rPr>
              <a:t>解析出清华大学服务器的 </a:t>
            </a:r>
            <a:r>
              <a:rPr lang="en-US" altLang="zh-CN" sz="2000" dirty="0">
                <a:latin typeface="+mn-ea"/>
              </a:rPr>
              <a:t>IP </a:t>
            </a:r>
            <a:r>
              <a:rPr lang="zh-CN" altLang="en-US" sz="2000" dirty="0">
                <a:latin typeface="+mn-ea"/>
              </a:rPr>
              <a:t>地址</a:t>
            </a:r>
            <a:endParaRPr lang="zh-CN" altLang="en-US" sz="2000" dirty="0">
              <a:latin typeface="+mn-ea"/>
            </a:endParaRPr>
          </a:p>
          <a:p>
            <a:pPr>
              <a:buFont typeface="Wingdings" panose="05000000000000000000" pitchFamily="2" charset="2"/>
              <a:buNone/>
            </a:pPr>
            <a:r>
              <a:rPr lang="en-US" altLang="zh-CN" sz="2000" dirty="0">
                <a:latin typeface="+mn-ea"/>
              </a:rPr>
              <a:t>(4) </a:t>
            </a:r>
            <a:r>
              <a:rPr lang="zh-CN" altLang="en-US" sz="2000" dirty="0">
                <a:latin typeface="+mn-ea"/>
              </a:rPr>
              <a:t>浏览器与服务器建立 </a:t>
            </a:r>
            <a:r>
              <a:rPr lang="en-US" altLang="zh-CN" sz="2000" dirty="0">
                <a:latin typeface="+mn-ea"/>
              </a:rPr>
              <a:t>TCP </a:t>
            </a:r>
            <a:r>
              <a:rPr lang="zh-CN" altLang="en-US" sz="2000" dirty="0">
                <a:latin typeface="+mn-ea"/>
              </a:rPr>
              <a:t>连接</a:t>
            </a:r>
            <a:endParaRPr lang="zh-CN" altLang="en-US" sz="2000" dirty="0">
              <a:latin typeface="+mn-ea"/>
            </a:endParaRPr>
          </a:p>
          <a:p>
            <a:pPr>
              <a:buFont typeface="Wingdings" panose="05000000000000000000" pitchFamily="2" charset="2"/>
              <a:buNone/>
            </a:pPr>
            <a:r>
              <a:rPr lang="en-US" altLang="zh-CN" sz="2000" dirty="0">
                <a:latin typeface="+mn-ea"/>
              </a:rPr>
              <a:t>(5) </a:t>
            </a:r>
            <a:r>
              <a:rPr lang="zh-CN" altLang="en-US" sz="2000" dirty="0">
                <a:latin typeface="+mn-ea"/>
              </a:rPr>
              <a:t>浏览器发出取文件命令：</a:t>
            </a:r>
            <a:endParaRPr lang="zh-CN" altLang="en-US" sz="2000" dirty="0">
              <a:latin typeface="+mn-ea"/>
            </a:endParaRPr>
          </a:p>
          <a:p>
            <a:pPr>
              <a:buFont typeface="Wingdings" panose="05000000000000000000" pitchFamily="2" charset="2"/>
              <a:buNone/>
            </a:pPr>
            <a:r>
              <a:rPr lang="zh-CN" altLang="en-US" sz="2000" dirty="0">
                <a:latin typeface="+mn-ea"/>
              </a:rPr>
              <a:t>      </a:t>
            </a:r>
            <a:r>
              <a:rPr lang="en-US" altLang="zh-CN" sz="2000" dirty="0">
                <a:latin typeface="+mn-ea"/>
              </a:rPr>
              <a:t>GET /</a:t>
            </a:r>
            <a:r>
              <a:rPr lang="en-US" altLang="zh-CN" sz="2000" dirty="0" err="1">
                <a:latin typeface="+mn-ea"/>
              </a:rPr>
              <a:t>jgsz</a:t>
            </a:r>
            <a:r>
              <a:rPr lang="en-US" altLang="zh-CN" sz="2000" dirty="0">
                <a:latin typeface="+mn-ea"/>
              </a:rPr>
              <a:t>/yxsz.htm</a:t>
            </a:r>
            <a:endParaRPr lang="zh-CN" altLang="en-US" sz="2000" dirty="0">
              <a:latin typeface="+mn-ea"/>
            </a:endParaRPr>
          </a:p>
          <a:p>
            <a:pPr>
              <a:buFont typeface="Wingdings" panose="05000000000000000000" pitchFamily="2" charset="2"/>
              <a:buNone/>
            </a:pPr>
            <a:r>
              <a:rPr lang="en-US" altLang="zh-CN" sz="2000" dirty="0">
                <a:latin typeface="+mn-ea"/>
              </a:rPr>
              <a:t>(6) </a:t>
            </a:r>
            <a:r>
              <a:rPr lang="zh-CN" altLang="en-US" sz="2000" dirty="0">
                <a:latin typeface="+mn-ea"/>
              </a:rPr>
              <a:t>服务器给出响应，把文件 </a:t>
            </a:r>
            <a:r>
              <a:rPr lang="en-US" altLang="zh-CN" sz="2000" dirty="0">
                <a:latin typeface="+mn-ea"/>
              </a:rPr>
              <a:t>yxsz.htm</a:t>
            </a:r>
            <a:r>
              <a:rPr lang="zh-CN" altLang="en-US" sz="2000" dirty="0">
                <a:latin typeface="+mn-ea"/>
              </a:rPr>
              <a:t>发给浏览器</a:t>
            </a:r>
            <a:endParaRPr lang="zh-CN" altLang="en-US" sz="2000" dirty="0">
              <a:latin typeface="+mn-ea"/>
            </a:endParaRPr>
          </a:p>
          <a:p>
            <a:pPr>
              <a:buFont typeface="Wingdings" panose="05000000000000000000" pitchFamily="2" charset="2"/>
              <a:buNone/>
            </a:pPr>
            <a:r>
              <a:rPr lang="en-US" altLang="zh-CN" sz="2000" dirty="0">
                <a:latin typeface="+mn-ea"/>
              </a:rPr>
              <a:t>(7) TCP </a:t>
            </a:r>
            <a:r>
              <a:rPr lang="zh-CN" altLang="en-US" sz="2000" dirty="0">
                <a:latin typeface="+mn-ea"/>
              </a:rPr>
              <a:t>连接释放</a:t>
            </a:r>
            <a:endParaRPr lang="zh-CN" altLang="en-US" sz="2000" dirty="0">
              <a:latin typeface="+mn-ea"/>
            </a:endParaRPr>
          </a:p>
          <a:p>
            <a:pPr>
              <a:buFont typeface="Wingdings" panose="05000000000000000000" pitchFamily="2" charset="2"/>
              <a:buNone/>
            </a:pPr>
            <a:r>
              <a:rPr lang="en-US" altLang="zh-CN" sz="2000" dirty="0">
                <a:latin typeface="+mn-ea"/>
              </a:rPr>
              <a:t>(8) </a:t>
            </a:r>
            <a:r>
              <a:rPr lang="zh-CN" altLang="en-US" sz="2000" dirty="0">
                <a:latin typeface="+mn-ea"/>
              </a:rPr>
              <a:t>浏览器显示“吉林大学院系设置”文件 </a:t>
            </a:r>
            <a:r>
              <a:rPr lang="en-US" altLang="zh-CN" sz="2000" dirty="0">
                <a:latin typeface="+mn-ea"/>
              </a:rPr>
              <a:t>yxsz.htm</a:t>
            </a:r>
            <a:r>
              <a:rPr lang="zh-CN" altLang="en-US" sz="2000" dirty="0">
                <a:latin typeface="+mn-ea"/>
              </a:rPr>
              <a:t>中的所有文本</a:t>
            </a:r>
            <a:endParaRPr lang="zh-CN" altLang="en-US" sz="2000" dirty="0">
              <a:latin typeface="+mn-ea"/>
            </a:endParaRPr>
          </a:p>
        </p:txBody>
      </p:sp>
      <p:sp>
        <p:nvSpPr>
          <p:cNvPr id="7" name="文本框 6"/>
          <p:cNvSpPr txBox="1"/>
          <p:nvPr/>
        </p:nvSpPr>
        <p:spPr>
          <a:xfrm>
            <a:off x="660400" y="1171868"/>
            <a:ext cx="10858500" cy="461665"/>
          </a:xfrm>
          <a:prstGeom prst="rect">
            <a:avLst/>
          </a:prstGeom>
          <a:noFill/>
        </p:spPr>
        <p:txBody>
          <a:bodyPr wrap="square">
            <a:spAutoFit/>
          </a:bodyPr>
          <a:lstStyle/>
          <a:p>
            <a:pPr marL="342900" indent="-342900">
              <a:buClr>
                <a:srgbClr val="C00000"/>
              </a:buClr>
              <a:buFont typeface="Wingdings" panose="05000000000000000000" pitchFamily="2" charset="2"/>
              <a:buChar char="n"/>
            </a:pPr>
            <a:r>
              <a:rPr lang="zh-CN" altLang="en-US" sz="2400" dirty="0"/>
              <a:t>用户在某处链接处点击鼠标后所发生的事件 ：</a:t>
            </a:r>
            <a:endParaRPr lang="zh-CN" altLang="en-US" sz="2400" dirty="0"/>
          </a:p>
        </p:txBody>
      </p:sp>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HTTP </a:t>
            </a:r>
            <a:r>
              <a:rPr lang="zh-CN" altLang="en-US" dirty="0"/>
              <a:t>协议的主要特点</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spcBef>
                <a:spcPts val="0"/>
              </a:spcBef>
            </a:pPr>
            <a:r>
              <a:rPr lang="en-US" altLang="zh-CN" sz="2800" dirty="0">
                <a:latin typeface="+mn-ea"/>
              </a:rPr>
              <a:t>HTTP </a:t>
            </a:r>
            <a:r>
              <a:rPr lang="zh-CN" altLang="en-US" sz="2800" dirty="0">
                <a:latin typeface="+mn-ea"/>
              </a:rPr>
              <a:t>使用了面向连接的 </a:t>
            </a:r>
            <a:r>
              <a:rPr lang="en-US" altLang="zh-CN" sz="2800" dirty="0">
                <a:latin typeface="+mn-ea"/>
              </a:rPr>
              <a:t>TCP </a:t>
            </a:r>
            <a:r>
              <a:rPr lang="zh-CN" altLang="en-US" sz="2800" dirty="0">
                <a:latin typeface="+mn-ea"/>
              </a:rPr>
              <a:t>作为运输层协议，保证了数据的可靠传输</a:t>
            </a:r>
            <a:endParaRPr lang="zh-CN" altLang="en-US" sz="2800" dirty="0">
              <a:latin typeface="+mn-ea"/>
            </a:endParaRPr>
          </a:p>
          <a:p>
            <a:pPr>
              <a:spcBef>
                <a:spcPts val="0"/>
              </a:spcBef>
            </a:pPr>
            <a:r>
              <a:rPr lang="en-US" altLang="zh-CN" sz="2800" dirty="0">
                <a:latin typeface="+mn-ea"/>
              </a:rPr>
              <a:t>HTTP </a:t>
            </a:r>
            <a:r>
              <a:rPr lang="zh-CN" altLang="en-US" sz="2800" dirty="0">
                <a:latin typeface="+mn-ea"/>
              </a:rPr>
              <a:t>协议本身也是无连接的，虽然它使用了面向连接的 </a:t>
            </a:r>
            <a:r>
              <a:rPr lang="en-US" altLang="zh-CN" sz="2800" dirty="0">
                <a:latin typeface="+mn-ea"/>
              </a:rPr>
              <a:t>TCP </a:t>
            </a:r>
            <a:r>
              <a:rPr lang="zh-CN" altLang="en-US" sz="2800" dirty="0">
                <a:latin typeface="+mn-ea"/>
              </a:rPr>
              <a:t>向上提供的服务</a:t>
            </a:r>
            <a:endParaRPr lang="zh-CN" altLang="en-US" sz="2800" dirty="0">
              <a:latin typeface="+mn-ea"/>
            </a:endParaRPr>
          </a:p>
          <a:p>
            <a:pPr>
              <a:spcBef>
                <a:spcPts val="0"/>
              </a:spcBef>
            </a:pPr>
            <a:r>
              <a:rPr lang="en-US" altLang="zh-CN" sz="2800" dirty="0">
                <a:latin typeface="+mn-ea"/>
              </a:rPr>
              <a:t>HTTP </a:t>
            </a:r>
            <a:r>
              <a:rPr lang="zh-CN" altLang="en-US" sz="2800" dirty="0">
                <a:latin typeface="+mn-ea"/>
              </a:rPr>
              <a:t>是面向事务的客户服务器协议</a:t>
            </a:r>
            <a:endParaRPr lang="zh-CN" altLang="en-US" sz="2800" dirty="0">
              <a:latin typeface="+mn-ea"/>
            </a:endParaRPr>
          </a:p>
          <a:p>
            <a:pPr>
              <a:spcBef>
                <a:spcPts val="0"/>
              </a:spcBef>
            </a:pPr>
            <a:r>
              <a:rPr lang="en-US" altLang="zh-CN" sz="2800" dirty="0">
                <a:latin typeface="+mn-ea"/>
              </a:rPr>
              <a:t>HTTP 1.0 </a:t>
            </a:r>
            <a:r>
              <a:rPr lang="zh-CN" altLang="en-US" sz="2800" dirty="0">
                <a:latin typeface="+mn-ea"/>
              </a:rPr>
              <a:t>协议是无状态的 </a:t>
            </a:r>
            <a:r>
              <a:rPr lang="en-US" altLang="zh-CN" sz="2800" dirty="0">
                <a:latin typeface="+mn-ea"/>
              </a:rPr>
              <a:t>(stateless)</a:t>
            </a:r>
            <a:endParaRPr lang="zh-CN" altLang="en-US" sz="28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代理服务器</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spcBef>
                <a:spcPts val="0"/>
              </a:spcBef>
            </a:pPr>
            <a:r>
              <a:rPr lang="zh-CN" altLang="en-US" sz="2800" dirty="0">
                <a:latin typeface="微软雅黑 Light" panose="020B0502040204020203" pitchFamily="34" charset="-122"/>
                <a:ea typeface="微软雅黑 Light" panose="020B0502040204020203" pitchFamily="34" charset="-122"/>
              </a:rPr>
              <a:t>代理服务器 </a:t>
            </a:r>
            <a:r>
              <a:rPr lang="en-US" altLang="zh-CN" sz="2800" dirty="0">
                <a:latin typeface="微软雅黑 Light" panose="020B0502040204020203" pitchFamily="34" charset="-122"/>
                <a:ea typeface="微软雅黑 Light" panose="020B0502040204020203" pitchFamily="34" charset="-122"/>
              </a:rPr>
              <a:t>(proxy server) </a:t>
            </a:r>
            <a:r>
              <a:rPr lang="zh-CN" altLang="en-US" sz="2800" dirty="0">
                <a:latin typeface="微软雅黑 Light" panose="020B0502040204020203" pitchFamily="34" charset="-122"/>
                <a:ea typeface="微软雅黑 Light" panose="020B0502040204020203" pitchFamily="34" charset="-122"/>
              </a:rPr>
              <a:t>又称为万维网高速缓存 </a:t>
            </a:r>
            <a:r>
              <a:rPr lang="en-US" altLang="zh-CN" sz="2800" dirty="0">
                <a:latin typeface="微软雅黑 Light" panose="020B0502040204020203" pitchFamily="34" charset="-122"/>
                <a:ea typeface="微软雅黑 Light" panose="020B0502040204020203" pitchFamily="34" charset="-122"/>
              </a:rPr>
              <a:t>(Web cache)</a:t>
            </a:r>
            <a:r>
              <a:rPr lang="zh-CN" altLang="en-US" sz="2800" dirty="0">
                <a:latin typeface="微软雅黑 Light" panose="020B0502040204020203" pitchFamily="34" charset="-122"/>
                <a:ea typeface="微软雅黑 Light" panose="020B0502040204020203" pitchFamily="34" charset="-122"/>
              </a:rPr>
              <a:t>，它代理浏览器向</a:t>
            </a:r>
            <a:r>
              <a:rPr lang="en-US" altLang="zh-CN" sz="2800" dirty="0">
                <a:latin typeface="微软雅黑 Light" panose="020B0502040204020203" pitchFamily="34" charset="-122"/>
                <a:ea typeface="微软雅黑 Light" panose="020B0502040204020203" pitchFamily="34" charset="-122"/>
              </a:rPr>
              <a:t>URL</a:t>
            </a:r>
            <a:r>
              <a:rPr lang="zh-CN" altLang="en-US" sz="2800" dirty="0">
                <a:latin typeface="微软雅黑 Light" panose="020B0502040204020203" pitchFamily="34" charset="-122"/>
                <a:ea typeface="微软雅黑 Light" panose="020B0502040204020203" pitchFamily="34" charset="-122"/>
              </a:rPr>
              <a:t>服务器发出 </a:t>
            </a:r>
            <a:r>
              <a:rPr lang="en-US" altLang="zh-CN" sz="2800" dirty="0">
                <a:latin typeface="微软雅黑 Light" panose="020B0502040204020203" pitchFamily="34" charset="-122"/>
                <a:ea typeface="微软雅黑 Light" panose="020B0502040204020203" pitchFamily="34" charset="-122"/>
              </a:rPr>
              <a:t>HTTP </a:t>
            </a:r>
            <a:r>
              <a:rPr lang="zh-CN" altLang="en-US" sz="2800" dirty="0">
                <a:latin typeface="微软雅黑 Light" panose="020B0502040204020203" pitchFamily="34" charset="-122"/>
                <a:ea typeface="微软雅黑 Light" panose="020B0502040204020203" pitchFamily="34" charset="-122"/>
              </a:rPr>
              <a:t>请求</a:t>
            </a:r>
            <a:endParaRPr lang="zh-CN" altLang="en-US" sz="2800" dirty="0">
              <a:latin typeface="微软雅黑 Light" panose="020B0502040204020203" pitchFamily="34" charset="-122"/>
              <a:ea typeface="微软雅黑 Light" panose="020B0502040204020203" pitchFamily="34" charset="-122"/>
            </a:endParaRPr>
          </a:p>
          <a:p>
            <a:pPr>
              <a:spcBef>
                <a:spcPts val="0"/>
              </a:spcBef>
            </a:pPr>
            <a:r>
              <a:rPr lang="zh-CN" altLang="en-US" sz="2800" dirty="0">
                <a:latin typeface="微软雅黑 Light" panose="020B0502040204020203" pitchFamily="34" charset="-122"/>
                <a:ea typeface="微软雅黑 Light" panose="020B0502040204020203" pitchFamily="34" charset="-122"/>
              </a:rPr>
              <a:t>万维网高速缓存把最近的一些请求和响应暂存在本地磁盘中</a:t>
            </a:r>
            <a:endParaRPr lang="zh-CN" altLang="en-US" sz="2800" dirty="0">
              <a:latin typeface="微软雅黑 Light" panose="020B0502040204020203" pitchFamily="34" charset="-122"/>
              <a:ea typeface="微软雅黑 Light" panose="020B0502040204020203" pitchFamily="34" charset="-122"/>
            </a:endParaRPr>
          </a:p>
          <a:p>
            <a:pPr>
              <a:spcBef>
                <a:spcPts val="0"/>
              </a:spcBef>
            </a:pPr>
            <a:r>
              <a:rPr lang="zh-CN" altLang="en-US" sz="2800" dirty="0">
                <a:latin typeface="微软雅黑 Light" panose="020B0502040204020203" pitchFamily="34" charset="-122"/>
                <a:ea typeface="微软雅黑 Light" panose="020B0502040204020203" pitchFamily="34" charset="-122"/>
              </a:rPr>
              <a:t>当与暂时存放的请求相同的新请求到达时，万维网高速缓存就把暂存的响应发送出去，而不需要按 </a:t>
            </a:r>
            <a:r>
              <a:rPr lang="en-US" altLang="zh-CN" sz="2800" dirty="0">
                <a:latin typeface="微软雅黑 Light" panose="020B0502040204020203" pitchFamily="34" charset="-122"/>
                <a:ea typeface="微软雅黑 Light" panose="020B0502040204020203" pitchFamily="34" charset="-122"/>
              </a:rPr>
              <a:t>URL </a:t>
            </a:r>
            <a:r>
              <a:rPr lang="zh-CN" altLang="en-US" sz="2800" dirty="0">
                <a:latin typeface="微软雅黑 Light" panose="020B0502040204020203" pitchFamily="34" charset="-122"/>
                <a:ea typeface="微软雅黑 Light" panose="020B0502040204020203" pitchFamily="34" charset="-122"/>
              </a:rPr>
              <a:t>的地址再去互联网访问该资源 </a:t>
            </a:r>
            <a:endParaRPr lang="zh-CN" altLang="en-US" sz="2800" dirty="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云形 56"/>
          <p:cNvSpPr/>
          <p:nvPr/>
        </p:nvSpPr>
        <p:spPr>
          <a:xfrm>
            <a:off x="2164583" y="5587992"/>
            <a:ext cx="8331016" cy="598109"/>
          </a:xfrm>
          <a:prstGeom prst="cloud">
            <a:avLst/>
          </a:prstGeom>
          <a:solidFill>
            <a:schemeClr val="bg1">
              <a:lumMod val="20000"/>
              <a:lumOff val="80000"/>
            </a:schemeClr>
          </a:solid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dirty="0">
              <a:solidFill>
                <a:srgbClr val="666666"/>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60399" y="71438"/>
            <a:ext cx="10871202" cy="765175"/>
          </a:xfrm>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 P2P</a:t>
            </a:r>
            <a:r>
              <a:rPr lang="zh-CN" altLang="en-US" dirty="0">
                <a:sym typeface="+mn-ea"/>
              </a:rPr>
              <a:t>方式</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r>
              <a:rPr lang="zh-CN" altLang="en-US" dirty="0">
                <a:sym typeface="+mn-ea"/>
              </a:rPr>
              <a:t>P2P方式从本质上看仍然是使用了C/S方式，但强调的是通信过程中的对等</a:t>
            </a:r>
            <a:endParaRPr lang="en-US" altLang="zh-CN" dirty="0">
              <a:sym typeface="+mn-ea"/>
            </a:endParaRPr>
          </a:p>
          <a:p>
            <a:pPr lvl="1">
              <a:lnSpc>
                <a:spcPct val="160000"/>
              </a:lnSpc>
              <a:buClr>
                <a:srgbClr val="00B050"/>
              </a:buClr>
            </a:pPr>
            <a:r>
              <a:rPr lang="zh-CN" altLang="en-US" dirty="0">
                <a:sym typeface="+mn-ea"/>
              </a:rPr>
              <a:t>每一个</a:t>
            </a:r>
            <a:r>
              <a:rPr lang="en-US" altLang="zh-CN" dirty="0">
                <a:sym typeface="+mn-ea"/>
              </a:rPr>
              <a:t>P2P进程既是客户同时也是服务器</a:t>
            </a:r>
            <a:endParaRPr lang="zh-CN" altLang="en-US" dirty="0">
              <a:sym typeface="+mn-ea"/>
            </a:endParaRPr>
          </a:p>
          <a:p>
            <a:endParaRPr lang="en-US" altLang="zh-CN" dirty="0"/>
          </a:p>
        </p:txBody>
      </p:sp>
      <p:grpSp>
        <p:nvGrpSpPr>
          <p:cNvPr id="4" name="组合 3"/>
          <p:cNvGrpSpPr/>
          <p:nvPr/>
        </p:nvGrpSpPr>
        <p:grpSpPr>
          <a:xfrm>
            <a:off x="1658921" y="2349400"/>
            <a:ext cx="8686800" cy="3741072"/>
            <a:chOff x="1946593" y="2704688"/>
            <a:chExt cx="8686800" cy="3886199"/>
          </a:xfrm>
        </p:grpSpPr>
        <p:sp>
          <p:nvSpPr>
            <p:cNvPr id="7" name="直接连接符 151554"/>
            <p:cNvSpPr>
              <a:spLocks noChangeShapeType="1"/>
            </p:cNvSpPr>
            <p:nvPr/>
          </p:nvSpPr>
          <p:spPr bwMode="auto">
            <a:xfrm>
              <a:off x="6280469"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矩形 151555"/>
            <p:cNvSpPr>
              <a:spLocks noChangeArrowheads="1"/>
            </p:cNvSpPr>
            <p:nvPr/>
          </p:nvSpPr>
          <p:spPr bwMode="auto">
            <a:xfrm>
              <a:off x="4877118" y="3130138"/>
              <a:ext cx="2898775"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12" name="文本框 151556"/>
            <p:cNvSpPr txBox="1">
              <a:spLocks noChangeArrowheads="1"/>
            </p:cNvSpPr>
            <p:nvPr/>
          </p:nvSpPr>
          <p:spPr bwMode="auto">
            <a:xfrm>
              <a:off x="5601018"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13" name="直接连接符 151557"/>
            <p:cNvSpPr>
              <a:spLocks noChangeShapeType="1"/>
            </p:cNvSpPr>
            <p:nvPr/>
          </p:nvSpPr>
          <p:spPr bwMode="auto">
            <a:xfrm>
              <a:off x="4877118" y="541613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4" name="直接连接符 151558"/>
            <p:cNvSpPr>
              <a:spLocks noChangeShapeType="1"/>
            </p:cNvSpPr>
            <p:nvPr/>
          </p:nvSpPr>
          <p:spPr bwMode="auto">
            <a:xfrm>
              <a:off x="4877118" y="5006563"/>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5" name="直接连接符 151559"/>
            <p:cNvSpPr>
              <a:spLocks noChangeShapeType="1"/>
            </p:cNvSpPr>
            <p:nvPr/>
          </p:nvSpPr>
          <p:spPr bwMode="auto">
            <a:xfrm>
              <a:off x="4877118" y="459857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6" name="直接连接符 151560"/>
            <p:cNvSpPr>
              <a:spLocks noChangeShapeType="1"/>
            </p:cNvSpPr>
            <p:nvPr/>
          </p:nvSpPr>
          <p:spPr bwMode="auto">
            <a:xfrm>
              <a:off x="4877118" y="4190588"/>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7" name="文本框 151561"/>
            <p:cNvSpPr txBox="1">
              <a:spLocks noChangeArrowheads="1"/>
            </p:cNvSpPr>
            <p:nvPr/>
          </p:nvSpPr>
          <p:spPr bwMode="auto">
            <a:xfrm>
              <a:off x="5835968"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18" name="文本框 151562"/>
            <p:cNvSpPr txBox="1">
              <a:spLocks noChangeArrowheads="1"/>
            </p:cNvSpPr>
            <p:nvPr/>
          </p:nvSpPr>
          <p:spPr bwMode="auto">
            <a:xfrm>
              <a:off x="5835968"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19" name="文本框 151563"/>
            <p:cNvSpPr txBox="1">
              <a:spLocks noChangeArrowheads="1"/>
            </p:cNvSpPr>
            <p:nvPr/>
          </p:nvSpPr>
          <p:spPr bwMode="auto">
            <a:xfrm>
              <a:off x="5835968"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20" name="文本框 151564"/>
            <p:cNvSpPr txBox="1">
              <a:spLocks noChangeArrowheads="1"/>
            </p:cNvSpPr>
            <p:nvPr/>
          </p:nvSpPr>
          <p:spPr bwMode="auto">
            <a:xfrm>
              <a:off x="5805806" y="3090451"/>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21" name="文本框 151565"/>
            <p:cNvSpPr txBox="1">
              <a:spLocks noChangeArrowheads="1"/>
            </p:cNvSpPr>
            <p:nvPr/>
          </p:nvSpPr>
          <p:spPr bwMode="auto">
            <a:xfrm>
              <a:off x="5726431"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2</a:t>
              </a:r>
              <a:endParaRPr lang="en-US" altLang="zh-CN" sz="2000">
                <a:solidFill>
                  <a:srgbClr val="333399"/>
                </a:solidFill>
                <a:latin typeface="微软雅黑" panose="020B0503020204020204" pitchFamily="34" charset="-122"/>
                <a:ea typeface="微软雅黑" panose="020B0503020204020204" pitchFamily="34" charset="-122"/>
              </a:endParaRPr>
            </a:p>
          </p:txBody>
        </p:sp>
        <p:sp>
          <p:nvSpPr>
            <p:cNvPr id="26" name="矩形 151570"/>
            <p:cNvSpPr>
              <a:spLocks noChangeArrowheads="1"/>
            </p:cNvSpPr>
            <p:nvPr/>
          </p:nvSpPr>
          <p:spPr bwMode="auto">
            <a:xfrm>
              <a:off x="1946593" y="3130138"/>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27" name="文本框 151571"/>
            <p:cNvSpPr txBox="1">
              <a:spLocks noChangeArrowheads="1"/>
            </p:cNvSpPr>
            <p:nvPr/>
          </p:nvSpPr>
          <p:spPr bwMode="auto">
            <a:xfrm>
              <a:off x="2373631"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28" name="直接连接符 151572"/>
            <p:cNvSpPr>
              <a:spLocks noChangeShapeType="1"/>
            </p:cNvSpPr>
            <p:nvPr/>
          </p:nvSpPr>
          <p:spPr bwMode="auto">
            <a:xfrm>
              <a:off x="2329181" y="541613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直接连接符 151573"/>
            <p:cNvSpPr>
              <a:spLocks noChangeShapeType="1"/>
            </p:cNvSpPr>
            <p:nvPr/>
          </p:nvSpPr>
          <p:spPr bwMode="auto">
            <a:xfrm>
              <a:off x="2329181" y="5006563"/>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直接连接符 151574"/>
            <p:cNvSpPr>
              <a:spLocks noChangeShapeType="1"/>
            </p:cNvSpPr>
            <p:nvPr/>
          </p:nvSpPr>
          <p:spPr bwMode="auto">
            <a:xfrm>
              <a:off x="2329181" y="4598576"/>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直接连接符 151575"/>
            <p:cNvSpPr>
              <a:spLocks noChangeShapeType="1"/>
            </p:cNvSpPr>
            <p:nvPr/>
          </p:nvSpPr>
          <p:spPr bwMode="auto">
            <a:xfrm>
              <a:off x="2329181" y="4190588"/>
              <a:ext cx="1493837"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文本框 151576"/>
            <p:cNvSpPr txBox="1">
              <a:spLocks noChangeArrowheads="1"/>
            </p:cNvSpPr>
            <p:nvPr/>
          </p:nvSpPr>
          <p:spPr bwMode="auto">
            <a:xfrm>
              <a:off x="26069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物理层</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33" name="文本框 151577"/>
            <p:cNvSpPr txBox="1">
              <a:spLocks noChangeArrowheads="1"/>
            </p:cNvSpPr>
            <p:nvPr/>
          </p:nvSpPr>
          <p:spPr bwMode="auto">
            <a:xfrm>
              <a:off x="26069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34" name="文本框 151578"/>
            <p:cNvSpPr txBox="1">
              <a:spLocks noChangeArrowheads="1"/>
            </p:cNvSpPr>
            <p:nvPr/>
          </p:nvSpPr>
          <p:spPr bwMode="auto">
            <a:xfrm>
              <a:off x="26069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35" name="直接连接符 151579"/>
            <p:cNvSpPr>
              <a:spLocks noChangeShapeType="1"/>
            </p:cNvSpPr>
            <p:nvPr/>
          </p:nvSpPr>
          <p:spPr bwMode="auto">
            <a:xfrm>
              <a:off x="3099118" y="3946113"/>
              <a:ext cx="0" cy="2444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椭圆 151580"/>
            <p:cNvSpPr>
              <a:spLocks noChangeArrowheads="1"/>
            </p:cNvSpPr>
            <p:nvPr/>
          </p:nvSpPr>
          <p:spPr bwMode="auto">
            <a:xfrm>
              <a:off x="2174558" y="3542888"/>
              <a:ext cx="198310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 </a:t>
              </a:r>
              <a:r>
                <a:rPr lang="en-US" altLang="zh-CN" sz="2000" dirty="0">
                  <a:solidFill>
                    <a:srgbClr val="FF0000"/>
                  </a:solidFill>
                  <a:latin typeface="微软雅黑" panose="020B0503020204020204" pitchFamily="34" charset="-122"/>
                  <a:ea typeface="微软雅黑" panose="020B0503020204020204" pitchFamily="34" charset="-122"/>
                </a:rPr>
                <a:t>1</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37" name="文本框 151581"/>
            <p:cNvSpPr txBox="1">
              <a:spLocks noChangeArrowheads="1"/>
            </p:cNvSpPr>
            <p:nvPr/>
          </p:nvSpPr>
          <p:spPr bwMode="auto">
            <a:xfrm>
              <a:off x="2614931" y="3104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38" name="文本框 151582"/>
            <p:cNvSpPr txBox="1">
              <a:spLocks noChangeArrowheads="1"/>
            </p:cNvSpPr>
            <p:nvPr/>
          </p:nvSpPr>
          <p:spPr bwMode="auto">
            <a:xfrm>
              <a:off x="2548256" y="2704688"/>
              <a:ext cx="1180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1</a:t>
              </a:r>
              <a:endParaRPr lang="en-US" altLang="zh-CN" sz="2000">
                <a:solidFill>
                  <a:srgbClr val="333399"/>
                </a:solidFill>
                <a:latin typeface="微软雅黑" panose="020B0503020204020204" pitchFamily="34" charset="-122"/>
                <a:ea typeface="微软雅黑" panose="020B0503020204020204" pitchFamily="34" charset="-122"/>
              </a:endParaRPr>
            </a:p>
          </p:txBody>
        </p:sp>
        <p:sp>
          <p:nvSpPr>
            <p:cNvPr id="39" name="矩形 151583"/>
            <p:cNvSpPr>
              <a:spLocks noChangeArrowheads="1"/>
            </p:cNvSpPr>
            <p:nvPr/>
          </p:nvSpPr>
          <p:spPr bwMode="auto">
            <a:xfrm>
              <a:off x="8194993" y="3130138"/>
              <a:ext cx="2438400" cy="2693988"/>
            </a:xfrm>
            <a:prstGeom prst="rect">
              <a:avLst/>
            </a:prstGeom>
            <a:noFill/>
            <a:ln w="28575">
              <a:solidFill>
                <a:srgbClr val="333399"/>
              </a:solidFill>
              <a:miter lim="800000"/>
            </a:ln>
            <a:effectLst>
              <a:outerShdw dist="35921" dir="2700000" algn="ctr" rotWithShape="0">
                <a:schemeClr val="bg2"/>
              </a:outerShdw>
            </a:effec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文本框 151584"/>
            <p:cNvSpPr txBox="1">
              <a:spLocks noChangeArrowheads="1"/>
            </p:cNvSpPr>
            <p:nvPr/>
          </p:nvSpPr>
          <p:spPr bwMode="auto">
            <a:xfrm>
              <a:off x="8785543" y="4982751"/>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数据链路层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41" name="直接连接符 151585"/>
            <p:cNvSpPr>
              <a:spLocks noChangeShapeType="1"/>
            </p:cNvSpPr>
            <p:nvPr/>
          </p:nvSpPr>
          <p:spPr bwMode="auto">
            <a:xfrm>
              <a:off x="8741093" y="541613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 name="直接连接符 151586"/>
            <p:cNvSpPr>
              <a:spLocks noChangeShapeType="1"/>
            </p:cNvSpPr>
            <p:nvPr/>
          </p:nvSpPr>
          <p:spPr bwMode="auto">
            <a:xfrm>
              <a:off x="8741093" y="500656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3" name="直接连接符 151587"/>
            <p:cNvSpPr>
              <a:spLocks noChangeShapeType="1"/>
            </p:cNvSpPr>
            <p:nvPr/>
          </p:nvSpPr>
          <p:spPr bwMode="auto">
            <a:xfrm>
              <a:off x="8741093" y="459857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4" name="直接连接符 151588"/>
            <p:cNvSpPr>
              <a:spLocks noChangeShapeType="1"/>
            </p:cNvSpPr>
            <p:nvPr/>
          </p:nvSpPr>
          <p:spPr bwMode="auto">
            <a:xfrm>
              <a:off x="8741093" y="4190588"/>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5" name="文本框 151589"/>
            <p:cNvSpPr txBox="1">
              <a:spLocks noChangeArrowheads="1"/>
            </p:cNvSpPr>
            <p:nvPr/>
          </p:nvSpPr>
          <p:spPr bwMode="auto">
            <a:xfrm>
              <a:off x="9020493" y="53907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物理层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46" name="文本框 151590"/>
            <p:cNvSpPr txBox="1">
              <a:spLocks noChangeArrowheads="1"/>
            </p:cNvSpPr>
            <p:nvPr/>
          </p:nvSpPr>
          <p:spPr bwMode="auto">
            <a:xfrm>
              <a:off x="9020493" y="4179476"/>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99"/>
                  </a:solidFill>
                  <a:latin typeface="微软雅黑" panose="020B0503020204020204" pitchFamily="34" charset="-122"/>
                  <a:ea typeface="微软雅黑" panose="020B0503020204020204" pitchFamily="34" charset="-122"/>
                </a:rPr>
                <a:t>传输层</a:t>
              </a:r>
              <a:endParaRPr lang="zh-CN" altLang="en-US" sz="2000" dirty="0">
                <a:solidFill>
                  <a:srgbClr val="333399"/>
                </a:solidFill>
                <a:latin typeface="微软雅黑" panose="020B0503020204020204" pitchFamily="34" charset="-122"/>
                <a:ea typeface="微软雅黑" panose="020B0503020204020204" pitchFamily="34" charset="-122"/>
              </a:endParaRPr>
            </a:p>
          </p:txBody>
        </p:sp>
        <p:sp>
          <p:nvSpPr>
            <p:cNvPr id="47" name="文本框 151591"/>
            <p:cNvSpPr txBox="1">
              <a:spLocks noChangeArrowheads="1"/>
            </p:cNvSpPr>
            <p:nvPr/>
          </p:nvSpPr>
          <p:spPr bwMode="auto">
            <a:xfrm>
              <a:off x="9020493" y="4587463"/>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网络层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50" name="文本框 151594"/>
            <p:cNvSpPr txBox="1">
              <a:spLocks noChangeArrowheads="1"/>
            </p:cNvSpPr>
            <p:nvPr/>
          </p:nvSpPr>
          <p:spPr bwMode="auto">
            <a:xfrm>
              <a:off x="9012556" y="3117438"/>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应用层</a:t>
              </a:r>
              <a:endParaRPr lang="zh-CN" altLang="en-US" sz="2000">
                <a:solidFill>
                  <a:srgbClr val="333399"/>
                </a:solidFill>
                <a:latin typeface="微软雅黑" panose="020B0503020204020204" pitchFamily="34" charset="-122"/>
                <a:ea typeface="微软雅黑" panose="020B0503020204020204" pitchFamily="34" charset="-122"/>
              </a:endParaRPr>
            </a:p>
          </p:txBody>
        </p:sp>
        <p:sp>
          <p:nvSpPr>
            <p:cNvPr id="51" name="文本框 151595"/>
            <p:cNvSpPr txBox="1">
              <a:spLocks noChangeArrowheads="1"/>
            </p:cNvSpPr>
            <p:nvPr/>
          </p:nvSpPr>
          <p:spPr bwMode="auto">
            <a:xfrm>
              <a:off x="8968106" y="27046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333399"/>
                  </a:solidFill>
                  <a:latin typeface="微软雅黑" panose="020B0503020204020204" pitchFamily="34" charset="-122"/>
                  <a:ea typeface="微软雅黑" panose="020B0503020204020204" pitchFamily="34" charset="-122"/>
                </a:rPr>
                <a:t>计算机 </a:t>
              </a:r>
              <a:r>
                <a:rPr lang="en-US" altLang="zh-CN" sz="2000">
                  <a:solidFill>
                    <a:srgbClr val="333399"/>
                  </a:solidFill>
                  <a:latin typeface="微软雅黑" panose="020B0503020204020204" pitchFamily="34" charset="-122"/>
                  <a:ea typeface="微软雅黑" panose="020B0503020204020204" pitchFamily="34" charset="-122"/>
                </a:rPr>
                <a:t>3</a:t>
              </a:r>
              <a:endParaRPr lang="en-US" altLang="zh-CN" sz="2000">
                <a:solidFill>
                  <a:srgbClr val="333399"/>
                </a:solidFill>
                <a:latin typeface="微软雅黑" panose="020B0503020204020204" pitchFamily="34" charset="-122"/>
                <a:ea typeface="微软雅黑" panose="020B0503020204020204" pitchFamily="34" charset="-122"/>
              </a:endParaRPr>
            </a:p>
          </p:txBody>
        </p:sp>
        <p:grpSp>
          <p:nvGrpSpPr>
            <p:cNvPr id="52" name="组合 151596"/>
            <p:cNvGrpSpPr/>
            <p:nvPr/>
          </p:nvGrpSpPr>
          <p:grpSpPr bwMode="auto">
            <a:xfrm>
              <a:off x="5835970" y="6174963"/>
              <a:ext cx="1004888" cy="415924"/>
              <a:chOff x="349" y="127"/>
              <a:chExt cx="633" cy="262"/>
            </a:xfrm>
          </p:grpSpPr>
          <p:sp>
            <p:nvSpPr>
              <p:cNvPr id="54" name="文本框 151598"/>
              <p:cNvSpPr txBox="1">
                <a:spLocks noChangeArrowheads="1"/>
              </p:cNvSpPr>
              <p:nvPr/>
            </p:nvSpPr>
            <p:spPr bwMode="auto">
              <a:xfrm>
                <a:off x="349" y="127"/>
                <a:ext cx="63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IP </a:t>
                </a:r>
                <a:r>
                  <a:rPr lang="zh-CN" altLang="en-US" sz="2000" dirty="0">
                    <a:solidFill>
                      <a:srgbClr val="333399"/>
                    </a:solidFill>
                    <a:latin typeface="微软雅黑" panose="020B0503020204020204" pitchFamily="34" charset="-122"/>
                    <a:ea typeface="微软雅黑" panose="020B0503020204020204" pitchFamily="34" charset="-122"/>
                  </a:rPr>
                  <a:t>网络</a:t>
                </a:r>
                <a:endParaRPr lang="zh-CN" altLang="en-US" sz="2000" dirty="0">
                  <a:solidFill>
                    <a:srgbClr val="333399"/>
                  </a:solidFill>
                  <a:latin typeface="微软雅黑" panose="020B0503020204020204" pitchFamily="34" charset="-122"/>
                  <a:ea typeface="微软雅黑" panose="020B0503020204020204" pitchFamily="34" charset="-122"/>
                </a:endParaRPr>
              </a:p>
            </p:txBody>
          </p:sp>
        </p:grpSp>
        <p:sp>
          <p:nvSpPr>
            <p:cNvPr id="55" name="直接连接符 151599"/>
            <p:cNvSpPr>
              <a:spLocks noChangeShapeType="1"/>
            </p:cNvSpPr>
            <p:nvPr/>
          </p:nvSpPr>
          <p:spPr bwMode="auto">
            <a:xfrm flipV="1">
              <a:off x="7563168" y="3794348"/>
              <a:ext cx="784225" cy="0"/>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6" name="直接连接符 151600"/>
            <p:cNvSpPr>
              <a:spLocks noChangeShapeType="1"/>
            </p:cNvSpPr>
            <p:nvPr/>
          </p:nvSpPr>
          <p:spPr bwMode="auto">
            <a:xfrm>
              <a:off x="4156393" y="3771488"/>
              <a:ext cx="895350" cy="11113"/>
            </a:xfrm>
            <a:prstGeom prst="line">
              <a:avLst/>
            </a:prstGeom>
            <a:noFill/>
            <a:ln w="38100">
              <a:solidFill>
                <a:srgbClr val="333399"/>
              </a:solidFill>
              <a:prstDash val="sysDot"/>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8" name="椭圆 151602"/>
            <p:cNvSpPr>
              <a:spLocks noChangeArrowheads="1"/>
            </p:cNvSpPr>
            <p:nvPr/>
          </p:nvSpPr>
          <p:spPr bwMode="auto">
            <a:xfrm>
              <a:off x="8346758" y="3542888"/>
              <a:ext cx="221043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a:t>
              </a:r>
              <a:r>
                <a:rPr lang="en-US" altLang="zh-CN" sz="2000" dirty="0">
                  <a:solidFill>
                    <a:srgbClr val="FF0000"/>
                  </a:solidFill>
                  <a:latin typeface="微软雅黑" panose="020B0503020204020204" pitchFamily="34" charset="-122"/>
                  <a:ea typeface="微软雅黑" panose="020B0503020204020204" pitchFamily="34" charset="-122"/>
                </a:rPr>
                <a:t>3</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60" name="直接连接符 151604"/>
            <p:cNvSpPr>
              <a:spLocks noChangeShapeType="1"/>
            </p:cNvSpPr>
            <p:nvPr/>
          </p:nvSpPr>
          <p:spPr bwMode="auto">
            <a:xfrm>
              <a:off x="9471343" y="4000088"/>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直接连接符 151604"/>
            <p:cNvSpPr>
              <a:spLocks noChangeShapeType="1"/>
            </p:cNvSpPr>
            <p:nvPr/>
          </p:nvSpPr>
          <p:spPr bwMode="auto">
            <a:xfrm flipH="1">
              <a:off x="6261904" y="4000088"/>
              <a:ext cx="0" cy="189946"/>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53" name="椭圆 151580"/>
            <p:cNvSpPr>
              <a:spLocks noChangeArrowheads="1"/>
            </p:cNvSpPr>
            <p:nvPr/>
          </p:nvSpPr>
          <p:spPr bwMode="auto">
            <a:xfrm>
              <a:off x="5051425" y="3549561"/>
              <a:ext cx="2511425" cy="488950"/>
            </a:xfrm>
            <a:prstGeom prst="ellipse">
              <a:avLst/>
            </a:prstGeom>
            <a:noFill/>
            <a:ln w="19050">
              <a:solidFill>
                <a:srgbClr val="FF0000"/>
              </a:solidFill>
              <a:round/>
            </a:ln>
            <a:effectLst>
              <a:outerShdw dist="35921" dir="2700000" algn="ctr" rotWithShape="0">
                <a:schemeClr val="bg2"/>
              </a:outerShdw>
            </a:effectLst>
          </p:spPr>
          <p:txBody>
            <a:bodyPr wrap="none" anchor="ctr"/>
            <a:lstStyle/>
            <a:p>
              <a:pPr algn="ctr"/>
              <a:r>
                <a:rPr lang="zh-CN" altLang="en-US" sz="2000" dirty="0">
                  <a:solidFill>
                    <a:srgbClr val="FF0000"/>
                  </a:solidFill>
                  <a:latin typeface="微软雅黑" panose="020B0503020204020204" pitchFamily="34" charset="-122"/>
                  <a:ea typeface="微软雅黑" panose="020B0503020204020204" pitchFamily="34" charset="-122"/>
                </a:rPr>
                <a:t>服务器</a:t>
              </a:r>
              <a:r>
                <a:rPr lang="en-US" altLang="zh-CN" sz="2000" dirty="0">
                  <a:solidFill>
                    <a:srgbClr val="FF000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客户 </a:t>
              </a:r>
              <a:r>
                <a:rPr lang="en-US" altLang="zh-CN" sz="2000" dirty="0">
                  <a:solidFill>
                    <a:srgbClr val="FF0000"/>
                  </a:solidFill>
                  <a:latin typeface="微软雅黑" panose="020B0503020204020204" pitchFamily="34" charset="-122"/>
                  <a:ea typeface="微软雅黑" panose="020B0503020204020204" pitchFamily="34" charset="-122"/>
                </a:rPr>
                <a:t>2</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9" name="直接连接符 151554"/>
            <p:cNvSpPr>
              <a:spLocks noChangeShapeType="1"/>
            </p:cNvSpPr>
            <p:nvPr/>
          </p:nvSpPr>
          <p:spPr bwMode="auto">
            <a:xfrm>
              <a:off x="3172784"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1" name="直接连接符 151554"/>
            <p:cNvSpPr>
              <a:spLocks noChangeShapeType="1"/>
            </p:cNvSpPr>
            <p:nvPr/>
          </p:nvSpPr>
          <p:spPr bwMode="auto">
            <a:xfrm>
              <a:off x="9567546" y="5824126"/>
              <a:ext cx="0" cy="325437"/>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代理服务器工作原理</a:t>
            </a:r>
            <a:endParaRPr lang="zh-CN" altLang="en-US" dirty="0"/>
          </a:p>
        </p:txBody>
      </p:sp>
      <p:grpSp>
        <p:nvGrpSpPr>
          <p:cNvPr id="11" name="Group 24"/>
          <p:cNvGrpSpPr/>
          <p:nvPr/>
        </p:nvGrpSpPr>
        <p:grpSpPr bwMode="auto">
          <a:xfrm>
            <a:off x="544011" y="1889900"/>
            <a:ext cx="4509393" cy="3320193"/>
            <a:chOff x="912" y="768"/>
            <a:chExt cx="2400" cy="1584"/>
          </a:xfrm>
          <a:solidFill>
            <a:schemeClr val="bg2">
              <a:lumMod val="90000"/>
              <a:alpha val="19000"/>
            </a:schemeClr>
          </a:solidFill>
        </p:grpSpPr>
        <p:sp>
          <p:nvSpPr>
            <p:cNvPr id="12"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4"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5"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6"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7"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8"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0"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nvGrpSpPr>
            <p:cNvPr id="21" name="Group 34"/>
            <p:cNvGrpSpPr/>
            <p:nvPr/>
          </p:nvGrpSpPr>
          <p:grpSpPr bwMode="auto">
            <a:xfrm>
              <a:off x="912" y="768"/>
              <a:ext cx="2386" cy="1553"/>
              <a:chOff x="912" y="768"/>
              <a:chExt cx="2386" cy="1553"/>
            </a:xfrm>
            <a:grpFill/>
          </p:grpSpPr>
          <p:sp>
            <p:nvSpPr>
              <p:cNvPr id="22"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3"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4"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5"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7"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8"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9"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0"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grpSp>
      <p:graphicFrame>
        <p:nvGraphicFramePr>
          <p:cNvPr id="31" name="Object 44"/>
          <p:cNvGraphicFramePr>
            <a:graphicFrameLocks noChangeAspect="1"/>
          </p:cNvGraphicFramePr>
          <p:nvPr/>
        </p:nvGraphicFramePr>
        <p:xfrm>
          <a:off x="8246933" y="3087581"/>
          <a:ext cx="2012219" cy="1268179"/>
        </p:xfrm>
        <a:graphic>
          <a:graphicData uri="http://schemas.openxmlformats.org/presentationml/2006/ole">
            <mc:AlternateContent xmlns:mc="http://schemas.openxmlformats.org/markup-compatibility/2006">
              <mc:Choice xmlns:v="urn:schemas-microsoft-com:vml" Requires="v">
                <p:oleObj spid="_x0000_s3" name="VISIO" r:id="rId1" imgW="1687195" imgH="964565" progId="">
                  <p:embed/>
                </p:oleObj>
              </mc:Choice>
              <mc:Fallback>
                <p:oleObj name="VISIO" r:id="rId1" imgW="1687195" imgH="96456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933" y="308758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5301576" y="3690205"/>
            <a:ext cx="2303010" cy="9049"/>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3" name="Line 46"/>
          <p:cNvSpPr>
            <a:spLocks noChangeShapeType="1"/>
          </p:cNvSpPr>
          <p:nvPr/>
        </p:nvSpPr>
        <p:spPr bwMode="auto">
          <a:xfrm>
            <a:off x="9492429" y="4269294"/>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4" name="Line 47"/>
          <p:cNvSpPr>
            <a:spLocks noChangeShapeType="1"/>
          </p:cNvSpPr>
          <p:nvPr/>
        </p:nvSpPr>
        <p:spPr bwMode="auto">
          <a:xfrm>
            <a:off x="9919158" y="3961857"/>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5" name="Line 48"/>
          <p:cNvSpPr>
            <a:spLocks noChangeShapeType="1"/>
          </p:cNvSpPr>
          <p:nvPr/>
        </p:nvSpPr>
        <p:spPr bwMode="auto">
          <a:xfrm flipV="1">
            <a:off x="9952116" y="3210877"/>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6" name="Line 49"/>
          <p:cNvSpPr>
            <a:spLocks noChangeShapeType="1"/>
          </p:cNvSpPr>
          <p:nvPr/>
        </p:nvSpPr>
        <p:spPr bwMode="auto">
          <a:xfrm flipV="1">
            <a:off x="9457735" y="2528751"/>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0" name="Rectangle 114"/>
          <p:cNvSpPr>
            <a:spLocks noChangeArrowheads="1"/>
          </p:cNvSpPr>
          <p:nvPr/>
        </p:nvSpPr>
        <p:spPr bwMode="auto">
          <a:xfrm>
            <a:off x="3204246" y="2238927"/>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1" name="Line 115"/>
          <p:cNvSpPr>
            <a:spLocks noChangeShapeType="1"/>
          </p:cNvSpPr>
          <p:nvPr/>
        </p:nvSpPr>
        <p:spPr bwMode="auto">
          <a:xfrm>
            <a:off x="2305685" y="2666457"/>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2" name="Line 116"/>
          <p:cNvSpPr>
            <a:spLocks noChangeShapeType="1"/>
          </p:cNvSpPr>
          <p:nvPr/>
        </p:nvSpPr>
        <p:spPr bwMode="auto">
          <a:xfrm>
            <a:off x="2584969" y="3447860"/>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3" name="Line 117"/>
          <p:cNvSpPr>
            <a:spLocks noChangeShapeType="1"/>
          </p:cNvSpPr>
          <p:nvPr/>
        </p:nvSpPr>
        <p:spPr bwMode="auto">
          <a:xfrm>
            <a:off x="1816509" y="3990677"/>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4" name="Line 118"/>
          <p:cNvSpPr>
            <a:spLocks noChangeShapeType="1"/>
          </p:cNvSpPr>
          <p:nvPr/>
        </p:nvSpPr>
        <p:spPr bwMode="auto">
          <a:xfrm>
            <a:off x="2399359" y="4714437"/>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5" name="Line 119"/>
          <p:cNvSpPr>
            <a:spLocks noChangeShapeType="1"/>
          </p:cNvSpPr>
          <p:nvPr/>
        </p:nvSpPr>
        <p:spPr bwMode="auto">
          <a:xfrm>
            <a:off x="3221592" y="3699255"/>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40" name="Rectangle 254"/>
          <p:cNvSpPr>
            <a:spLocks noChangeArrowheads="1"/>
          </p:cNvSpPr>
          <p:nvPr/>
        </p:nvSpPr>
        <p:spPr bwMode="auto">
          <a:xfrm>
            <a:off x="3502610" y="2628029"/>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41" name="Rectangle 255"/>
          <p:cNvSpPr>
            <a:spLocks noChangeArrowheads="1"/>
          </p:cNvSpPr>
          <p:nvPr/>
        </p:nvSpPr>
        <p:spPr bwMode="auto">
          <a:xfrm>
            <a:off x="3848982" y="2846757"/>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校园网</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263" name="Rectangle 279"/>
          <p:cNvSpPr>
            <a:spLocks noChangeArrowheads="1"/>
          </p:cNvSpPr>
          <p:nvPr/>
        </p:nvSpPr>
        <p:spPr bwMode="auto">
          <a:xfrm>
            <a:off x="9861913" y="1533128"/>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源点服务器</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264" name="Rectangle 280"/>
          <p:cNvSpPr>
            <a:spLocks noChangeArrowheads="1"/>
          </p:cNvSpPr>
          <p:nvPr/>
        </p:nvSpPr>
        <p:spPr bwMode="auto">
          <a:xfrm>
            <a:off x="5558193" y="3270123"/>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5" name="Rectangle 281"/>
          <p:cNvSpPr>
            <a:spLocks noChangeArrowheads="1"/>
          </p:cNvSpPr>
          <p:nvPr/>
        </p:nvSpPr>
        <p:spPr bwMode="auto">
          <a:xfrm>
            <a:off x="6304187" y="3342178"/>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微软雅黑 Light" panose="020B0502040204020203" pitchFamily="34" charset="-122"/>
                <a:ea typeface="微软雅黑 Light" panose="020B0502040204020203" pitchFamily="34" charset="-122"/>
              </a:rPr>
              <a:t>2 Mbit/s</a:t>
            </a:r>
            <a:endParaRPr kumimoji="1" lang="en-US" altLang="zh-CN" sz="1865" b="1" dirty="0">
              <a:solidFill>
                <a:srgbClr val="000099"/>
              </a:solidFill>
              <a:latin typeface="微软雅黑 Light" panose="020B0502040204020203" pitchFamily="34" charset="-122"/>
              <a:ea typeface="微软雅黑 Light" panose="020B0502040204020203" pitchFamily="34" charset="-122"/>
            </a:endParaRPr>
          </a:p>
        </p:txBody>
      </p:sp>
      <p:sp>
        <p:nvSpPr>
          <p:cNvPr id="292" name="Rectangle 308"/>
          <p:cNvSpPr>
            <a:spLocks noChangeArrowheads="1"/>
          </p:cNvSpPr>
          <p:nvPr/>
        </p:nvSpPr>
        <p:spPr bwMode="auto">
          <a:xfrm>
            <a:off x="8359690" y="3017129"/>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93" name="Rectangle 309"/>
          <p:cNvSpPr>
            <a:spLocks noChangeArrowheads="1"/>
          </p:cNvSpPr>
          <p:nvPr/>
        </p:nvSpPr>
        <p:spPr bwMode="auto">
          <a:xfrm>
            <a:off x="8869469" y="360478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微软雅黑 Light" panose="020B0502040204020203" pitchFamily="34" charset="-122"/>
                <a:ea typeface="微软雅黑 Light" panose="020B0502040204020203" pitchFamily="34" charset="-122"/>
              </a:rPr>
              <a:t>互联网</a:t>
            </a:r>
            <a:endParaRPr kumimoji="1" lang="zh-CN" altLang="en-US" sz="1865" b="1" dirty="0">
              <a:solidFill>
                <a:srgbClr val="000099"/>
              </a:solidFill>
              <a:latin typeface="微软雅黑 Light" panose="020B0502040204020203" pitchFamily="34" charset="-122"/>
              <a:ea typeface="微软雅黑 Light" panose="020B0502040204020203" pitchFamily="34" charset="-122"/>
            </a:endParaRPr>
          </a:p>
        </p:txBody>
      </p:sp>
      <p:sp>
        <p:nvSpPr>
          <p:cNvPr id="294" name="Rectangle 310"/>
          <p:cNvSpPr>
            <a:spLocks noChangeArrowheads="1"/>
          </p:cNvSpPr>
          <p:nvPr/>
        </p:nvSpPr>
        <p:spPr bwMode="auto">
          <a:xfrm>
            <a:off x="4997896" y="311480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95" name="Rectangle 311"/>
          <p:cNvSpPr>
            <a:spLocks noChangeArrowheads="1"/>
          </p:cNvSpPr>
          <p:nvPr/>
        </p:nvSpPr>
        <p:spPr bwMode="auto">
          <a:xfrm>
            <a:off x="4062907" y="389300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96" name="Rectangle 312"/>
          <p:cNvSpPr>
            <a:spLocks noChangeArrowheads="1"/>
          </p:cNvSpPr>
          <p:nvPr/>
        </p:nvSpPr>
        <p:spPr bwMode="auto">
          <a:xfrm>
            <a:off x="2748027" y="3503903"/>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97" name="Rectangle 313"/>
          <p:cNvSpPr>
            <a:spLocks noChangeArrowheads="1"/>
          </p:cNvSpPr>
          <p:nvPr/>
        </p:nvSpPr>
        <p:spPr bwMode="auto">
          <a:xfrm>
            <a:off x="1437897" y="3336734"/>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浏览器</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298" name="Rectangle 314"/>
          <p:cNvSpPr>
            <a:spLocks noChangeArrowheads="1"/>
          </p:cNvSpPr>
          <p:nvPr/>
        </p:nvSpPr>
        <p:spPr bwMode="auto">
          <a:xfrm>
            <a:off x="4992692" y="3142025"/>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1</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sp>
        <p:nvSpPr>
          <p:cNvPr id="299" name="Rectangle 315"/>
          <p:cNvSpPr>
            <a:spLocks noChangeArrowheads="1"/>
          </p:cNvSpPr>
          <p:nvPr/>
        </p:nvSpPr>
        <p:spPr bwMode="auto">
          <a:xfrm>
            <a:off x="7856634" y="3143625"/>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2</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grpSp>
        <p:nvGrpSpPr>
          <p:cNvPr id="301" name="Group 327"/>
          <p:cNvGrpSpPr/>
          <p:nvPr/>
        </p:nvGrpSpPr>
        <p:grpSpPr bwMode="auto">
          <a:xfrm>
            <a:off x="6142782" y="2272554"/>
            <a:ext cx="1497022" cy="723759"/>
            <a:chOff x="2981" y="1888"/>
            <a:chExt cx="863" cy="452"/>
          </a:xfrm>
        </p:grpSpPr>
        <p:sp>
          <p:nvSpPr>
            <p:cNvPr id="302" name="AutoShape 318"/>
            <p:cNvSpPr>
              <a:spLocks noChangeArrowheads="1"/>
            </p:cNvSpPr>
            <p:nvPr/>
          </p:nvSpPr>
          <p:spPr bwMode="auto">
            <a:xfrm>
              <a:off x="2981" y="1888"/>
              <a:ext cx="863" cy="452"/>
            </a:xfrm>
            <a:prstGeom prst="wedgeRoundRectCallout">
              <a:avLst>
                <a:gd name="adj1" fmla="val -89051"/>
                <a:gd name="adj2" fmla="val 144468"/>
                <a:gd name="adj3" fmla="val 16667"/>
              </a:avLst>
            </a:prstGeom>
            <a:solidFill>
              <a:schemeClr val="accent1">
                <a:lumMod val="10000"/>
                <a:lumOff val="90000"/>
              </a:schemeClr>
            </a:solidFill>
            <a:ln w="9525">
              <a:solidFill>
                <a:schemeClr val="tx1"/>
              </a:solidFill>
              <a:miter lim="800000"/>
            </a:ln>
            <a:effectLst/>
          </p:spPr>
          <p:txBody>
            <a:bodyPr/>
            <a:lstStyle/>
            <a:p>
              <a:pPr algn="ctr" eaLnBrk="1" hangingPunct="1"/>
              <a:endParaRPr kumimoji="1" lang="zh-CN" altLang="zh-CN" sz="1865" b="1">
                <a:solidFill>
                  <a:srgbClr val="000099"/>
                </a:solidFill>
                <a:latin typeface="微软雅黑 Light" panose="020B0502040204020203" pitchFamily="34" charset="-122"/>
                <a:ea typeface="微软雅黑 Light" panose="020B0502040204020203" pitchFamily="34" charset="-122"/>
              </a:endParaRPr>
            </a:p>
          </p:txBody>
        </p:sp>
        <p:sp>
          <p:nvSpPr>
            <p:cNvPr id="303" name="Rectangle 319"/>
            <p:cNvSpPr>
              <a:spLocks noChangeArrowheads="1"/>
            </p:cNvSpPr>
            <p:nvPr/>
          </p:nvSpPr>
          <p:spPr bwMode="auto">
            <a:xfrm>
              <a:off x="3086" y="1936"/>
              <a:ext cx="688"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dirty="0">
                  <a:latin typeface="微软雅黑 Light" panose="020B0502040204020203" pitchFamily="34" charset="-122"/>
                  <a:ea typeface="微软雅黑 Light" panose="020B0502040204020203" pitchFamily="34" charset="-122"/>
                </a:rPr>
                <a:t>这条链路上</a:t>
              </a:r>
              <a:endParaRPr kumimoji="1" lang="zh-CN" altLang="en-US" sz="1865" dirty="0">
                <a:latin typeface="微软雅黑 Light" panose="020B0502040204020203" pitchFamily="34" charset="-122"/>
                <a:ea typeface="微软雅黑 Light" panose="020B0502040204020203" pitchFamily="34" charset="-122"/>
              </a:endParaRPr>
            </a:p>
            <a:p>
              <a:pPr eaLnBrk="1" hangingPunct="1"/>
              <a:r>
                <a:rPr kumimoji="1" lang="zh-CN" altLang="en-US" sz="1865" dirty="0">
                  <a:latin typeface="微软雅黑 Light" panose="020B0502040204020203" pitchFamily="34" charset="-122"/>
                  <a:ea typeface="微软雅黑 Light" panose="020B0502040204020203" pitchFamily="34" charset="-122"/>
                </a:rPr>
                <a:t>的时延很大</a:t>
              </a:r>
              <a:endParaRPr kumimoji="1" lang="zh-CN" altLang="en-US" sz="1865" dirty="0">
                <a:latin typeface="微软雅黑 Light" panose="020B0502040204020203" pitchFamily="34" charset="-122"/>
                <a:ea typeface="微软雅黑 Light" panose="020B0502040204020203" pitchFamily="34" charset="-122"/>
              </a:endParaRPr>
            </a:p>
          </p:txBody>
        </p:sp>
      </p:grpSp>
      <p:sp>
        <p:nvSpPr>
          <p:cNvPr id="311" name="Text Box 326"/>
          <p:cNvSpPr txBox="1">
            <a:spLocks noChangeArrowheads="1"/>
          </p:cNvSpPr>
          <p:nvPr/>
        </p:nvSpPr>
        <p:spPr bwMode="auto">
          <a:xfrm>
            <a:off x="1148813" y="5560072"/>
            <a:ext cx="5118709" cy="420564"/>
          </a:xfrm>
          <a:prstGeom prst="rect">
            <a:avLst/>
          </a:prstGeom>
          <a:solidFill>
            <a:srgbClr val="0070C0"/>
          </a:solidFill>
          <a:ln w="9525">
            <a:solidFill>
              <a:srgbClr val="333399"/>
            </a:solidFill>
            <a:miter lim="800000"/>
          </a:ln>
          <a:effec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eaLnBrk="1" hangingPunct="1"/>
            <a:r>
              <a:rPr lang="zh-CN" altLang="en-US" sz="2135" b="1" dirty="0">
                <a:solidFill>
                  <a:schemeClr val="bg1"/>
                </a:solidFill>
                <a:latin typeface="微软雅黑 Light" panose="020B0502040204020203" pitchFamily="34" charset="-122"/>
                <a:ea typeface="微软雅黑 Light" panose="020B0502040204020203" pitchFamily="34" charset="-122"/>
              </a:rPr>
              <a:t>校园网出口处没有使用代理服务器的情况</a:t>
            </a:r>
            <a:endParaRPr lang="zh-CN" altLang="en-US" sz="2135" b="1" dirty="0">
              <a:solidFill>
                <a:schemeClr val="bg1"/>
              </a:solidFill>
              <a:latin typeface="微软雅黑 Light" panose="020B0502040204020203" pitchFamily="34" charset="-122"/>
              <a:ea typeface="微软雅黑 Light" panose="020B0502040204020203" pitchFamily="34" charset="-122"/>
            </a:endParaRPr>
          </a:p>
        </p:txBody>
      </p:sp>
      <p:pic>
        <p:nvPicPr>
          <p:cNvPr id="312" name="图片 3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3579" y="1873610"/>
            <a:ext cx="588101" cy="823341"/>
          </a:xfrm>
          <a:prstGeom prst="rect">
            <a:avLst/>
          </a:prstGeom>
        </p:spPr>
      </p:pic>
      <p:pic>
        <p:nvPicPr>
          <p:cNvPr id="314"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5909" y="2188119"/>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5"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917" y="295669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5909" y="429104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1478" y="3621022"/>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318" name="图片 3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6480" y="2756926"/>
            <a:ext cx="588101" cy="823341"/>
          </a:xfrm>
          <a:prstGeom prst="rect">
            <a:avLst/>
          </a:prstGeom>
        </p:spPr>
      </p:pic>
      <p:pic>
        <p:nvPicPr>
          <p:cNvPr id="319" name="图片 3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6480" y="3717032"/>
            <a:ext cx="588101" cy="823341"/>
          </a:xfrm>
          <a:prstGeom prst="rect">
            <a:avLst/>
          </a:prstGeom>
        </p:spPr>
      </p:pic>
      <p:pic>
        <p:nvPicPr>
          <p:cNvPr id="320" name="图片 3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73579" y="4485118"/>
            <a:ext cx="588101" cy="823341"/>
          </a:xfrm>
          <a:prstGeom prst="rect">
            <a:avLst/>
          </a:prstGeom>
        </p:spPr>
      </p:pic>
      <p:sp>
        <p:nvSpPr>
          <p:cNvPr id="300" name="Freeform 316"/>
          <p:cNvSpPr/>
          <p:nvPr/>
        </p:nvSpPr>
        <p:spPr bwMode="auto">
          <a:xfrm>
            <a:off x="5110650" y="2631229"/>
            <a:ext cx="5068709" cy="1172104"/>
          </a:xfrm>
          <a:custGeom>
            <a:avLst/>
            <a:gdLst>
              <a:gd name="T0" fmla="*/ 0 w 2922"/>
              <a:gd name="T1" fmla="*/ 2147483646 h 732"/>
              <a:gd name="T2" fmla="*/ 2147483646 w 2922"/>
              <a:gd name="T3" fmla="*/ 2147483646 h 732"/>
              <a:gd name="T4" fmla="*/ 2147483646 w 2922"/>
              <a:gd name="T5" fmla="*/ 2147483646 h 732"/>
              <a:gd name="T6" fmla="*/ 2147483646 w 2922"/>
              <a:gd name="T7" fmla="*/ 2147483646 h 732"/>
              <a:gd name="T8" fmla="*/ 2147483646 w 2922"/>
              <a:gd name="T9" fmla="*/ 0 h 7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2" h="732">
                <a:moveTo>
                  <a:pt x="0" y="718"/>
                </a:moveTo>
                <a:cubicBezTo>
                  <a:pt x="127" y="717"/>
                  <a:pt x="481" y="715"/>
                  <a:pt x="765" y="712"/>
                </a:cubicBezTo>
                <a:cubicBezTo>
                  <a:pt x="1049" y="709"/>
                  <a:pt x="1442" y="732"/>
                  <a:pt x="1702" y="700"/>
                </a:cubicBezTo>
                <a:cubicBezTo>
                  <a:pt x="1962" y="668"/>
                  <a:pt x="2121" y="637"/>
                  <a:pt x="2324" y="520"/>
                </a:cubicBezTo>
                <a:cubicBezTo>
                  <a:pt x="2527" y="403"/>
                  <a:pt x="2798" y="108"/>
                  <a:pt x="2922" y="0"/>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04" name="Freeform 320"/>
          <p:cNvSpPr/>
          <p:nvPr/>
        </p:nvSpPr>
        <p:spPr bwMode="auto">
          <a:xfrm>
            <a:off x="2584968" y="2471107"/>
            <a:ext cx="2154461" cy="1170503"/>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05" name="Freeform 321"/>
          <p:cNvSpPr/>
          <p:nvPr/>
        </p:nvSpPr>
        <p:spPr bwMode="auto">
          <a:xfrm>
            <a:off x="2772313" y="3252509"/>
            <a:ext cx="1871711" cy="488377"/>
          </a:xfrm>
          <a:custGeom>
            <a:avLst/>
            <a:gdLst>
              <a:gd name="T0" fmla="*/ 0 w 620"/>
              <a:gd name="T1" fmla="*/ 0 h 909"/>
              <a:gd name="T2" fmla="*/ 2147483646 w 620"/>
              <a:gd name="T3" fmla="*/ 2147483646 h 909"/>
              <a:gd name="T4" fmla="*/ 0 60000 65536"/>
              <a:gd name="T5" fmla="*/ 0 60000 65536"/>
            </a:gdLst>
            <a:ahLst/>
            <a:cxnLst>
              <a:cxn ang="T4">
                <a:pos x="T0" y="T1"/>
              </a:cxn>
              <a:cxn ang="T5">
                <a:pos x="T2" y="T3"/>
              </a:cxn>
            </a:cxnLst>
            <a:rect l="0" t="0" r="r" b="b"/>
            <a:pathLst>
              <a:path w="620" h="909">
                <a:moveTo>
                  <a:pt x="0" y="0"/>
                </a:moveTo>
                <a:cubicBezTo>
                  <a:pt x="103" y="151"/>
                  <a:pt x="491" y="720"/>
                  <a:pt x="620" y="909"/>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06" name="Freeform 322"/>
          <p:cNvSpPr/>
          <p:nvPr/>
        </p:nvSpPr>
        <p:spPr bwMode="auto">
          <a:xfrm>
            <a:off x="1917120" y="3796928"/>
            <a:ext cx="2772005" cy="38429"/>
          </a:xfrm>
          <a:custGeom>
            <a:avLst/>
            <a:gdLst>
              <a:gd name="T0" fmla="*/ 0 w 1344"/>
              <a:gd name="T1" fmla="*/ 2147483646 h 17"/>
              <a:gd name="T2" fmla="*/ 2147483646 w 1344"/>
              <a:gd name="T3" fmla="*/ 0 h 17"/>
              <a:gd name="T4" fmla="*/ 0 60000 65536"/>
              <a:gd name="T5" fmla="*/ 0 60000 65536"/>
            </a:gdLst>
            <a:ahLst/>
            <a:cxnLst>
              <a:cxn ang="T4">
                <a:pos x="T0" y="T1"/>
              </a:cxn>
              <a:cxn ang="T5">
                <a:pos x="T2" y="T3"/>
              </a:cxn>
            </a:cxnLst>
            <a:rect l="0" t="0" r="r" b="b"/>
            <a:pathLst>
              <a:path w="1344" h="17">
                <a:moveTo>
                  <a:pt x="0" y="17"/>
                </a:moveTo>
                <a:cubicBezTo>
                  <a:pt x="224" y="14"/>
                  <a:pt x="1064" y="4"/>
                  <a:pt x="1344"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07" name="Freeform 323"/>
          <p:cNvSpPr/>
          <p:nvPr/>
        </p:nvSpPr>
        <p:spPr bwMode="auto">
          <a:xfrm>
            <a:off x="2584967" y="3867383"/>
            <a:ext cx="2171808" cy="653304"/>
          </a:xfrm>
          <a:custGeom>
            <a:avLst/>
            <a:gdLst>
              <a:gd name="T0" fmla="*/ 0 w 1052"/>
              <a:gd name="T1" fmla="*/ 2147483646 h 304"/>
              <a:gd name="T2" fmla="*/ 2147483646 w 1052"/>
              <a:gd name="T3" fmla="*/ 0 h 304"/>
              <a:gd name="T4" fmla="*/ 0 60000 65536"/>
              <a:gd name="T5" fmla="*/ 0 60000 65536"/>
            </a:gdLst>
            <a:ahLst/>
            <a:cxnLst>
              <a:cxn ang="T4">
                <a:pos x="T0" y="T1"/>
              </a:cxn>
              <a:cxn ang="T5">
                <a:pos x="T2" y="T3"/>
              </a:cxn>
            </a:cxnLst>
            <a:rect l="0" t="0" r="r" b="b"/>
            <a:pathLst>
              <a:path w="1052" h="304">
                <a:moveTo>
                  <a:pt x="0" y="304"/>
                </a:moveTo>
                <a:cubicBezTo>
                  <a:pt x="175" y="253"/>
                  <a:pt x="833" y="63"/>
                  <a:pt x="1052" y="0"/>
                </a:cubicBezTo>
              </a:path>
            </a:pathLst>
          </a:custGeom>
          <a:noFill/>
          <a:ln w="28575"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nvGrpSpPr>
          <p:cNvPr id="308" name="Group 330"/>
          <p:cNvGrpSpPr/>
          <p:nvPr/>
        </p:nvGrpSpPr>
        <p:grpSpPr bwMode="auto">
          <a:xfrm>
            <a:off x="5710845" y="3652842"/>
            <a:ext cx="2095483" cy="1594839"/>
            <a:chOff x="2732" y="2750"/>
            <a:chExt cx="1208" cy="996"/>
          </a:xfrm>
        </p:grpSpPr>
        <p:sp>
          <p:nvSpPr>
            <p:cNvPr id="309" name="Text Box 328"/>
            <p:cNvSpPr txBox="1">
              <a:spLocks noChangeArrowheads="1"/>
            </p:cNvSpPr>
            <p:nvPr/>
          </p:nvSpPr>
          <p:spPr bwMode="auto">
            <a:xfrm>
              <a:off x="2732" y="3329"/>
              <a:ext cx="120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65" b="1" dirty="0">
                  <a:solidFill>
                    <a:srgbClr val="000099"/>
                  </a:solidFill>
                  <a:latin typeface="微软雅黑 Light" panose="020B0502040204020203" pitchFamily="34" charset="-122"/>
                  <a:ea typeface="微软雅黑 Light" panose="020B0502040204020203" pitchFamily="34" charset="-122"/>
                </a:rPr>
                <a:t>所有万维网通信量</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a:p>
              <a:pPr algn="ctr" eaLnBrk="1" hangingPunct="1"/>
              <a:r>
                <a:rPr lang="zh-CN" altLang="en-US" sz="1865" b="1" dirty="0">
                  <a:solidFill>
                    <a:srgbClr val="000099"/>
                  </a:solidFill>
                  <a:latin typeface="微软雅黑 Light" panose="020B0502040204020203" pitchFamily="34" charset="-122"/>
                  <a:ea typeface="微软雅黑 Light" panose="020B0502040204020203" pitchFamily="34" charset="-122"/>
                </a:rPr>
                <a:t>都经过这条链路</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p:txBody>
        </p:sp>
        <p:sp>
          <p:nvSpPr>
            <p:cNvPr id="310" name="Line 329"/>
            <p:cNvSpPr>
              <a:spLocks noChangeShapeType="1"/>
            </p:cNvSpPr>
            <p:nvPr/>
          </p:nvSpPr>
          <p:spPr bwMode="auto">
            <a:xfrm flipV="1">
              <a:off x="3334" y="2750"/>
              <a:ext cx="0" cy="589"/>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sp>
        <p:nvSpPr>
          <p:cNvPr id="133" name="Line 46"/>
          <p:cNvSpPr>
            <a:spLocks noChangeShapeType="1"/>
          </p:cNvSpPr>
          <p:nvPr/>
        </p:nvSpPr>
        <p:spPr bwMode="auto">
          <a:xfrm>
            <a:off x="3891747" y="4847471"/>
            <a:ext cx="554490" cy="71260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pic>
        <p:nvPicPr>
          <p:cNvPr id="134" name="图形 1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5460" y="3430438"/>
            <a:ext cx="698726" cy="698726"/>
          </a:xfrm>
          <a:prstGeom prst="rect">
            <a:avLst/>
          </a:prstGeom>
        </p:spPr>
      </p:pic>
      <p:pic>
        <p:nvPicPr>
          <p:cNvPr id="135" name="图形 13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4586" y="3443413"/>
            <a:ext cx="698726" cy="698726"/>
          </a:xfrm>
          <a:prstGeom prst="rect">
            <a:avLst/>
          </a:prstGeom>
        </p:spPr>
      </p:pic>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01"/>
                                        </p:tgtEl>
                                        <p:attrNameLst>
                                          <p:attrName>style.visibility</p:attrName>
                                        </p:attrNameLst>
                                      </p:cBhvr>
                                      <p:to>
                                        <p:strVal val="visible"/>
                                      </p:to>
                                    </p:set>
                                  </p:childTnLst>
                                </p:cTn>
                              </p:par>
                            </p:childTnLst>
                          </p:cTn>
                        </p:par>
                        <p:par>
                          <p:cTn id="10" fill="hold">
                            <p:stCondLst>
                              <p:cond delay="500"/>
                            </p:stCondLst>
                            <p:childTnLst>
                              <p:par>
                                <p:cTn id="11" presetID="35" presetClass="emph" presetSubtype="0" repeatCount="4000" fill="hold" nodeType="afterEffect">
                                  <p:stCondLst>
                                    <p:cond delay="0"/>
                                  </p:stCondLst>
                                  <p:childTnLst>
                                    <p:anim calcmode="discrete" valueType="str">
                                      <p:cBhvr>
                                        <p:cTn id="12" dur="500" fill="hold"/>
                                        <p:tgtEl>
                                          <p:spTgt spid="3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代理服务器工作原理</a:t>
            </a:r>
            <a:endParaRPr lang="zh-CN" altLang="en-US" dirty="0"/>
          </a:p>
        </p:txBody>
      </p:sp>
      <p:sp>
        <p:nvSpPr>
          <p:cNvPr id="141" name="Line 119"/>
          <p:cNvSpPr>
            <a:spLocks noChangeShapeType="1"/>
          </p:cNvSpPr>
          <p:nvPr/>
        </p:nvSpPr>
        <p:spPr bwMode="auto">
          <a:xfrm flipV="1">
            <a:off x="3970147" y="4102434"/>
            <a:ext cx="685091" cy="867767"/>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graphicFrame>
        <p:nvGraphicFramePr>
          <p:cNvPr id="31"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3" name="VISIO" r:id="rId1" imgW="3514725" imgH="2009775" progId="">
                  <p:embed/>
                </p:oleObj>
              </mc:Choice>
              <mc:Fallback>
                <p:oleObj name="VISIO" r:id="rId1" imgW="3514725" imgH="200977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2" name="Line 45"/>
          <p:cNvSpPr>
            <a:spLocks noChangeShapeType="1"/>
          </p:cNvSpPr>
          <p:nvPr/>
        </p:nvSpPr>
        <p:spPr bwMode="auto">
          <a:xfrm>
            <a:off x="5207976" y="3985443"/>
            <a:ext cx="2318510" cy="14811"/>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mn-ea"/>
            </a:endParaRPr>
          </a:p>
        </p:txBody>
      </p:sp>
      <p:sp>
        <p:nvSpPr>
          <p:cNvPr id="33" name="Line 46"/>
          <p:cNvSpPr>
            <a:spLocks noChangeShapeType="1"/>
          </p:cNvSpPr>
          <p:nvPr/>
        </p:nvSpPr>
        <p:spPr bwMode="auto">
          <a:xfrm>
            <a:off x="9341293" y="4555483"/>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4" name="Line 47"/>
          <p:cNvSpPr>
            <a:spLocks noChangeShapeType="1"/>
          </p:cNvSpPr>
          <p:nvPr/>
        </p:nvSpPr>
        <p:spPr bwMode="auto">
          <a:xfrm>
            <a:off x="9768022" y="4248046"/>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5" name="Line 48"/>
          <p:cNvSpPr>
            <a:spLocks noChangeShapeType="1"/>
          </p:cNvSpPr>
          <p:nvPr/>
        </p:nvSpPr>
        <p:spPr bwMode="auto">
          <a:xfrm flipV="1">
            <a:off x="9800980" y="3497067"/>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6" name="Line 49"/>
          <p:cNvSpPr>
            <a:spLocks noChangeShapeType="1"/>
          </p:cNvSpPr>
          <p:nvPr/>
        </p:nvSpPr>
        <p:spPr bwMode="auto">
          <a:xfrm flipV="1">
            <a:off x="9306599" y="2814940"/>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7"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mn-ea"/>
            </a:endParaRPr>
          </a:p>
        </p:txBody>
      </p:sp>
      <p:sp>
        <p:nvSpPr>
          <p:cNvPr id="38" name="Line 115"/>
          <p:cNvSpPr>
            <a:spLocks noChangeShapeType="1"/>
          </p:cNvSpPr>
          <p:nvPr/>
        </p:nvSpPr>
        <p:spPr bwMode="auto">
          <a:xfrm>
            <a:off x="2154549" y="2952647"/>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9" name="Line 116"/>
          <p:cNvSpPr>
            <a:spLocks noChangeShapeType="1"/>
          </p:cNvSpPr>
          <p:nvPr/>
        </p:nvSpPr>
        <p:spPr bwMode="auto">
          <a:xfrm>
            <a:off x="2433833" y="3734049"/>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0" name="Line 117"/>
          <p:cNvSpPr>
            <a:spLocks noChangeShapeType="1"/>
          </p:cNvSpPr>
          <p:nvPr/>
        </p:nvSpPr>
        <p:spPr bwMode="auto">
          <a:xfrm>
            <a:off x="1665373" y="4276867"/>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1" name="Line 118"/>
          <p:cNvSpPr>
            <a:spLocks noChangeShapeType="1"/>
          </p:cNvSpPr>
          <p:nvPr/>
        </p:nvSpPr>
        <p:spPr bwMode="auto">
          <a:xfrm>
            <a:off x="2248223" y="5000627"/>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2" name="Line 119"/>
          <p:cNvSpPr>
            <a:spLocks noChangeShapeType="1"/>
          </p:cNvSpPr>
          <p:nvPr/>
        </p:nvSpPr>
        <p:spPr bwMode="auto">
          <a:xfrm>
            <a:off x="3070456" y="3985444"/>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69"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70"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mn-ea"/>
              </a:rPr>
              <a:t>校园网</a:t>
            </a:r>
            <a:endParaRPr kumimoji="1" lang="zh-CN" altLang="en-US" sz="1600" b="1" dirty="0">
              <a:solidFill>
                <a:schemeClr val="bg1"/>
              </a:solidFill>
              <a:latin typeface="+mn-ea"/>
            </a:endParaRPr>
          </a:p>
        </p:txBody>
      </p:sp>
      <p:sp>
        <p:nvSpPr>
          <p:cNvPr id="71"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mn-ea"/>
              </a:rPr>
              <a:t>源点服务器</a:t>
            </a:r>
            <a:endParaRPr kumimoji="1" lang="zh-CN" altLang="en-US" sz="1600" b="1" dirty="0">
              <a:latin typeface="+mn-ea"/>
            </a:endParaRPr>
          </a:p>
        </p:txBody>
      </p:sp>
      <p:sp>
        <p:nvSpPr>
          <p:cNvPr id="72"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73" name="Rectangle 281"/>
          <p:cNvSpPr>
            <a:spLocks noChangeArrowheads="1"/>
          </p:cNvSpPr>
          <p:nvPr/>
        </p:nvSpPr>
        <p:spPr bwMode="auto">
          <a:xfrm>
            <a:off x="5833124" y="3628368"/>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mn-ea"/>
              </a:rPr>
              <a:t>2 Mbit/s</a:t>
            </a:r>
            <a:endParaRPr kumimoji="1" lang="en-US" altLang="zh-CN" sz="1865" b="1" dirty="0">
              <a:solidFill>
                <a:srgbClr val="000099"/>
              </a:solidFill>
              <a:latin typeface="+mn-ea"/>
            </a:endParaRPr>
          </a:p>
        </p:txBody>
      </p:sp>
      <p:sp>
        <p:nvSpPr>
          <p:cNvPr id="100"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1"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mn-ea"/>
              </a:rPr>
              <a:t>互联网</a:t>
            </a:r>
            <a:endParaRPr kumimoji="1" lang="zh-CN" altLang="en-US" sz="1865" b="1" dirty="0">
              <a:solidFill>
                <a:srgbClr val="000099"/>
              </a:solidFill>
              <a:latin typeface="+mn-ea"/>
            </a:endParaRPr>
          </a:p>
        </p:txBody>
      </p:sp>
      <p:sp>
        <p:nvSpPr>
          <p:cNvPr id="102"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3"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4"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5"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mn-ea"/>
              </a:rPr>
              <a:t>浏览器</a:t>
            </a:r>
            <a:endParaRPr kumimoji="1" lang="zh-CN" altLang="en-US" sz="1600" b="1" dirty="0">
              <a:solidFill>
                <a:schemeClr val="bg1"/>
              </a:solidFill>
              <a:latin typeface="+mn-ea"/>
            </a:endParaRPr>
          </a:p>
        </p:txBody>
      </p:sp>
      <p:sp>
        <p:nvSpPr>
          <p:cNvPr id="106" name="Rectangle 314"/>
          <p:cNvSpPr>
            <a:spLocks noChangeArrowheads="1"/>
          </p:cNvSpPr>
          <p:nvPr/>
        </p:nvSpPr>
        <p:spPr bwMode="auto">
          <a:xfrm>
            <a:off x="4841556" y="3428214"/>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mn-ea"/>
              </a:rPr>
              <a:t>R</a:t>
            </a:r>
            <a:r>
              <a:rPr kumimoji="1" lang="en-US" altLang="zh-CN" sz="1865" b="1" baseline="-25000">
                <a:solidFill>
                  <a:srgbClr val="000099"/>
                </a:solidFill>
                <a:latin typeface="+mn-ea"/>
              </a:rPr>
              <a:t>1</a:t>
            </a:r>
            <a:endParaRPr kumimoji="1" lang="en-US" altLang="zh-CN" sz="1865" b="1" baseline="-25000">
              <a:solidFill>
                <a:srgbClr val="000099"/>
              </a:solidFill>
              <a:latin typeface="+mn-ea"/>
            </a:endParaRPr>
          </a:p>
        </p:txBody>
      </p:sp>
      <p:sp>
        <p:nvSpPr>
          <p:cNvPr id="107" name="Rectangle 315"/>
          <p:cNvSpPr>
            <a:spLocks noChangeArrowheads="1"/>
          </p:cNvSpPr>
          <p:nvPr/>
        </p:nvSpPr>
        <p:spPr bwMode="auto">
          <a:xfrm>
            <a:off x="7705498" y="3429814"/>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mn-ea"/>
              </a:rPr>
              <a:t>R</a:t>
            </a:r>
            <a:r>
              <a:rPr kumimoji="1" lang="en-US" altLang="zh-CN" sz="1865" b="1" baseline="-25000">
                <a:solidFill>
                  <a:srgbClr val="000099"/>
                </a:solidFill>
                <a:latin typeface="+mn-ea"/>
              </a:rPr>
              <a:t>2</a:t>
            </a:r>
            <a:endParaRPr kumimoji="1" lang="en-US" altLang="zh-CN" sz="1865" b="1" baseline="-25000">
              <a:solidFill>
                <a:srgbClr val="000099"/>
              </a:solidFill>
              <a:latin typeface="+mn-ea"/>
            </a:endParaRPr>
          </a:p>
        </p:txBody>
      </p:sp>
      <p:pic>
        <p:nvPicPr>
          <p:cNvPr id="112" name="图片 1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18" name="图片 1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19" name="图片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28" name="图片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cxnSp>
        <p:nvCxnSpPr>
          <p:cNvPr id="4" name="直接箭头连接符 3"/>
          <p:cNvCxnSpPr/>
          <p:nvPr/>
        </p:nvCxnSpPr>
        <p:spPr>
          <a:xfrm>
            <a:off x="2433832" y="2760450"/>
            <a:ext cx="1379965" cy="2161223"/>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2433832" y="3556312"/>
            <a:ext cx="1174901" cy="1365360"/>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1720395" y="4099232"/>
            <a:ext cx="1977451" cy="987149"/>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2367914" y="4906654"/>
            <a:ext cx="1269756" cy="359457"/>
          </a:xfrm>
          <a:prstGeom prst="straightConnector1">
            <a:avLst/>
          </a:prstGeom>
          <a:ln w="38100">
            <a:solidFill>
              <a:srgbClr val="CC00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4040573" y="1731380"/>
            <a:ext cx="4432400" cy="954300"/>
          </a:xfrm>
          <a:prstGeom prst="rect">
            <a:avLst/>
          </a:prstGeom>
          <a:solidFill>
            <a:schemeClr val="accent1">
              <a:lumMod val="10000"/>
              <a:lumOff val="90000"/>
            </a:schemeClr>
          </a:solidFill>
          <a:ln>
            <a:solidFill>
              <a:schemeClr val="tx1"/>
            </a:solidFill>
          </a:ln>
        </p:spPr>
        <p:txBody>
          <a:bodyPr wrap="square">
            <a:spAutoFit/>
          </a:bodyPr>
          <a:lstStyle/>
          <a:p>
            <a:r>
              <a:rPr kumimoji="1" lang="zh-CN" altLang="en-US" sz="1865" dirty="0">
                <a:latin typeface="+mn-ea"/>
              </a:rPr>
              <a:t>浏览器访问互联网的服务器时，要先与校园网的高速缓存建立 </a:t>
            </a:r>
            <a:r>
              <a:rPr kumimoji="1" lang="en-US" altLang="zh-CN" sz="1865" dirty="0">
                <a:latin typeface="+mn-ea"/>
              </a:rPr>
              <a:t>TCP </a:t>
            </a:r>
            <a:r>
              <a:rPr kumimoji="1" lang="zh-CN" altLang="en-US" sz="1865" dirty="0">
                <a:latin typeface="+mn-ea"/>
              </a:rPr>
              <a:t>连接，并向高速缓存发出 </a:t>
            </a:r>
            <a:r>
              <a:rPr kumimoji="1" lang="en-US" altLang="zh-CN" sz="1865" dirty="0">
                <a:latin typeface="+mn-ea"/>
              </a:rPr>
              <a:t>HTTP </a:t>
            </a:r>
            <a:r>
              <a:rPr kumimoji="1" lang="zh-CN" altLang="en-US" sz="1865" dirty="0">
                <a:latin typeface="+mn-ea"/>
              </a:rPr>
              <a:t>请求报文。</a:t>
            </a:r>
            <a:endParaRPr kumimoji="1" lang="zh-CN" altLang="en-US" sz="1865" dirty="0">
              <a:latin typeface="+mn-ea"/>
            </a:endParaRPr>
          </a:p>
        </p:txBody>
      </p:sp>
      <p:sp>
        <p:nvSpPr>
          <p:cNvPr id="143" name="Text Box 328"/>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865" b="1" dirty="0">
                <a:solidFill>
                  <a:srgbClr val="000099"/>
                </a:solidFill>
                <a:latin typeface="+mn-ea"/>
                <a:ea typeface="+mn-ea"/>
              </a:rPr>
              <a:t>校园网出口处的代理服务器</a:t>
            </a:r>
            <a:endParaRPr lang="zh-CN" altLang="en-US" sz="1865" b="1" dirty="0">
              <a:solidFill>
                <a:srgbClr val="000099"/>
              </a:solidFill>
              <a:latin typeface="+mn-ea"/>
              <a:ea typeface="+mn-ea"/>
            </a:endParaRPr>
          </a:p>
          <a:p>
            <a:pPr algn="ctr"/>
            <a:r>
              <a:rPr lang="zh-CN" altLang="en-US" sz="1865" b="1" dirty="0">
                <a:solidFill>
                  <a:srgbClr val="000099"/>
                </a:solidFill>
                <a:latin typeface="+mn-ea"/>
                <a:ea typeface="+mn-ea"/>
              </a:rPr>
              <a:t>（高速缓存）</a:t>
            </a:r>
            <a:endParaRPr lang="zh-CN" altLang="en-US" sz="1865" b="1" dirty="0">
              <a:solidFill>
                <a:srgbClr val="000099"/>
              </a:solidFill>
              <a:latin typeface="+mn-ea"/>
              <a:ea typeface="+mn-ea"/>
            </a:endParaRPr>
          </a:p>
        </p:txBody>
      </p:sp>
      <p:cxnSp>
        <p:nvCxnSpPr>
          <p:cNvPr id="147" name="直接箭头连接符 146"/>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0" name="Group 24"/>
          <p:cNvGrpSpPr/>
          <p:nvPr/>
        </p:nvGrpSpPr>
        <p:grpSpPr bwMode="auto">
          <a:xfrm>
            <a:off x="440126" y="2315189"/>
            <a:ext cx="4509393" cy="3320193"/>
            <a:chOff x="912" y="768"/>
            <a:chExt cx="2400" cy="1584"/>
          </a:xfrm>
          <a:solidFill>
            <a:schemeClr val="bg2">
              <a:lumMod val="90000"/>
              <a:alpha val="19000"/>
            </a:schemeClr>
          </a:solidFill>
        </p:grpSpPr>
        <p:sp>
          <p:nvSpPr>
            <p:cNvPr id="121"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2"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3"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4"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5"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6"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7"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1"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2"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grpSp>
          <p:nvGrpSpPr>
            <p:cNvPr id="133" name="Group 34"/>
            <p:cNvGrpSpPr/>
            <p:nvPr/>
          </p:nvGrpSpPr>
          <p:grpSpPr bwMode="auto">
            <a:xfrm>
              <a:off x="912" y="768"/>
              <a:ext cx="2386" cy="1553"/>
              <a:chOff x="912" y="768"/>
              <a:chExt cx="2386" cy="1553"/>
            </a:xfrm>
            <a:grpFill/>
          </p:grpSpPr>
          <p:sp>
            <p:nvSpPr>
              <p:cNvPr id="134"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6"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7"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8"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9"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0"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4"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5"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6"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grpSp>
      </p:grpSp>
      <p:pic>
        <p:nvPicPr>
          <p:cNvPr id="149" name="图形 14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4392" y="3742758"/>
            <a:ext cx="698726" cy="698726"/>
          </a:xfrm>
          <a:prstGeom prst="rect">
            <a:avLst/>
          </a:prstGeom>
        </p:spPr>
      </p:pic>
      <p:pic>
        <p:nvPicPr>
          <p:cNvPr id="150" name="图形 14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3552" y="3770877"/>
            <a:ext cx="698726" cy="698726"/>
          </a:xfrm>
          <a:prstGeom prst="rect">
            <a:avLst/>
          </a:prstGeom>
        </p:spPr>
      </p:pic>
      <p:sp>
        <p:nvSpPr>
          <p:cNvPr id="5" name="灯片编号占位符 4"/>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wipe(up)">
                                      <p:cBhvr>
                                        <p:cTn id="7" dur="2000"/>
                                        <p:tgtEl>
                                          <p:spTgt spid="129"/>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wipe(up)">
                                      <p:cBhvr>
                                        <p:cTn id="11" dur="2000"/>
                                        <p:tgtEl>
                                          <p:spTgt spid="130"/>
                                        </p:tgtEl>
                                      </p:cBhvr>
                                    </p:animEffect>
                                  </p:childTnLst>
                                </p:cTn>
                              </p:par>
                            </p:childTnLst>
                          </p:cTn>
                        </p:par>
                        <p:par>
                          <p:cTn id="12" fill="hold">
                            <p:stCondLst>
                              <p:cond delay="4000"/>
                            </p:stCondLst>
                            <p:childTnLst>
                              <p:par>
                                <p:cTn id="13" presetID="22" presetClass="entr" presetSubtype="1" fill="hold" nodeType="after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wipe(up)">
                                      <p:cBhvr>
                                        <p:cTn id="15" dur="2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代理服务器工作原理</a:t>
            </a:r>
            <a:endParaRPr lang="zh-CN" altLang="en-US" dirty="0"/>
          </a:p>
        </p:txBody>
      </p:sp>
      <p:sp>
        <p:nvSpPr>
          <p:cNvPr id="189" name="Line 119"/>
          <p:cNvSpPr>
            <a:spLocks noChangeShapeType="1"/>
          </p:cNvSpPr>
          <p:nvPr/>
        </p:nvSpPr>
        <p:spPr bwMode="auto">
          <a:xfrm flipV="1">
            <a:off x="3970147" y="4102434"/>
            <a:ext cx="685091" cy="867767"/>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aphicFrame>
        <p:nvGraphicFramePr>
          <p:cNvPr id="192"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3" name="VISIO" r:id="rId1" imgW="1687195" imgH="964565" progId="">
                  <p:embed/>
                </p:oleObj>
              </mc:Choice>
              <mc:Fallback>
                <p:oleObj name="VISIO" r:id="rId1" imgW="1687195" imgH="96456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93" name="Line 45"/>
          <p:cNvSpPr>
            <a:spLocks noChangeShapeType="1"/>
          </p:cNvSpPr>
          <p:nvPr/>
        </p:nvSpPr>
        <p:spPr bwMode="auto">
          <a:xfrm flipV="1">
            <a:off x="5128774" y="3974503"/>
            <a:ext cx="2474763" cy="2618"/>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4" name="Line 46"/>
          <p:cNvSpPr>
            <a:spLocks noChangeShapeType="1"/>
          </p:cNvSpPr>
          <p:nvPr/>
        </p:nvSpPr>
        <p:spPr bwMode="auto">
          <a:xfrm>
            <a:off x="9341293" y="4555483"/>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5" name="Line 47"/>
          <p:cNvSpPr>
            <a:spLocks noChangeShapeType="1"/>
          </p:cNvSpPr>
          <p:nvPr/>
        </p:nvSpPr>
        <p:spPr bwMode="auto">
          <a:xfrm>
            <a:off x="9768022" y="4248046"/>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6" name="Line 48"/>
          <p:cNvSpPr>
            <a:spLocks noChangeShapeType="1"/>
          </p:cNvSpPr>
          <p:nvPr/>
        </p:nvSpPr>
        <p:spPr bwMode="auto">
          <a:xfrm flipV="1">
            <a:off x="9800980" y="3497067"/>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7" name="Line 49"/>
          <p:cNvSpPr>
            <a:spLocks noChangeShapeType="1"/>
          </p:cNvSpPr>
          <p:nvPr/>
        </p:nvSpPr>
        <p:spPr bwMode="auto">
          <a:xfrm flipV="1">
            <a:off x="9306599" y="2814940"/>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8"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99" name="Line 115"/>
          <p:cNvSpPr>
            <a:spLocks noChangeShapeType="1"/>
          </p:cNvSpPr>
          <p:nvPr/>
        </p:nvSpPr>
        <p:spPr bwMode="auto">
          <a:xfrm>
            <a:off x="2154549" y="2952647"/>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00" name="Line 116"/>
          <p:cNvSpPr>
            <a:spLocks noChangeShapeType="1"/>
          </p:cNvSpPr>
          <p:nvPr/>
        </p:nvSpPr>
        <p:spPr bwMode="auto">
          <a:xfrm>
            <a:off x="2433833" y="3734049"/>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01" name="Line 117"/>
          <p:cNvSpPr>
            <a:spLocks noChangeShapeType="1"/>
          </p:cNvSpPr>
          <p:nvPr/>
        </p:nvSpPr>
        <p:spPr bwMode="auto">
          <a:xfrm>
            <a:off x="1665373" y="4276867"/>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02" name="Line 118"/>
          <p:cNvSpPr>
            <a:spLocks noChangeShapeType="1"/>
          </p:cNvSpPr>
          <p:nvPr/>
        </p:nvSpPr>
        <p:spPr bwMode="auto">
          <a:xfrm>
            <a:off x="2248223" y="5000627"/>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03" name="Line 119"/>
          <p:cNvSpPr>
            <a:spLocks noChangeShapeType="1"/>
          </p:cNvSpPr>
          <p:nvPr/>
        </p:nvSpPr>
        <p:spPr bwMode="auto">
          <a:xfrm>
            <a:off x="3070456" y="3985444"/>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30"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31"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校园网</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32"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源点服务器</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233"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34" name="Rectangle 281"/>
          <p:cNvSpPr>
            <a:spLocks noChangeArrowheads="1"/>
          </p:cNvSpPr>
          <p:nvPr/>
        </p:nvSpPr>
        <p:spPr bwMode="auto">
          <a:xfrm>
            <a:off x="5833124" y="3628368"/>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微软雅黑 Light" panose="020B0502040204020203" pitchFamily="34" charset="-122"/>
                <a:ea typeface="微软雅黑 Light" panose="020B0502040204020203" pitchFamily="34" charset="-122"/>
              </a:rPr>
              <a:t>2 Mbit/s</a:t>
            </a:r>
            <a:endParaRPr kumimoji="1" lang="en-US" altLang="zh-CN" sz="1865" b="1" dirty="0">
              <a:solidFill>
                <a:srgbClr val="000099"/>
              </a:solidFill>
              <a:latin typeface="微软雅黑 Light" panose="020B0502040204020203" pitchFamily="34" charset="-122"/>
              <a:ea typeface="微软雅黑 Light" panose="020B0502040204020203" pitchFamily="34" charset="-122"/>
            </a:endParaRPr>
          </a:p>
        </p:txBody>
      </p:sp>
      <p:sp>
        <p:nvSpPr>
          <p:cNvPr id="261"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2"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微软雅黑 Light" panose="020B0502040204020203" pitchFamily="34" charset="-122"/>
                <a:ea typeface="微软雅黑 Light" panose="020B0502040204020203" pitchFamily="34" charset="-122"/>
              </a:rPr>
              <a:t>互联网</a:t>
            </a:r>
            <a:endParaRPr kumimoji="1" lang="zh-CN" altLang="en-US" sz="1865" b="1" dirty="0">
              <a:solidFill>
                <a:srgbClr val="000099"/>
              </a:solidFill>
              <a:latin typeface="微软雅黑 Light" panose="020B0502040204020203" pitchFamily="34" charset="-122"/>
              <a:ea typeface="微软雅黑 Light" panose="020B0502040204020203" pitchFamily="34" charset="-122"/>
            </a:endParaRPr>
          </a:p>
        </p:txBody>
      </p:sp>
      <p:sp>
        <p:nvSpPr>
          <p:cNvPr id="263"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4"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5"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266"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浏览器</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267" name="Rectangle 314"/>
          <p:cNvSpPr>
            <a:spLocks noChangeArrowheads="1"/>
          </p:cNvSpPr>
          <p:nvPr/>
        </p:nvSpPr>
        <p:spPr bwMode="auto">
          <a:xfrm>
            <a:off x="4841556" y="3428214"/>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1</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sp>
        <p:nvSpPr>
          <p:cNvPr id="268" name="Rectangle 315"/>
          <p:cNvSpPr>
            <a:spLocks noChangeArrowheads="1"/>
          </p:cNvSpPr>
          <p:nvPr/>
        </p:nvSpPr>
        <p:spPr bwMode="auto">
          <a:xfrm>
            <a:off x="7705498" y="3429814"/>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2</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pic>
        <p:nvPicPr>
          <p:cNvPr id="269" name="图片 2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27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274" name="图片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275" name="图片 2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276" name="图片 2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277" name="图片 2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cxnSp>
        <p:nvCxnSpPr>
          <p:cNvPr id="278" name="直接箭头连接符 277"/>
          <p:cNvCxnSpPr/>
          <p:nvPr/>
        </p:nvCxnSpPr>
        <p:spPr>
          <a:xfrm>
            <a:off x="2433832" y="2760450"/>
            <a:ext cx="1379965" cy="216122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9" name="直接箭头连接符 278"/>
          <p:cNvCxnSpPr/>
          <p:nvPr/>
        </p:nvCxnSpPr>
        <p:spPr>
          <a:xfrm>
            <a:off x="2433832" y="3556312"/>
            <a:ext cx="1174901" cy="136536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a:off x="1720395" y="4099232"/>
            <a:ext cx="1977451" cy="987149"/>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1" name="直接箭头连接符 280"/>
          <p:cNvCxnSpPr/>
          <p:nvPr/>
        </p:nvCxnSpPr>
        <p:spPr>
          <a:xfrm>
            <a:off x="2367914" y="4906654"/>
            <a:ext cx="1269756" cy="35945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4040573" y="1731380"/>
            <a:ext cx="4432400" cy="954300"/>
          </a:xfrm>
          <a:prstGeom prst="rect">
            <a:avLst/>
          </a:prstGeom>
          <a:solidFill>
            <a:schemeClr val="accent1">
              <a:lumMod val="10000"/>
              <a:lumOff val="90000"/>
            </a:schemeClr>
          </a:solidFill>
          <a:ln>
            <a:solidFill>
              <a:schemeClr val="tx1"/>
            </a:solidFill>
          </a:ln>
        </p:spPr>
        <p:txBody>
          <a:bodyPr wrap="square">
            <a:spAutoFit/>
          </a:bodyPr>
          <a:lstStyle/>
          <a:p>
            <a:r>
              <a:rPr kumimoji="1" lang="zh-CN" altLang="en-US" sz="1865" dirty="0">
                <a:latin typeface="微软雅黑 Light" panose="020B0502040204020203" pitchFamily="34" charset="-122"/>
                <a:ea typeface="微软雅黑 Light" panose="020B0502040204020203" pitchFamily="34" charset="-122"/>
              </a:rPr>
              <a:t>若高速缓存已经存放了所请求的对象，则将此对象放入 </a:t>
            </a:r>
            <a:r>
              <a:rPr kumimoji="1" lang="en-US" altLang="zh-CN" sz="1865" dirty="0">
                <a:latin typeface="微软雅黑 Light" panose="020B0502040204020203" pitchFamily="34" charset="-122"/>
                <a:ea typeface="微软雅黑 Light" panose="020B0502040204020203" pitchFamily="34" charset="-122"/>
              </a:rPr>
              <a:t>HTTP </a:t>
            </a:r>
            <a:r>
              <a:rPr kumimoji="1" lang="zh-CN" altLang="en-US" sz="1865" dirty="0">
                <a:latin typeface="微软雅黑 Light" panose="020B0502040204020203" pitchFamily="34" charset="-122"/>
                <a:ea typeface="微软雅黑 Light" panose="020B0502040204020203" pitchFamily="34" charset="-122"/>
              </a:rPr>
              <a:t>响应报文中返回给浏览器</a:t>
            </a:r>
            <a:endParaRPr kumimoji="1" lang="zh-CN" altLang="en-US" sz="1865" dirty="0">
              <a:latin typeface="微软雅黑 Light" panose="020B0502040204020203" pitchFamily="34" charset="-122"/>
              <a:ea typeface="微软雅黑 Light" panose="020B0502040204020203" pitchFamily="34" charset="-122"/>
            </a:endParaRPr>
          </a:p>
        </p:txBody>
      </p:sp>
      <p:cxnSp>
        <p:nvCxnSpPr>
          <p:cNvPr id="284" name="直接箭头连接符 283"/>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9" name="Group 24"/>
          <p:cNvGrpSpPr/>
          <p:nvPr/>
        </p:nvGrpSpPr>
        <p:grpSpPr bwMode="auto">
          <a:xfrm>
            <a:off x="497495" y="2401256"/>
            <a:ext cx="4509393" cy="3320193"/>
            <a:chOff x="912" y="768"/>
            <a:chExt cx="2400" cy="1584"/>
          </a:xfrm>
          <a:solidFill>
            <a:schemeClr val="bg2">
              <a:lumMod val="90000"/>
              <a:alpha val="19000"/>
            </a:schemeClr>
          </a:solidFill>
        </p:grpSpPr>
        <p:sp>
          <p:nvSpPr>
            <p:cNvPr id="120"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1"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2"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3"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4"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nvGrpSpPr>
            <p:cNvPr id="129" name="Group 34"/>
            <p:cNvGrpSpPr/>
            <p:nvPr/>
          </p:nvGrpSpPr>
          <p:grpSpPr bwMode="auto">
            <a:xfrm>
              <a:off x="912" y="768"/>
              <a:ext cx="2386" cy="1553"/>
              <a:chOff x="912" y="768"/>
              <a:chExt cx="2386" cy="1553"/>
            </a:xfrm>
            <a:grpFill/>
          </p:grpSpPr>
          <p:sp>
            <p:nvSpPr>
              <p:cNvPr id="13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3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pSp>
      </p:grpSp>
      <p:sp>
        <p:nvSpPr>
          <p:cNvPr id="140" name="Text Box 328"/>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校园网出口处的代理服务器</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（高速缓存）</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p:txBody>
      </p:sp>
      <p:pic>
        <p:nvPicPr>
          <p:cNvPr id="117" name="图形 11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4683" y="3776967"/>
            <a:ext cx="698726" cy="698726"/>
          </a:xfrm>
          <a:prstGeom prst="rect">
            <a:avLst/>
          </a:prstGeom>
        </p:spPr>
      </p:pic>
      <p:pic>
        <p:nvPicPr>
          <p:cNvPr id="118" name="图形 1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0934" y="3746033"/>
            <a:ext cx="698726" cy="698726"/>
          </a:xfrm>
          <a:prstGeom prst="rect">
            <a:avLst/>
          </a:prstGeom>
        </p:spPr>
      </p:pic>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wipe(down)">
                                      <p:cBhvr>
                                        <p:cTn id="7" dur="2000"/>
                                        <p:tgtEl>
                                          <p:spTgt spid="27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79"/>
                                        </p:tgtEl>
                                        <p:attrNameLst>
                                          <p:attrName>style.visibility</p:attrName>
                                        </p:attrNameLst>
                                      </p:cBhvr>
                                      <p:to>
                                        <p:strVal val="visible"/>
                                      </p:to>
                                    </p:set>
                                    <p:animEffect transition="in" filter="wipe(down)">
                                      <p:cBhvr>
                                        <p:cTn id="11" dur="2000"/>
                                        <p:tgtEl>
                                          <p:spTgt spid="27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wipe(down)">
                                      <p:cBhvr>
                                        <p:cTn id="15" dur="2000"/>
                                        <p:tgtEl>
                                          <p:spTgt spid="28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281"/>
                                        </p:tgtEl>
                                        <p:attrNameLst>
                                          <p:attrName>style.visibility</p:attrName>
                                        </p:attrNameLst>
                                      </p:cBhvr>
                                      <p:to>
                                        <p:strVal val="visible"/>
                                      </p:to>
                                    </p:set>
                                    <p:animEffect transition="in" filter="wipe(down)">
                                      <p:cBhvr>
                                        <p:cTn id="19"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代理服务器工作原理</a:t>
            </a:r>
            <a:endParaRPr lang="zh-CN" altLang="en-US" dirty="0"/>
          </a:p>
        </p:txBody>
      </p:sp>
      <p:sp>
        <p:nvSpPr>
          <p:cNvPr id="38" name="Line 119"/>
          <p:cNvSpPr>
            <a:spLocks noChangeShapeType="1"/>
          </p:cNvSpPr>
          <p:nvPr/>
        </p:nvSpPr>
        <p:spPr bwMode="auto">
          <a:xfrm flipV="1">
            <a:off x="3970147" y="4102434"/>
            <a:ext cx="685091" cy="867767"/>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aphicFrame>
        <p:nvGraphicFramePr>
          <p:cNvPr id="41"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3" name="VISIO" r:id="rId1" imgW="1687195" imgH="964565" progId="">
                  <p:embed/>
                </p:oleObj>
              </mc:Choice>
              <mc:Fallback>
                <p:oleObj name="VISIO" r:id="rId1" imgW="1687195" imgH="96456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2" name="Line 45"/>
          <p:cNvSpPr>
            <a:spLocks noChangeShapeType="1"/>
          </p:cNvSpPr>
          <p:nvPr/>
        </p:nvSpPr>
        <p:spPr bwMode="auto">
          <a:xfrm>
            <a:off x="5276600" y="3985444"/>
            <a:ext cx="2299896" cy="0"/>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3" name="Line 46"/>
          <p:cNvSpPr>
            <a:spLocks noChangeShapeType="1"/>
          </p:cNvSpPr>
          <p:nvPr/>
        </p:nvSpPr>
        <p:spPr bwMode="auto">
          <a:xfrm>
            <a:off x="9341293" y="4555483"/>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4" name="Line 47"/>
          <p:cNvSpPr>
            <a:spLocks noChangeShapeType="1"/>
          </p:cNvSpPr>
          <p:nvPr/>
        </p:nvSpPr>
        <p:spPr bwMode="auto">
          <a:xfrm>
            <a:off x="9768022" y="4248046"/>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5" name="Line 48"/>
          <p:cNvSpPr>
            <a:spLocks noChangeShapeType="1"/>
          </p:cNvSpPr>
          <p:nvPr/>
        </p:nvSpPr>
        <p:spPr bwMode="auto">
          <a:xfrm flipV="1">
            <a:off x="9800980" y="3497067"/>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6" name="Line 49"/>
          <p:cNvSpPr>
            <a:spLocks noChangeShapeType="1"/>
          </p:cNvSpPr>
          <p:nvPr/>
        </p:nvSpPr>
        <p:spPr bwMode="auto">
          <a:xfrm flipV="1">
            <a:off x="9306599" y="2814940"/>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7"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8" name="Line 115"/>
          <p:cNvSpPr>
            <a:spLocks noChangeShapeType="1"/>
          </p:cNvSpPr>
          <p:nvPr/>
        </p:nvSpPr>
        <p:spPr bwMode="auto">
          <a:xfrm>
            <a:off x="2154549" y="2952647"/>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9" name="Line 116"/>
          <p:cNvSpPr>
            <a:spLocks noChangeShapeType="1"/>
          </p:cNvSpPr>
          <p:nvPr/>
        </p:nvSpPr>
        <p:spPr bwMode="auto">
          <a:xfrm>
            <a:off x="2433833" y="3734049"/>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50" name="Line 117"/>
          <p:cNvSpPr>
            <a:spLocks noChangeShapeType="1"/>
          </p:cNvSpPr>
          <p:nvPr/>
        </p:nvSpPr>
        <p:spPr bwMode="auto">
          <a:xfrm>
            <a:off x="1665373" y="4276867"/>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51" name="Line 118"/>
          <p:cNvSpPr>
            <a:spLocks noChangeShapeType="1"/>
          </p:cNvSpPr>
          <p:nvPr/>
        </p:nvSpPr>
        <p:spPr bwMode="auto">
          <a:xfrm>
            <a:off x="2248223" y="5000627"/>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52" name="Line 119"/>
          <p:cNvSpPr>
            <a:spLocks noChangeShapeType="1"/>
          </p:cNvSpPr>
          <p:nvPr/>
        </p:nvSpPr>
        <p:spPr bwMode="auto">
          <a:xfrm>
            <a:off x="3070456" y="3985444"/>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79"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81"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源点服务器</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82"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83" name="Rectangle 281"/>
          <p:cNvSpPr>
            <a:spLocks noChangeArrowheads="1"/>
          </p:cNvSpPr>
          <p:nvPr/>
        </p:nvSpPr>
        <p:spPr bwMode="auto">
          <a:xfrm>
            <a:off x="5833124" y="3628368"/>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微软雅黑 Light" panose="020B0502040204020203" pitchFamily="34" charset="-122"/>
                <a:ea typeface="微软雅黑 Light" panose="020B0502040204020203" pitchFamily="34" charset="-122"/>
              </a:rPr>
              <a:t>2 Mbit/s</a:t>
            </a:r>
            <a:endParaRPr kumimoji="1" lang="en-US" altLang="zh-CN" sz="1865" b="1" dirty="0">
              <a:solidFill>
                <a:srgbClr val="000099"/>
              </a:solidFill>
              <a:latin typeface="微软雅黑 Light" panose="020B0502040204020203" pitchFamily="34" charset="-122"/>
              <a:ea typeface="微软雅黑 Light" panose="020B0502040204020203" pitchFamily="34" charset="-122"/>
            </a:endParaRPr>
          </a:p>
        </p:txBody>
      </p:sp>
      <p:sp>
        <p:nvSpPr>
          <p:cNvPr id="110"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11"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微软雅黑 Light" panose="020B0502040204020203" pitchFamily="34" charset="-122"/>
                <a:ea typeface="微软雅黑 Light" panose="020B0502040204020203" pitchFamily="34" charset="-122"/>
              </a:rPr>
              <a:t>互联网</a:t>
            </a:r>
            <a:endParaRPr kumimoji="1" lang="zh-CN" altLang="en-US" sz="1865" b="1" dirty="0">
              <a:solidFill>
                <a:srgbClr val="000099"/>
              </a:solidFill>
              <a:latin typeface="微软雅黑 Light" panose="020B0502040204020203" pitchFamily="34" charset="-122"/>
              <a:ea typeface="微软雅黑 Light" panose="020B0502040204020203" pitchFamily="34" charset="-122"/>
            </a:endParaRPr>
          </a:p>
        </p:txBody>
      </p:sp>
      <p:sp>
        <p:nvSpPr>
          <p:cNvPr id="121"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3"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4"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26" name="Rectangle 314"/>
          <p:cNvSpPr>
            <a:spLocks noChangeArrowheads="1"/>
          </p:cNvSpPr>
          <p:nvPr/>
        </p:nvSpPr>
        <p:spPr bwMode="auto">
          <a:xfrm>
            <a:off x="4841556" y="3428214"/>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1</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sp>
        <p:nvSpPr>
          <p:cNvPr id="127" name="Rectangle 315"/>
          <p:cNvSpPr>
            <a:spLocks noChangeArrowheads="1"/>
          </p:cNvSpPr>
          <p:nvPr/>
        </p:nvSpPr>
        <p:spPr bwMode="auto">
          <a:xfrm>
            <a:off x="7705498" y="3429814"/>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2</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pic>
        <p:nvPicPr>
          <p:cNvPr id="128" name="图片 1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29"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33" name="图片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34" name="图片 1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35" name="图片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36" name="图片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sp>
        <p:nvSpPr>
          <p:cNvPr id="141" name="矩形 140"/>
          <p:cNvSpPr/>
          <p:nvPr/>
        </p:nvSpPr>
        <p:spPr>
          <a:xfrm>
            <a:off x="4040573" y="1731380"/>
            <a:ext cx="4545708" cy="954300"/>
          </a:xfrm>
          <a:prstGeom prst="rect">
            <a:avLst/>
          </a:prstGeom>
          <a:solidFill>
            <a:schemeClr val="accent1">
              <a:lumMod val="10000"/>
              <a:lumOff val="90000"/>
            </a:schemeClr>
          </a:solidFill>
          <a:ln>
            <a:solidFill>
              <a:schemeClr val="tx1"/>
            </a:solidFill>
          </a:ln>
        </p:spPr>
        <p:txBody>
          <a:bodyPr wrap="square">
            <a:spAutoFit/>
          </a:bodyPr>
          <a:lstStyle/>
          <a:p>
            <a:r>
              <a:rPr kumimoji="1" lang="zh-CN" altLang="en-US" sz="1865" dirty="0">
                <a:latin typeface="微软雅黑 Light" panose="020B0502040204020203" pitchFamily="34" charset="-122"/>
                <a:ea typeface="微软雅黑 Light" panose="020B0502040204020203" pitchFamily="34" charset="-122"/>
              </a:rPr>
              <a:t>否则，高速缓存就代表发出请求的用户浏览器，与互联网上的源点服务器建立 </a:t>
            </a:r>
            <a:r>
              <a:rPr kumimoji="1" lang="en-US" altLang="zh-CN" sz="1865" dirty="0">
                <a:latin typeface="微软雅黑 Light" panose="020B0502040204020203" pitchFamily="34" charset="-122"/>
                <a:ea typeface="微软雅黑 Light" panose="020B0502040204020203" pitchFamily="34" charset="-122"/>
              </a:rPr>
              <a:t>TCP </a:t>
            </a:r>
            <a:r>
              <a:rPr kumimoji="1" lang="zh-CN" altLang="en-US" sz="1865" dirty="0">
                <a:latin typeface="微软雅黑 Light" panose="020B0502040204020203" pitchFamily="34" charset="-122"/>
                <a:ea typeface="微软雅黑 Light" panose="020B0502040204020203" pitchFamily="34" charset="-122"/>
              </a:rPr>
              <a:t>连接，并发送 </a:t>
            </a:r>
            <a:r>
              <a:rPr kumimoji="1" lang="en-US" altLang="zh-CN" sz="1865" dirty="0">
                <a:latin typeface="微软雅黑 Light" panose="020B0502040204020203" pitchFamily="34" charset="-122"/>
                <a:ea typeface="微软雅黑 Light" panose="020B0502040204020203" pitchFamily="34" charset="-122"/>
              </a:rPr>
              <a:t>HTTP </a:t>
            </a:r>
            <a:r>
              <a:rPr kumimoji="1" lang="zh-CN" altLang="en-US" sz="1865" dirty="0">
                <a:latin typeface="微软雅黑 Light" panose="020B0502040204020203" pitchFamily="34" charset="-122"/>
                <a:ea typeface="微软雅黑 Light" panose="020B0502040204020203" pitchFamily="34" charset="-122"/>
              </a:rPr>
              <a:t>请求报文</a:t>
            </a:r>
            <a:endParaRPr kumimoji="1" lang="zh-CN" altLang="en-US" sz="1865" dirty="0">
              <a:latin typeface="微软雅黑 Light" panose="020B0502040204020203" pitchFamily="34" charset="-122"/>
              <a:ea typeface="微软雅黑 Light" panose="020B0502040204020203" pitchFamily="34" charset="-122"/>
            </a:endParaRPr>
          </a:p>
        </p:txBody>
      </p:sp>
      <p:cxnSp>
        <p:nvCxnSpPr>
          <p:cNvPr id="143" name="直接箭头连接符 142"/>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Freeform 325"/>
          <p:cNvSpPr/>
          <p:nvPr/>
        </p:nvSpPr>
        <p:spPr bwMode="auto">
          <a:xfrm>
            <a:off x="3813797" y="2716266"/>
            <a:ext cx="6451548" cy="2129756"/>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微软雅黑 Light" panose="020B0502040204020203" pitchFamily="34" charset="-122"/>
              <a:ea typeface="微软雅黑 Light" panose="020B0502040204020203" pitchFamily="34" charset="-122"/>
            </a:endParaRPr>
          </a:p>
        </p:txBody>
      </p:sp>
      <p:sp>
        <p:nvSpPr>
          <p:cNvPr id="119"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校园网</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120"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浏览器</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grpSp>
        <p:nvGrpSpPr>
          <p:cNvPr id="122" name="Group 24"/>
          <p:cNvGrpSpPr/>
          <p:nvPr/>
        </p:nvGrpSpPr>
        <p:grpSpPr bwMode="auto">
          <a:xfrm>
            <a:off x="473157" y="2525117"/>
            <a:ext cx="4509393" cy="3320193"/>
            <a:chOff x="912" y="768"/>
            <a:chExt cx="2400" cy="1584"/>
          </a:xfrm>
          <a:solidFill>
            <a:schemeClr val="bg2">
              <a:lumMod val="90000"/>
              <a:alpha val="19000"/>
            </a:schemeClr>
          </a:solidFill>
        </p:grpSpPr>
        <p:sp>
          <p:nvSpPr>
            <p:cNvPr id="125"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7"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8"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9"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0"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5"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6"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7"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8"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grpSp>
          <p:nvGrpSpPr>
            <p:cNvPr id="149" name="Group 34"/>
            <p:cNvGrpSpPr/>
            <p:nvPr/>
          </p:nvGrpSpPr>
          <p:grpSpPr bwMode="auto">
            <a:xfrm>
              <a:off x="912" y="768"/>
              <a:ext cx="2386" cy="1553"/>
              <a:chOff x="912" y="768"/>
              <a:chExt cx="2386" cy="1553"/>
            </a:xfrm>
            <a:grpFill/>
          </p:grpSpPr>
          <p:sp>
            <p:nvSpPr>
              <p:cNvPr id="150"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1"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2"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3"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4"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5"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6"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7"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58"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grpSp>
      </p:grpSp>
      <p:sp>
        <p:nvSpPr>
          <p:cNvPr id="160" name="Text Box 328"/>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校园网出口处的代理服务器</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（高速缓存）</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p:txBody>
      </p:sp>
      <p:pic>
        <p:nvPicPr>
          <p:cNvPr id="114" name="图形 11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1065" y="3778273"/>
            <a:ext cx="698726" cy="698726"/>
          </a:xfrm>
          <a:prstGeom prst="rect">
            <a:avLst/>
          </a:prstGeom>
        </p:spPr>
      </p:pic>
      <p:pic>
        <p:nvPicPr>
          <p:cNvPr id="115" name="图形 11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6698" y="3734049"/>
            <a:ext cx="698726" cy="698726"/>
          </a:xfrm>
          <a:prstGeom prst="rect">
            <a:avLst/>
          </a:prstGeom>
        </p:spPr>
      </p:pic>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2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代理服务器工作原理</a:t>
            </a:r>
            <a:endParaRPr lang="zh-CN" altLang="en-US" dirty="0"/>
          </a:p>
        </p:txBody>
      </p:sp>
      <p:sp>
        <p:nvSpPr>
          <p:cNvPr id="29" name="Line 119"/>
          <p:cNvSpPr>
            <a:spLocks noChangeShapeType="1"/>
          </p:cNvSpPr>
          <p:nvPr/>
        </p:nvSpPr>
        <p:spPr bwMode="auto">
          <a:xfrm flipV="1">
            <a:off x="3970147" y="4102434"/>
            <a:ext cx="685091" cy="867767"/>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graphicFrame>
        <p:nvGraphicFramePr>
          <p:cNvPr id="32" name="Object 44"/>
          <p:cNvGraphicFramePr>
            <a:graphicFrameLocks noChangeAspect="1"/>
          </p:cNvGraphicFramePr>
          <p:nvPr/>
        </p:nvGraphicFramePr>
        <p:xfrm>
          <a:off x="8095797" y="3373771"/>
          <a:ext cx="2012219" cy="1268179"/>
        </p:xfrm>
        <a:graphic>
          <a:graphicData uri="http://schemas.openxmlformats.org/presentationml/2006/ole">
            <mc:AlternateContent xmlns:mc="http://schemas.openxmlformats.org/markup-compatibility/2006">
              <mc:Choice xmlns:v="urn:schemas-microsoft-com:vml" Requires="v">
                <p:oleObj spid="_x0000_s3" name="VISIO" r:id="rId1" imgW="1687195" imgH="964565" progId="">
                  <p:embed/>
                </p:oleObj>
              </mc:Choice>
              <mc:Fallback>
                <p:oleObj name="VISIO" r:id="rId1" imgW="1687195" imgH="96456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97" y="3373771"/>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5194988" y="3985443"/>
            <a:ext cx="2337869" cy="17779"/>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mn-ea"/>
            </a:endParaRPr>
          </a:p>
        </p:txBody>
      </p:sp>
      <p:sp>
        <p:nvSpPr>
          <p:cNvPr id="34" name="Line 46"/>
          <p:cNvSpPr>
            <a:spLocks noChangeShapeType="1"/>
          </p:cNvSpPr>
          <p:nvPr/>
        </p:nvSpPr>
        <p:spPr bwMode="auto">
          <a:xfrm>
            <a:off x="9341293" y="4555483"/>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5" name="Line 47"/>
          <p:cNvSpPr>
            <a:spLocks noChangeShapeType="1"/>
          </p:cNvSpPr>
          <p:nvPr/>
        </p:nvSpPr>
        <p:spPr bwMode="auto">
          <a:xfrm>
            <a:off x="9768022" y="4248046"/>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6" name="Line 48"/>
          <p:cNvSpPr>
            <a:spLocks noChangeShapeType="1"/>
          </p:cNvSpPr>
          <p:nvPr/>
        </p:nvSpPr>
        <p:spPr bwMode="auto">
          <a:xfrm flipV="1">
            <a:off x="9800980" y="3497067"/>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7" name="Line 49"/>
          <p:cNvSpPr>
            <a:spLocks noChangeShapeType="1"/>
          </p:cNvSpPr>
          <p:nvPr/>
        </p:nvSpPr>
        <p:spPr bwMode="auto">
          <a:xfrm flipV="1">
            <a:off x="9306599" y="2814940"/>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38" name="Rectangle 114"/>
          <p:cNvSpPr>
            <a:spLocks noChangeArrowheads="1"/>
          </p:cNvSpPr>
          <p:nvPr/>
        </p:nvSpPr>
        <p:spPr bwMode="auto">
          <a:xfrm>
            <a:off x="3053110" y="2525117"/>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mn-ea"/>
            </a:endParaRPr>
          </a:p>
        </p:txBody>
      </p:sp>
      <p:sp>
        <p:nvSpPr>
          <p:cNvPr id="39" name="Line 115"/>
          <p:cNvSpPr>
            <a:spLocks noChangeShapeType="1"/>
          </p:cNvSpPr>
          <p:nvPr/>
        </p:nvSpPr>
        <p:spPr bwMode="auto">
          <a:xfrm>
            <a:off x="2154549" y="2952647"/>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0" name="Line 116"/>
          <p:cNvSpPr>
            <a:spLocks noChangeShapeType="1"/>
          </p:cNvSpPr>
          <p:nvPr/>
        </p:nvSpPr>
        <p:spPr bwMode="auto">
          <a:xfrm>
            <a:off x="2433833" y="3734049"/>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1" name="Line 117"/>
          <p:cNvSpPr>
            <a:spLocks noChangeShapeType="1"/>
          </p:cNvSpPr>
          <p:nvPr/>
        </p:nvSpPr>
        <p:spPr bwMode="auto">
          <a:xfrm>
            <a:off x="1665373" y="4276867"/>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2" name="Line 118"/>
          <p:cNvSpPr>
            <a:spLocks noChangeShapeType="1"/>
          </p:cNvSpPr>
          <p:nvPr/>
        </p:nvSpPr>
        <p:spPr bwMode="auto">
          <a:xfrm>
            <a:off x="2248223" y="5000627"/>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43" name="Line 119"/>
          <p:cNvSpPr>
            <a:spLocks noChangeShapeType="1"/>
          </p:cNvSpPr>
          <p:nvPr/>
        </p:nvSpPr>
        <p:spPr bwMode="auto">
          <a:xfrm>
            <a:off x="3070456" y="3985444"/>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mn-ea"/>
            </a:endParaRPr>
          </a:p>
        </p:txBody>
      </p:sp>
      <p:sp>
        <p:nvSpPr>
          <p:cNvPr id="70" name="Rectangle 254"/>
          <p:cNvSpPr>
            <a:spLocks noChangeArrowheads="1"/>
          </p:cNvSpPr>
          <p:nvPr/>
        </p:nvSpPr>
        <p:spPr bwMode="auto">
          <a:xfrm>
            <a:off x="3351474" y="2914218"/>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72" name="Rectangle 279"/>
          <p:cNvSpPr>
            <a:spLocks noChangeArrowheads="1"/>
          </p:cNvSpPr>
          <p:nvPr/>
        </p:nvSpPr>
        <p:spPr bwMode="auto">
          <a:xfrm>
            <a:off x="8653481" y="2514229"/>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mn-ea"/>
              </a:rPr>
              <a:t>源点服务器</a:t>
            </a:r>
            <a:endParaRPr kumimoji="1" lang="zh-CN" altLang="en-US" sz="1600" b="1" dirty="0">
              <a:latin typeface="+mn-ea"/>
            </a:endParaRPr>
          </a:p>
        </p:txBody>
      </p:sp>
      <p:sp>
        <p:nvSpPr>
          <p:cNvPr id="73" name="Rectangle 280"/>
          <p:cNvSpPr>
            <a:spLocks noChangeArrowheads="1"/>
          </p:cNvSpPr>
          <p:nvPr/>
        </p:nvSpPr>
        <p:spPr bwMode="auto">
          <a:xfrm>
            <a:off x="5407057" y="3556312"/>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74" name="Rectangle 281"/>
          <p:cNvSpPr>
            <a:spLocks noChangeArrowheads="1"/>
          </p:cNvSpPr>
          <p:nvPr/>
        </p:nvSpPr>
        <p:spPr bwMode="auto">
          <a:xfrm>
            <a:off x="5833124" y="3628368"/>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mn-ea"/>
              </a:rPr>
              <a:t>2 Mbit/s</a:t>
            </a:r>
            <a:endParaRPr kumimoji="1" lang="en-US" altLang="zh-CN" sz="1865" b="1" dirty="0">
              <a:solidFill>
                <a:srgbClr val="000099"/>
              </a:solidFill>
              <a:latin typeface="+mn-ea"/>
            </a:endParaRPr>
          </a:p>
        </p:txBody>
      </p:sp>
      <p:sp>
        <p:nvSpPr>
          <p:cNvPr id="101" name="Rectangle 308"/>
          <p:cNvSpPr>
            <a:spLocks noChangeArrowheads="1"/>
          </p:cNvSpPr>
          <p:nvPr/>
        </p:nvSpPr>
        <p:spPr bwMode="auto">
          <a:xfrm>
            <a:off x="8208554" y="3303318"/>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2" name="Rectangle 309"/>
          <p:cNvSpPr>
            <a:spLocks noChangeArrowheads="1"/>
          </p:cNvSpPr>
          <p:nvPr/>
        </p:nvSpPr>
        <p:spPr bwMode="auto">
          <a:xfrm>
            <a:off x="8718333" y="3890972"/>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mn-ea"/>
              </a:rPr>
              <a:t>互联网</a:t>
            </a:r>
            <a:endParaRPr kumimoji="1" lang="zh-CN" altLang="en-US" sz="1865" b="1" dirty="0">
              <a:solidFill>
                <a:srgbClr val="000099"/>
              </a:solidFill>
              <a:latin typeface="+mn-ea"/>
            </a:endParaRPr>
          </a:p>
        </p:txBody>
      </p:sp>
      <p:sp>
        <p:nvSpPr>
          <p:cNvPr id="103" name="Rectangle 310"/>
          <p:cNvSpPr>
            <a:spLocks noChangeArrowheads="1"/>
          </p:cNvSpPr>
          <p:nvPr/>
        </p:nvSpPr>
        <p:spPr bwMode="auto">
          <a:xfrm>
            <a:off x="4846760" y="3400993"/>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4" name="Rectangle 311"/>
          <p:cNvSpPr>
            <a:spLocks noChangeArrowheads="1"/>
          </p:cNvSpPr>
          <p:nvPr/>
        </p:nvSpPr>
        <p:spPr bwMode="auto">
          <a:xfrm>
            <a:off x="3911771" y="4179193"/>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5" name="Rectangle 312"/>
          <p:cNvSpPr>
            <a:spLocks noChangeArrowheads="1"/>
          </p:cNvSpPr>
          <p:nvPr/>
        </p:nvSpPr>
        <p:spPr bwMode="auto">
          <a:xfrm>
            <a:off x="2596891" y="3790092"/>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mn-ea"/>
            </a:endParaRPr>
          </a:p>
        </p:txBody>
      </p:sp>
      <p:sp>
        <p:nvSpPr>
          <p:cNvPr id="107" name="Rectangle 314"/>
          <p:cNvSpPr>
            <a:spLocks noChangeArrowheads="1"/>
          </p:cNvSpPr>
          <p:nvPr/>
        </p:nvSpPr>
        <p:spPr bwMode="auto">
          <a:xfrm>
            <a:off x="4841556" y="3428214"/>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mn-ea"/>
              </a:rPr>
              <a:t>R</a:t>
            </a:r>
            <a:r>
              <a:rPr kumimoji="1" lang="en-US" altLang="zh-CN" sz="1865" b="1" baseline="-25000">
                <a:solidFill>
                  <a:srgbClr val="000099"/>
                </a:solidFill>
                <a:latin typeface="+mn-ea"/>
              </a:rPr>
              <a:t>1</a:t>
            </a:r>
            <a:endParaRPr kumimoji="1" lang="en-US" altLang="zh-CN" sz="1865" b="1" baseline="-25000">
              <a:solidFill>
                <a:srgbClr val="000099"/>
              </a:solidFill>
              <a:latin typeface="+mn-ea"/>
            </a:endParaRPr>
          </a:p>
        </p:txBody>
      </p:sp>
      <p:sp>
        <p:nvSpPr>
          <p:cNvPr id="108" name="Rectangle 315"/>
          <p:cNvSpPr>
            <a:spLocks noChangeArrowheads="1"/>
          </p:cNvSpPr>
          <p:nvPr/>
        </p:nvSpPr>
        <p:spPr bwMode="auto">
          <a:xfrm>
            <a:off x="7705498" y="3429814"/>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mn-ea"/>
              </a:rPr>
              <a:t>R</a:t>
            </a:r>
            <a:r>
              <a:rPr kumimoji="1" lang="en-US" altLang="zh-CN" sz="1865" b="1" baseline="-25000">
                <a:solidFill>
                  <a:srgbClr val="000099"/>
                </a:solidFill>
                <a:latin typeface="+mn-ea"/>
              </a:rPr>
              <a:t>2</a:t>
            </a:r>
            <a:endParaRPr kumimoji="1" lang="en-US" altLang="zh-CN" sz="1865" b="1" baseline="-25000">
              <a:solidFill>
                <a:srgbClr val="000099"/>
              </a:solidFill>
              <a:latin typeface="+mn-ea"/>
            </a:endParaRPr>
          </a:p>
        </p:txBody>
      </p: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2159799"/>
            <a:ext cx="588101" cy="823341"/>
          </a:xfrm>
          <a:prstGeom prst="rect">
            <a:avLst/>
          </a:prstGeom>
        </p:spPr>
      </p:pic>
      <p:pic>
        <p:nvPicPr>
          <p:cNvPr id="11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247430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99781" y="3242886"/>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4773" y="4577234"/>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0342" y="390721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3043115"/>
            <a:ext cx="588101" cy="823341"/>
          </a:xfrm>
          <a:prstGeom prst="rect">
            <a:avLst/>
          </a:prstGeom>
        </p:spPr>
      </p:pic>
      <p:pic>
        <p:nvPicPr>
          <p:cNvPr id="115" name="图片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5344" y="4003222"/>
            <a:ext cx="588101" cy="823341"/>
          </a:xfrm>
          <a:prstGeom prst="rect">
            <a:avLst/>
          </a:prstGeom>
        </p:spPr>
      </p:pic>
      <p:pic>
        <p:nvPicPr>
          <p:cNvPr id="116" name="图片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2443" y="4771307"/>
            <a:ext cx="588101" cy="823341"/>
          </a:xfrm>
          <a:prstGeom prst="rect">
            <a:avLst/>
          </a:prstGeom>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747" y="4745264"/>
            <a:ext cx="588101" cy="823341"/>
          </a:xfrm>
          <a:prstGeom prst="rect">
            <a:avLst/>
          </a:prstGeom>
        </p:spPr>
      </p:pic>
      <p:sp>
        <p:nvSpPr>
          <p:cNvPr id="118" name="矩形 117"/>
          <p:cNvSpPr/>
          <p:nvPr/>
        </p:nvSpPr>
        <p:spPr>
          <a:xfrm>
            <a:off x="4040573" y="1731380"/>
            <a:ext cx="4441947" cy="666977"/>
          </a:xfrm>
          <a:prstGeom prst="rect">
            <a:avLst/>
          </a:prstGeom>
          <a:solidFill>
            <a:schemeClr val="accent1">
              <a:lumMod val="10000"/>
              <a:lumOff val="90000"/>
            </a:schemeClr>
          </a:solidFill>
          <a:ln>
            <a:solidFill>
              <a:schemeClr val="tx1"/>
            </a:solidFill>
          </a:ln>
        </p:spPr>
        <p:txBody>
          <a:bodyPr wrap="square">
            <a:spAutoFit/>
          </a:bodyPr>
          <a:lstStyle/>
          <a:p>
            <a:r>
              <a:rPr kumimoji="1" lang="zh-CN" altLang="en-US" sz="1865" dirty="0">
                <a:latin typeface="+mn-ea"/>
              </a:rPr>
              <a:t>源点服务器将所请求的对象放在 </a:t>
            </a:r>
            <a:r>
              <a:rPr kumimoji="1" lang="en-US" altLang="zh-CN" sz="1865" dirty="0">
                <a:latin typeface="+mn-ea"/>
              </a:rPr>
              <a:t>HTTP </a:t>
            </a:r>
            <a:r>
              <a:rPr kumimoji="1" lang="zh-CN" altLang="en-US" sz="1865" dirty="0">
                <a:latin typeface="+mn-ea"/>
              </a:rPr>
              <a:t>响应报文中返回给校园网的高速缓存</a:t>
            </a:r>
            <a:endParaRPr kumimoji="1" lang="zh-CN" altLang="en-US" sz="1865" dirty="0">
              <a:latin typeface="+mn-ea"/>
            </a:endParaRPr>
          </a:p>
        </p:txBody>
      </p:sp>
      <p:cxnSp>
        <p:nvCxnSpPr>
          <p:cNvPr id="120" name="直接箭头连接符 119"/>
          <p:cNvCxnSpPr/>
          <p:nvPr/>
        </p:nvCxnSpPr>
        <p:spPr>
          <a:xfrm flipH="1">
            <a:off x="3970147" y="5086382"/>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1" name="Freeform 325"/>
          <p:cNvSpPr/>
          <p:nvPr/>
        </p:nvSpPr>
        <p:spPr bwMode="auto">
          <a:xfrm>
            <a:off x="3813797" y="2716266"/>
            <a:ext cx="6451548" cy="2129756"/>
          </a:xfrm>
          <a:custGeom>
            <a:avLst/>
            <a:gdLst>
              <a:gd name="T0" fmla="*/ 0 w 3356"/>
              <a:gd name="T1" fmla="*/ 2147483646 h 1179"/>
              <a:gd name="T2" fmla="*/ 2147483646 w 3356"/>
              <a:gd name="T3" fmla="*/ 2147483646 h 1179"/>
              <a:gd name="T4" fmla="*/ 2147483646 w 3356"/>
              <a:gd name="T5" fmla="*/ 2147483646 h 1179"/>
              <a:gd name="T6" fmla="*/ 2147483646 w 3356"/>
              <a:gd name="T7" fmla="*/ 2147483646 h 1179"/>
              <a:gd name="T8" fmla="*/ 2147483646 w 3356"/>
              <a:gd name="T9" fmla="*/ 2147483646 h 1179"/>
              <a:gd name="T10" fmla="*/ 2147483646 w 3356"/>
              <a:gd name="T11" fmla="*/ 2147483646 h 1179"/>
              <a:gd name="T12" fmla="*/ 2147483646 w 3356"/>
              <a:gd name="T13" fmla="*/ 2147483646 h 1179"/>
              <a:gd name="T14" fmla="*/ 2147483646 w 3356"/>
              <a:gd name="T15" fmla="*/ 2147483646 h 1179"/>
              <a:gd name="T16" fmla="*/ 2147483646 w 3356"/>
              <a:gd name="T17" fmla="*/ 0 h 11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56" h="1179">
                <a:moveTo>
                  <a:pt x="0" y="1179"/>
                </a:moveTo>
                <a:cubicBezTo>
                  <a:pt x="64" y="1127"/>
                  <a:pt x="263" y="937"/>
                  <a:pt x="385" y="867"/>
                </a:cubicBezTo>
                <a:cubicBezTo>
                  <a:pt x="507" y="797"/>
                  <a:pt x="552" y="778"/>
                  <a:pt x="732" y="758"/>
                </a:cubicBezTo>
                <a:cubicBezTo>
                  <a:pt x="912" y="738"/>
                  <a:pt x="1271" y="752"/>
                  <a:pt x="1464" y="749"/>
                </a:cubicBezTo>
                <a:cubicBezTo>
                  <a:pt x="1657" y="746"/>
                  <a:pt x="1767" y="750"/>
                  <a:pt x="1893" y="739"/>
                </a:cubicBezTo>
                <a:cubicBezTo>
                  <a:pt x="2019" y="728"/>
                  <a:pt x="2099" y="720"/>
                  <a:pt x="2222" y="680"/>
                </a:cubicBezTo>
                <a:cubicBezTo>
                  <a:pt x="2345" y="640"/>
                  <a:pt x="2503" y="567"/>
                  <a:pt x="2631" y="499"/>
                </a:cubicBezTo>
                <a:cubicBezTo>
                  <a:pt x="2759" y="431"/>
                  <a:pt x="2872" y="355"/>
                  <a:pt x="2993" y="272"/>
                </a:cubicBezTo>
                <a:cubicBezTo>
                  <a:pt x="3114" y="189"/>
                  <a:pt x="3295" y="53"/>
                  <a:pt x="3356" y="0"/>
                </a:cubicBezTo>
              </a:path>
            </a:pathLst>
          </a:custGeom>
          <a:noFill/>
          <a:ln w="57150" cmpd="sng">
            <a:solidFill>
              <a:srgbClr val="CC00CC"/>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solidFill>
                <a:srgbClr val="000099"/>
              </a:solidFill>
              <a:latin typeface="+mn-ea"/>
            </a:endParaRPr>
          </a:p>
        </p:txBody>
      </p:sp>
      <p:sp>
        <p:nvSpPr>
          <p:cNvPr id="125" name="Rectangle 255"/>
          <p:cNvSpPr>
            <a:spLocks noChangeArrowheads="1"/>
          </p:cNvSpPr>
          <p:nvPr/>
        </p:nvSpPr>
        <p:spPr bwMode="auto">
          <a:xfrm>
            <a:off x="3697846" y="3132946"/>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mn-ea"/>
              </a:rPr>
              <a:t>校园网</a:t>
            </a:r>
            <a:endParaRPr kumimoji="1" lang="zh-CN" altLang="en-US" sz="1600" b="1" dirty="0">
              <a:solidFill>
                <a:schemeClr val="bg1"/>
              </a:solidFill>
              <a:latin typeface="+mn-ea"/>
            </a:endParaRPr>
          </a:p>
        </p:txBody>
      </p:sp>
      <p:sp>
        <p:nvSpPr>
          <p:cNvPr id="126" name="Rectangle 313"/>
          <p:cNvSpPr>
            <a:spLocks noChangeArrowheads="1"/>
          </p:cNvSpPr>
          <p:nvPr/>
        </p:nvSpPr>
        <p:spPr bwMode="auto">
          <a:xfrm>
            <a:off x="1286761" y="362292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mn-ea"/>
              </a:rPr>
              <a:t>浏览器</a:t>
            </a:r>
            <a:endParaRPr kumimoji="1" lang="zh-CN" altLang="en-US" sz="1600" b="1" dirty="0">
              <a:solidFill>
                <a:schemeClr val="bg1"/>
              </a:solidFill>
              <a:latin typeface="+mn-ea"/>
            </a:endParaRPr>
          </a:p>
        </p:txBody>
      </p:sp>
      <p:grpSp>
        <p:nvGrpSpPr>
          <p:cNvPr id="127" name="Group 24"/>
          <p:cNvGrpSpPr/>
          <p:nvPr/>
        </p:nvGrpSpPr>
        <p:grpSpPr bwMode="auto">
          <a:xfrm>
            <a:off x="427767" y="2285067"/>
            <a:ext cx="4509393" cy="3320193"/>
            <a:chOff x="912" y="768"/>
            <a:chExt cx="2400" cy="1584"/>
          </a:xfrm>
          <a:solidFill>
            <a:schemeClr val="bg2">
              <a:lumMod val="90000"/>
              <a:alpha val="19000"/>
            </a:schemeClr>
          </a:solidFill>
        </p:grpSpPr>
        <p:sp>
          <p:nvSpPr>
            <p:cNvPr id="128"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29"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0"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1"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2"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3"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4"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5"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6"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grpSp>
          <p:nvGrpSpPr>
            <p:cNvPr id="137" name="Group 34"/>
            <p:cNvGrpSpPr/>
            <p:nvPr/>
          </p:nvGrpSpPr>
          <p:grpSpPr bwMode="auto">
            <a:xfrm>
              <a:off x="912" y="768"/>
              <a:ext cx="2386" cy="1553"/>
              <a:chOff x="912" y="768"/>
              <a:chExt cx="2386" cy="1553"/>
            </a:xfrm>
            <a:grpFill/>
          </p:grpSpPr>
          <p:sp>
            <p:nvSpPr>
              <p:cNvPr id="138"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39"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0"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1"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2"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3"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4"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5"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sp>
            <p:nvSpPr>
              <p:cNvPr id="146"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mn-ea"/>
                </a:endParaRPr>
              </a:p>
            </p:txBody>
          </p:sp>
        </p:grpSp>
      </p:grpSp>
      <p:sp>
        <p:nvSpPr>
          <p:cNvPr id="148" name="Text Box 328"/>
          <p:cNvSpPr txBox="1">
            <a:spLocks noChangeArrowheads="1"/>
          </p:cNvSpPr>
          <p:nvPr/>
        </p:nvSpPr>
        <p:spPr bwMode="auto">
          <a:xfrm>
            <a:off x="5065327" y="4864519"/>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865" b="1" dirty="0">
                <a:solidFill>
                  <a:srgbClr val="000099"/>
                </a:solidFill>
                <a:latin typeface="+mn-ea"/>
                <a:ea typeface="+mn-ea"/>
              </a:rPr>
              <a:t>校园网出口处的代理服务器</a:t>
            </a:r>
            <a:endParaRPr lang="zh-CN" altLang="en-US" sz="1865" b="1" dirty="0">
              <a:solidFill>
                <a:srgbClr val="000099"/>
              </a:solidFill>
              <a:latin typeface="+mn-ea"/>
              <a:ea typeface="+mn-ea"/>
            </a:endParaRPr>
          </a:p>
          <a:p>
            <a:pPr algn="ctr"/>
            <a:r>
              <a:rPr lang="zh-CN" altLang="en-US" sz="1865" b="1" dirty="0">
                <a:solidFill>
                  <a:srgbClr val="000099"/>
                </a:solidFill>
                <a:latin typeface="+mn-ea"/>
                <a:ea typeface="+mn-ea"/>
              </a:rPr>
              <a:t>（高速缓存）</a:t>
            </a:r>
            <a:endParaRPr lang="zh-CN" altLang="en-US" sz="1865" b="1" dirty="0">
              <a:solidFill>
                <a:srgbClr val="000099"/>
              </a:solidFill>
              <a:latin typeface="+mn-ea"/>
              <a:ea typeface="+mn-ea"/>
            </a:endParaRPr>
          </a:p>
        </p:txBody>
      </p:sp>
      <p:pic>
        <p:nvPicPr>
          <p:cNvPr id="119" name="图形 11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1035" y="3789851"/>
            <a:ext cx="698726" cy="698726"/>
          </a:xfrm>
          <a:prstGeom prst="rect">
            <a:avLst/>
          </a:prstGeom>
        </p:spPr>
      </p:pic>
      <p:pic>
        <p:nvPicPr>
          <p:cNvPr id="122" name="图形 12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2858" y="3770877"/>
            <a:ext cx="698726" cy="698726"/>
          </a:xfrm>
          <a:prstGeom prst="rect">
            <a:avLst/>
          </a:prstGeom>
        </p:spPr>
      </p:pic>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right)">
                                      <p:cBhvr>
                                        <p:cTn id="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Line 119"/>
          <p:cNvSpPr>
            <a:spLocks noChangeShapeType="1"/>
          </p:cNvSpPr>
          <p:nvPr/>
        </p:nvSpPr>
        <p:spPr bwMode="auto">
          <a:xfrm flipV="1">
            <a:off x="3923712" y="3470081"/>
            <a:ext cx="685091" cy="867767"/>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graphicFrame>
        <p:nvGraphicFramePr>
          <p:cNvPr id="32" name="Object 44"/>
          <p:cNvGraphicFramePr>
            <a:graphicFrameLocks noChangeAspect="1"/>
          </p:cNvGraphicFramePr>
          <p:nvPr/>
        </p:nvGraphicFramePr>
        <p:xfrm>
          <a:off x="8049362" y="2741418"/>
          <a:ext cx="2012219" cy="1268179"/>
        </p:xfrm>
        <a:graphic>
          <a:graphicData uri="http://schemas.openxmlformats.org/presentationml/2006/ole">
            <mc:AlternateContent xmlns:mc="http://schemas.openxmlformats.org/markup-compatibility/2006">
              <mc:Choice xmlns:v="urn:schemas-microsoft-com:vml" Requires="v">
                <p:oleObj spid="_x0000_s2" name="VISIO" r:id="rId1" imgW="1687195" imgH="964565" progId="">
                  <p:embed/>
                </p:oleObj>
              </mc:Choice>
              <mc:Fallback>
                <p:oleObj name="VISIO" r:id="rId1" imgW="1687195" imgH="964565" progId="">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362" y="2741418"/>
                        <a:ext cx="2012219" cy="1268179"/>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 name="Line 45"/>
          <p:cNvSpPr>
            <a:spLocks noChangeShapeType="1"/>
          </p:cNvSpPr>
          <p:nvPr/>
        </p:nvSpPr>
        <p:spPr bwMode="auto">
          <a:xfrm>
            <a:off x="5082339" y="3348081"/>
            <a:ext cx="2475259" cy="7314"/>
          </a:xfrm>
          <a:prstGeom prst="line">
            <a:avLst/>
          </a:prstGeom>
          <a:noFill/>
          <a:ln w="28575">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4" name="Line 46"/>
          <p:cNvSpPr>
            <a:spLocks noChangeShapeType="1"/>
          </p:cNvSpPr>
          <p:nvPr/>
        </p:nvSpPr>
        <p:spPr bwMode="auto">
          <a:xfrm>
            <a:off x="9294858" y="3923130"/>
            <a:ext cx="738969" cy="59886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5" name="Line 47"/>
          <p:cNvSpPr>
            <a:spLocks noChangeShapeType="1"/>
          </p:cNvSpPr>
          <p:nvPr/>
        </p:nvSpPr>
        <p:spPr bwMode="auto">
          <a:xfrm>
            <a:off x="9721587" y="3615693"/>
            <a:ext cx="593257" cy="12649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6" name="Line 48"/>
          <p:cNvSpPr>
            <a:spLocks noChangeShapeType="1"/>
          </p:cNvSpPr>
          <p:nvPr/>
        </p:nvSpPr>
        <p:spPr bwMode="auto">
          <a:xfrm flipV="1">
            <a:off x="9754545" y="2864714"/>
            <a:ext cx="560299" cy="169731"/>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7" name="Line 49"/>
          <p:cNvSpPr>
            <a:spLocks noChangeShapeType="1"/>
          </p:cNvSpPr>
          <p:nvPr/>
        </p:nvSpPr>
        <p:spPr bwMode="auto">
          <a:xfrm flipV="1">
            <a:off x="9260164" y="2182587"/>
            <a:ext cx="773664" cy="656507"/>
          </a:xfrm>
          <a:prstGeom prst="line">
            <a:avLst/>
          </a:prstGeom>
          <a:noFill/>
          <a:ln w="28575">
            <a:solidFill>
              <a:srgbClr val="0066FF"/>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8" name="Rectangle 114"/>
          <p:cNvSpPr>
            <a:spLocks noChangeArrowheads="1"/>
          </p:cNvSpPr>
          <p:nvPr/>
        </p:nvSpPr>
        <p:spPr bwMode="auto">
          <a:xfrm>
            <a:off x="3006675" y="1892764"/>
            <a:ext cx="36428" cy="2861407"/>
          </a:xfrm>
          <a:prstGeom prst="rect">
            <a:avLst/>
          </a:prstGeom>
          <a:solidFill>
            <a:srgbClr val="000000"/>
          </a:solidFill>
          <a:ln w="38100" cmpd="sng">
            <a:solidFill>
              <a:srgbClr val="00B0F0"/>
            </a:solidFill>
            <a:miter lim="800000"/>
          </a:ln>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39" name="Line 115"/>
          <p:cNvSpPr>
            <a:spLocks noChangeShapeType="1"/>
          </p:cNvSpPr>
          <p:nvPr/>
        </p:nvSpPr>
        <p:spPr bwMode="auto">
          <a:xfrm>
            <a:off x="2108114" y="2320294"/>
            <a:ext cx="934987"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0" name="Line 116"/>
          <p:cNvSpPr>
            <a:spLocks noChangeShapeType="1"/>
          </p:cNvSpPr>
          <p:nvPr/>
        </p:nvSpPr>
        <p:spPr bwMode="auto">
          <a:xfrm>
            <a:off x="2387398" y="3101696"/>
            <a:ext cx="655705" cy="1601"/>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1" name="Line 117"/>
          <p:cNvSpPr>
            <a:spLocks noChangeShapeType="1"/>
          </p:cNvSpPr>
          <p:nvPr/>
        </p:nvSpPr>
        <p:spPr bwMode="auto">
          <a:xfrm>
            <a:off x="1618938" y="3644514"/>
            <a:ext cx="1405084" cy="48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2" name="Line 118"/>
          <p:cNvSpPr>
            <a:spLocks noChangeShapeType="1"/>
          </p:cNvSpPr>
          <p:nvPr/>
        </p:nvSpPr>
        <p:spPr bwMode="auto">
          <a:xfrm>
            <a:off x="2201788" y="4368274"/>
            <a:ext cx="843051" cy="3203"/>
          </a:xfrm>
          <a:prstGeom prst="line">
            <a:avLst/>
          </a:prstGeom>
          <a:noFill/>
          <a:ln w="28575">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43" name="Line 119"/>
          <p:cNvSpPr>
            <a:spLocks noChangeShapeType="1"/>
          </p:cNvSpPr>
          <p:nvPr/>
        </p:nvSpPr>
        <p:spPr bwMode="auto">
          <a:xfrm>
            <a:off x="3024021" y="3353091"/>
            <a:ext cx="1590693" cy="3203"/>
          </a:xfrm>
          <a:prstGeom prst="line">
            <a:avLst/>
          </a:prstGeom>
          <a:noFill/>
          <a:ln w="19050">
            <a:solidFill>
              <a:srgbClr val="00B0F0"/>
            </a:solidFill>
            <a:round/>
          </a:ln>
          <a:extLst>
            <a:ext uri="{909E8E84-426E-40DD-AFC4-6F175D3DCCD1}">
              <a14:hiddenFill xmlns:a14="http://schemas.microsoft.com/office/drawing/2010/main">
                <a:noFill/>
              </a14:hiddenFill>
            </a:ext>
          </a:extLst>
        </p:spPr>
        <p:txBody>
          <a:bodyPr/>
          <a:lstStyle/>
          <a:p>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70" name="Rectangle 254"/>
          <p:cNvSpPr>
            <a:spLocks noChangeArrowheads="1"/>
          </p:cNvSpPr>
          <p:nvPr/>
        </p:nvSpPr>
        <p:spPr bwMode="auto">
          <a:xfrm>
            <a:off x="3305039" y="2281865"/>
            <a:ext cx="973151" cy="682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72" name="Rectangle 279"/>
          <p:cNvSpPr>
            <a:spLocks noChangeArrowheads="1"/>
          </p:cNvSpPr>
          <p:nvPr/>
        </p:nvSpPr>
        <p:spPr bwMode="auto">
          <a:xfrm>
            <a:off x="8814566" y="1881876"/>
            <a:ext cx="10259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latin typeface="微软雅黑 Light" panose="020B0502040204020203" pitchFamily="34" charset="-122"/>
                <a:ea typeface="微软雅黑 Light" panose="020B0502040204020203" pitchFamily="34" charset="-122"/>
              </a:rPr>
              <a:t>源点服务器</a:t>
            </a:r>
            <a:endParaRPr kumimoji="1" lang="zh-CN" altLang="en-US" sz="1600" b="1" dirty="0">
              <a:latin typeface="微软雅黑 Light" panose="020B0502040204020203" pitchFamily="34" charset="-122"/>
              <a:ea typeface="微软雅黑 Light" panose="020B0502040204020203" pitchFamily="34" charset="-122"/>
            </a:endParaRPr>
          </a:p>
        </p:txBody>
      </p:sp>
      <p:sp>
        <p:nvSpPr>
          <p:cNvPr id="73" name="Rectangle 280"/>
          <p:cNvSpPr>
            <a:spLocks noChangeArrowheads="1"/>
          </p:cNvSpPr>
          <p:nvPr/>
        </p:nvSpPr>
        <p:spPr bwMode="auto">
          <a:xfrm>
            <a:off x="5360622" y="2923959"/>
            <a:ext cx="929784" cy="42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74" name="Rectangle 281"/>
          <p:cNvSpPr>
            <a:spLocks noChangeArrowheads="1"/>
          </p:cNvSpPr>
          <p:nvPr/>
        </p:nvSpPr>
        <p:spPr bwMode="auto">
          <a:xfrm>
            <a:off x="5786689" y="2996015"/>
            <a:ext cx="88806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dirty="0">
                <a:solidFill>
                  <a:srgbClr val="000099"/>
                </a:solidFill>
                <a:latin typeface="微软雅黑 Light" panose="020B0502040204020203" pitchFamily="34" charset="-122"/>
                <a:ea typeface="微软雅黑 Light" panose="020B0502040204020203" pitchFamily="34" charset="-122"/>
              </a:rPr>
              <a:t>2 Mbit/s</a:t>
            </a:r>
            <a:endParaRPr kumimoji="1" lang="en-US" altLang="zh-CN" sz="1865" b="1" dirty="0">
              <a:solidFill>
                <a:srgbClr val="000099"/>
              </a:solidFill>
              <a:latin typeface="微软雅黑 Light" panose="020B0502040204020203" pitchFamily="34" charset="-122"/>
              <a:ea typeface="微软雅黑 Light" panose="020B0502040204020203" pitchFamily="34" charset="-122"/>
            </a:endParaRPr>
          </a:p>
        </p:txBody>
      </p:sp>
      <p:sp>
        <p:nvSpPr>
          <p:cNvPr id="101" name="Rectangle 308"/>
          <p:cNvSpPr>
            <a:spLocks noChangeArrowheads="1"/>
          </p:cNvSpPr>
          <p:nvPr/>
        </p:nvSpPr>
        <p:spPr bwMode="auto">
          <a:xfrm>
            <a:off x="8162119" y="2670965"/>
            <a:ext cx="973151" cy="43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2" name="Rectangle 309"/>
          <p:cNvSpPr>
            <a:spLocks noChangeArrowheads="1"/>
          </p:cNvSpPr>
          <p:nvPr/>
        </p:nvSpPr>
        <p:spPr bwMode="auto">
          <a:xfrm>
            <a:off x="8671898" y="3258619"/>
            <a:ext cx="716543"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865" b="1" dirty="0">
                <a:solidFill>
                  <a:srgbClr val="000099"/>
                </a:solidFill>
                <a:latin typeface="微软雅黑 Light" panose="020B0502040204020203" pitchFamily="34" charset="-122"/>
                <a:ea typeface="微软雅黑 Light" panose="020B0502040204020203" pitchFamily="34" charset="-122"/>
              </a:rPr>
              <a:t>互联网</a:t>
            </a:r>
            <a:endParaRPr kumimoji="1" lang="zh-CN" altLang="en-US" sz="1865" b="1" dirty="0">
              <a:solidFill>
                <a:srgbClr val="000099"/>
              </a:solidFill>
              <a:latin typeface="微软雅黑 Light" panose="020B0502040204020203" pitchFamily="34" charset="-122"/>
              <a:ea typeface="微软雅黑 Light" panose="020B0502040204020203" pitchFamily="34" charset="-122"/>
            </a:endParaRPr>
          </a:p>
        </p:txBody>
      </p:sp>
      <p:sp>
        <p:nvSpPr>
          <p:cNvPr id="103" name="Rectangle 310"/>
          <p:cNvSpPr>
            <a:spLocks noChangeArrowheads="1"/>
          </p:cNvSpPr>
          <p:nvPr/>
        </p:nvSpPr>
        <p:spPr bwMode="auto">
          <a:xfrm>
            <a:off x="4800325" y="2768640"/>
            <a:ext cx="437137" cy="40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4" name="Rectangle 311"/>
          <p:cNvSpPr>
            <a:spLocks noChangeArrowheads="1"/>
          </p:cNvSpPr>
          <p:nvPr/>
        </p:nvSpPr>
        <p:spPr bwMode="auto">
          <a:xfrm>
            <a:off x="3865336" y="3546840"/>
            <a:ext cx="473567" cy="40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5" name="Rectangle 312"/>
          <p:cNvSpPr>
            <a:spLocks noChangeArrowheads="1"/>
          </p:cNvSpPr>
          <p:nvPr/>
        </p:nvSpPr>
        <p:spPr bwMode="auto">
          <a:xfrm>
            <a:off x="2550456" y="3157739"/>
            <a:ext cx="477035" cy="40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z="1865" b="1">
              <a:solidFill>
                <a:srgbClr val="000099"/>
              </a:solidFill>
              <a:latin typeface="微软雅黑 Light" panose="020B0502040204020203" pitchFamily="34" charset="-122"/>
              <a:ea typeface="微软雅黑 Light" panose="020B0502040204020203" pitchFamily="34" charset="-122"/>
            </a:endParaRPr>
          </a:p>
        </p:txBody>
      </p:sp>
      <p:sp>
        <p:nvSpPr>
          <p:cNvPr id="107" name="Rectangle 314"/>
          <p:cNvSpPr>
            <a:spLocks noChangeArrowheads="1"/>
          </p:cNvSpPr>
          <p:nvPr/>
        </p:nvSpPr>
        <p:spPr bwMode="auto">
          <a:xfrm>
            <a:off x="4795121" y="2795861"/>
            <a:ext cx="205184"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1</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sp>
        <p:nvSpPr>
          <p:cNvPr id="108" name="Rectangle 315"/>
          <p:cNvSpPr>
            <a:spLocks noChangeArrowheads="1"/>
          </p:cNvSpPr>
          <p:nvPr/>
        </p:nvSpPr>
        <p:spPr bwMode="auto">
          <a:xfrm>
            <a:off x="7659063" y="2797461"/>
            <a:ext cx="232436" cy="287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en-US" altLang="zh-CN" sz="1865" b="1">
                <a:solidFill>
                  <a:srgbClr val="000099"/>
                </a:solidFill>
                <a:latin typeface="微软雅黑 Light" panose="020B0502040204020203" pitchFamily="34" charset="-122"/>
                <a:ea typeface="微软雅黑 Light" panose="020B0502040204020203" pitchFamily="34" charset="-122"/>
              </a:rPr>
              <a:t>R</a:t>
            </a:r>
            <a:r>
              <a:rPr kumimoji="1" lang="en-US" altLang="zh-CN" sz="1865" b="1" baseline="-25000">
                <a:solidFill>
                  <a:srgbClr val="000099"/>
                </a:solidFill>
                <a:latin typeface="微软雅黑 Light" panose="020B0502040204020203" pitchFamily="34" charset="-122"/>
                <a:ea typeface="微软雅黑 Light" panose="020B0502040204020203" pitchFamily="34" charset="-122"/>
              </a:rPr>
              <a:t>2</a:t>
            </a:r>
            <a:endParaRPr kumimoji="1" lang="en-US" altLang="zh-CN" sz="1865" b="1" baseline="-25000">
              <a:solidFill>
                <a:srgbClr val="000099"/>
              </a:solidFill>
              <a:latin typeface="微软雅黑 Light" panose="020B0502040204020203" pitchFamily="34" charset="-122"/>
              <a:ea typeface="微软雅黑 Light" panose="020B0502040204020203" pitchFamily="34" charset="-122"/>
            </a:endParaRPr>
          </a:p>
        </p:txBody>
      </p:sp>
      <p:pic>
        <p:nvPicPr>
          <p:cNvPr id="109" name="图片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6008" y="1527446"/>
            <a:ext cx="588101" cy="823341"/>
          </a:xfrm>
          <a:prstGeom prst="rect">
            <a:avLst/>
          </a:prstGeom>
        </p:spPr>
      </p:pic>
      <p:pic>
        <p:nvPicPr>
          <p:cNvPr id="110"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8338" y="1841955"/>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3346" y="2610533"/>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8338" y="3944881"/>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97"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3907" y="3274858"/>
            <a:ext cx="688876" cy="688877"/>
          </a:xfrm>
          <a:prstGeom prst="rect">
            <a:avLst/>
          </a:prstGeom>
          <a:noFill/>
          <a:extLst>
            <a:ext uri="{909E8E84-426E-40DD-AFC4-6F175D3DCCD1}">
              <a14:hiddenFill xmlns:a14="http://schemas.microsoft.com/office/drawing/2010/main">
                <a:solidFill>
                  <a:srgbClr val="FFFFFF"/>
                </a:solidFill>
              </a14:hiddenFill>
            </a:ext>
          </a:extLst>
        </p:spPr>
      </p:pic>
      <p:pic>
        <p:nvPicPr>
          <p:cNvPr id="114" name="图片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8909" y="2410762"/>
            <a:ext cx="588101" cy="823341"/>
          </a:xfrm>
          <a:prstGeom prst="rect">
            <a:avLst/>
          </a:prstGeom>
        </p:spPr>
      </p:pic>
      <p:pic>
        <p:nvPicPr>
          <p:cNvPr id="115" name="图片 1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8909" y="3370869"/>
            <a:ext cx="588101" cy="823341"/>
          </a:xfrm>
          <a:prstGeom prst="rect">
            <a:avLst/>
          </a:prstGeom>
        </p:spPr>
      </p:pic>
      <p:pic>
        <p:nvPicPr>
          <p:cNvPr id="116" name="图片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6008" y="4138954"/>
            <a:ext cx="588101" cy="823341"/>
          </a:xfrm>
          <a:prstGeom prst="rect">
            <a:avLst/>
          </a:prstGeom>
        </p:spPr>
      </p:pic>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312" y="4112911"/>
            <a:ext cx="588101" cy="823341"/>
          </a:xfrm>
          <a:prstGeom prst="rect">
            <a:avLst/>
          </a:prstGeom>
        </p:spPr>
      </p:pic>
      <p:cxnSp>
        <p:nvCxnSpPr>
          <p:cNvPr id="118" name="直接箭头连接符 117"/>
          <p:cNvCxnSpPr/>
          <p:nvPr/>
        </p:nvCxnSpPr>
        <p:spPr>
          <a:xfrm>
            <a:off x="2387397" y="2128097"/>
            <a:ext cx="1379965" cy="2161223"/>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接箭头连接符 118"/>
          <p:cNvCxnSpPr/>
          <p:nvPr/>
        </p:nvCxnSpPr>
        <p:spPr>
          <a:xfrm>
            <a:off x="2387397" y="2923959"/>
            <a:ext cx="1174901" cy="1365360"/>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a:off x="1673960" y="3466879"/>
            <a:ext cx="1977451" cy="987149"/>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直接箭头连接符 120"/>
          <p:cNvCxnSpPr/>
          <p:nvPr/>
        </p:nvCxnSpPr>
        <p:spPr>
          <a:xfrm>
            <a:off x="2321479" y="4274301"/>
            <a:ext cx="1269756" cy="359457"/>
          </a:xfrm>
          <a:prstGeom prst="straightConnector1">
            <a:avLst/>
          </a:prstGeom>
          <a:ln w="38100">
            <a:solidFill>
              <a:srgbClr val="CC00CC"/>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3994137" y="1034959"/>
            <a:ext cx="4677760" cy="1241622"/>
          </a:xfrm>
          <a:prstGeom prst="rect">
            <a:avLst/>
          </a:prstGeom>
          <a:solidFill>
            <a:schemeClr val="accent1">
              <a:lumMod val="10000"/>
              <a:lumOff val="90000"/>
            </a:schemeClr>
          </a:solidFill>
          <a:ln>
            <a:solidFill>
              <a:schemeClr val="tx1"/>
            </a:solidFill>
          </a:ln>
        </p:spPr>
        <p:txBody>
          <a:bodyPr wrap="square">
            <a:spAutoFit/>
          </a:bodyPr>
          <a:lstStyle/>
          <a:p>
            <a:r>
              <a:rPr kumimoji="1" lang="zh-CN" altLang="en-US" sz="1865" dirty="0">
                <a:latin typeface="微软雅黑 Light" panose="020B0502040204020203" pitchFamily="34" charset="-122"/>
                <a:ea typeface="微软雅黑 Light" panose="020B0502040204020203" pitchFamily="34" charset="-122"/>
              </a:rPr>
              <a:t>高速缓存收到此对象后，先复制在其本地存储器中（为今后使用），然后再将该对象放在 </a:t>
            </a:r>
            <a:r>
              <a:rPr kumimoji="1" lang="en-US" altLang="zh-CN" sz="1865" dirty="0">
                <a:latin typeface="微软雅黑 Light" panose="020B0502040204020203" pitchFamily="34" charset="-122"/>
                <a:ea typeface="微软雅黑 Light" panose="020B0502040204020203" pitchFamily="34" charset="-122"/>
              </a:rPr>
              <a:t>HTTP </a:t>
            </a:r>
            <a:r>
              <a:rPr kumimoji="1" lang="zh-CN" altLang="en-US" sz="1865" dirty="0">
                <a:latin typeface="微软雅黑 Light" panose="020B0502040204020203" pitchFamily="34" charset="-122"/>
                <a:ea typeface="微软雅黑 Light" panose="020B0502040204020203" pitchFamily="34" charset="-122"/>
              </a:rPr>
              <a:t>响应报文中，通过已建立的 </a:t>
            </a:r>
            <a:r>
              <a:rPr kumimoji="1" lang="en-US" altLang="zh-CN" sz="1865" dirty="0">
                <a:latin typeface="微软雅黑 Light" panose="020B0502040204020203" pitchFamily="34" charset="-122"/>
                <a:ea typeface="微软雅黑 Light" panose="020B0502040204020203" pitchFamily="34" charset="-122"/>
              </a:rPr>
              <a:t>TCP </a:t>
            </a:r>
            <a:r>
              <a:rPr kumimoji="1" lang="zh-CN" altLang="en-US" sz="1865" dirty="0">
                <a:latin typeface="微软雅黑 Light" panose="020B0502040204020203" pitchFamily="34" charset="-122"/>
                <a:ea typeface="微软雅黑 Light" panose="020B0502040204020203" pitchFamily="34" charset="-122"/>
              </a:rPr>
              <a:t>连接，返回给请求该对象的浏览器</a:t>
            </a:r>
            <a:endParaRPr kumimoji="1" lang="zh-CN" altLang="en-US" sz="1865" dirty="0">
              <a:latin typeface="微软雅黑 Light" panose="020B0502040204020203" pitchFamily="34" charset="-122"/>
              <a:ea typeface="微软雅黑 Light" panose="020B0502040204020203" pitchFamily="34" charset="-122"/>
            </a:endParaRPr>
          </a:p>
        </p:txBody>
      </p:sp>
      <p:cxnSp>
        <p:nvCxnSpPr>
          <p:cNvPr id="124" name="直接箭头连接符 123"/>
          <p:cNvCxnSpPr/>
          <p:nvPr/>
        </p:nvCxnSpPr>
        <p:spPr>
          <a:xfrm flipH="1">
            <a:off x="3923712" y="4454029"/>
            <a:ext cx="1095180" cy="179729"/>
          </a:xfrm>
          <a:prstGeom prst="straightConnector1">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tangle 255"/>
          <p:cNvSpPr>
            <a:spLocks noChangeArrowheads="1"/>
          </p:cNvSpPr>
          <p:nvPr/>
        </p:nvSpPr>
        <p:spPr bwMode="auto">
          <a:xfrm>
            <a:off x="3651411" y="2500593"/>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校园网</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129" name="Rectangle 313"/>
          <p:cNvSpPr>
            <a:spLocks noChangeArrowheads="1"/>
          </p:cNvSpPr>
          <p:nvPr/>
        </p:nvSpPr>
        <p:spPr bwMode="auto">
          <a:xfrm>
            <a:off x="1240326" y="2990570"/>
            <a:ext cx="6155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kumimoji="1" lang="zh-CN" altLang="en-US" sz="1600" b="1" dirty="0">
                <a:solidFill>
                  <a:schemeClr val="bg1"/>
                </a:solidFill>
                <a:latin typeface="微软雅黑 Light" panose="020B0502040204020203" pitchFamily="34" charset="-122"/>
                <a:ea typeface="微软雅黑 Light" panose="020B0502040204020203" pitchFamily="34" charset="-122"/>
              </a:rPr>
              <a:t>浏览器</a:t>
            </a:r>
            <a:endParaRPr kumimoji="1" lang="zh-CN" altLang="en-US" sz="1600" b="1" dirty="0">
              <a:solidFill>
                <a:schemeClr val="bg1"/>
              </a:solidFill>
              <a:latin typeface="微软雅黑 Light" panose="020B0502040204020203" pitchFamily="34" charset="-122"/>
              <a:ea typeface="微软雅黑 Light" panose="020B0502040204020203" pitchFamily="34" charset="-122"/>
            </a:endParaRPr>
          </a:p>
        </p:txBody>
      </p:sp>
      <p:grpSp>
        <p:nvGrpSpPr>
          <p:cNvPr id="130" name="Group 24"/>
          <p:cNvGrpSpPr/>
          <p:nvPr/>
        </p:nvGrpSpPr>
        <p:grpSpPr bwMode="auto">
          <a:xfrm>
            <a:off x="288606" y="1768903"/>
            <a:ext cx="4509393" cy="3320193"/>
            <a:chOff x="912" y="768"/>
            <a:chExt cx="2400" cy="1584"/>
          </a:xfrm>
          <a:solidFill>
            <a:schemeClr val="bg2">
              <a:lumMod val="90000"/>
              <a:alpha val="19000"/>
            </a:schemeClr>
          </a:solidFill>
        </p:grpSpPr>
        <p:sp>
          <p:nvSpPr>
            <p:cNvPr id="131" name="Oval 25"/>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2" name="Oval 26"/>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3" name="Oval 27"/>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4" name="Oval 28"/>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5" name="Oval 29"/>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6" name="Oval 30"/>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7" name="Oval 31"/>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8" name="Oval 32"/>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39" name="Oval 33"/>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grpSp>
          <p:nvGrpSpPr>
            <p:cNvPr id="140" name="Group 34"/>
            <p:cNvGrpSpPr/>
            <p:nvPr/>
          </p:nvGrpSpPr>
          <p:grpSpPr bwMode="auto">
            <a:xfrm>
              <a:off x="912" y="768"/>
              <a:ext cx="2386" cy="1553"/>
              <a:chOff x="912" y="768"/>
              <a:chExt cx="2386" cy="1553"/>
            </a:xfrm>
            <a:grpFill/>
          </p:grpSpPr>
          <p:sp>
            <p:nvSpPr>
              <p:cNvPr id="141" name="Oval 35"/>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2" name="Oval 36"/>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3" name="Oval 37"/>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4" name="Oval 38"/>
              <p:cNvSpPr>
                <a:spLocks noChangeArrowheads="1"/>
              </p:cNvSpPr>
              <p:nvPr/>
            </p:nvSpPr>
            <p:spPr bwMode="auto">
              <a:xfrm>
                <a:off x="1071" y="1568"/>
                <a:ext cx="795"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5" name="Oval 39"/>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6" name="Oval 40"/>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7" name="Oval 41"/>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8" name="Oval 42"/>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sp>
            <p:nvSpPr>
              <p:cNvPr id="149" name="Oval 43"/>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eaLnBrk="1" hangingPunct="1"/>
                <a:endParaRPr lang="zh-CN" altLang="en-US" sz="1865" b="1">
                  <a:solidFill>
                    <a:srgbClr val="000099"/>
                  </a:solidFill>
                  <a:latin typeface="微软雅黑" panose="020B0503020204020204" pitchFamily="34" charset="-122"/>
                  <a:ea typeface="微软雅黑" panose="020B0503020204020204" pitchFamily="34" charset="-122"/>
                </a:endParaRPr>
              </a:p>
            </p:txBody>
          </p:sp>
        </p:grpSp>
      </p:grpSp>
      <p:sp>
        <p:nvSpPr>
          <p:cNvPr id="150" name="矩形 149"/>
          <p:cNvSpPr/>
          <p:nvPr/>
        </p:nvSpPr>
        <p:spPr>
          <a:xfrm>
            <a:off x="1130359" y="5049071"/>
            <a:ext cx="7829663" cy="14255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50000"/>
              </a:lnSpc>
              <a:buClr>
                <a:srgbClr val="C00000"/>
              </a:buClr>
              <a:buFont typeface="Wingdings" panose="05000000000000000000" pitchFamily="2" charset="2"/>
              <a:buChar char="n"/>
            </a:pPr>
            <a:r>
              <a:rPr lang="zh-CN" altLang="en-US" sz="2400" dirty="0">
                <a:solidFill>
                  <a:schemeClr val="tx2">
                    <a:lumMod val="10000"/>
                  </a:schemeClr>
                </a:solidFill>
                <a:latin typeface="微软雅黑 Light" panose="020B0502040204020203" pitchFamily="34" charset="-122"/>
                <a:ea typeface="微软雅黑 Light" panose="020B0502040204020203" pitchFamily="34" charset="-122"/>
                <a:cs typeface="Times New Roman" panose="02020603050405020304" pitchFamily="18" charset="0"/>
              </a:rPr>
              <a:t>使用代理服务器的高速缓存，可：</a:t>
            </a:r>
            <a:endParaRPr lang="en-US" altLang="zh-CN" sz="2400" dirty="0">
              <a:solidFill>
                <a:schemeClr val="tx2">
                  <a:lumMod val="10000"/>
                </a:schemeClr>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914400" lvl="1" indent="-457200">
              <a:lnSpc>
                <a:spcPts val="3200"/>
              </a:lnSpc>
              <a:buClr>
                <a:srgbClr val="00B050"/>
              </a:buClr>
              <a:buFont typeface="Wingdings" panose="05000000000000000000" pitchFamily="2" charset="2"/>
              <a:buChar char="n"/>
            </a:pPr>
            <a:r>
              <a:rPr lang="zh-CN" altLang="en-US" sz="2000" dirty="0">
                <a:solidFill>
                  <a:srgbClr val="FF0000"/>
                </a:solidFill>
                <a:latin typeface="微软雅黑 Light" panose="020B0502040204020203" pitchFamily="34" charset="-122"/>
                <a:ea typeface="微软雅黑 Light" panose="020B0502040204020203" pitchFamily="34" charset="-122"/>
              </a:rPr>
              <a:t>减少</a:t>
            </a:r>
            <a:r>
              <a:rPr lang="zh-CN" altLang="en-US" sz="2000" dirty="0">
                <a:latin typeface="微软雅黑 Light" panose="020B0502040204020203" pitchFamily="34" charset="-122"/>
                <a:ea typeface="微软雅黑 Light" panose="020B0502040204020203" pitchFamily="34" charset="-122"/>
              </a:rPr>
              <a:t>访问互联网服务器的时延</a:t>
            </a:r>
            <a:endParaRPr lang="en-US" altLang="zh-CN" sz="2000" dirty="0">
              <a:latin typeface="微软雅黑 Light" panose="020B0502040204020203" pitchFamily="34" charset="-122"/>
              <a:ea typeface="微软雅黑 Light" panose="020B0502040204020203" pitchFamily="34" charset="-122"/>
            </a:endParaRPr>
          </a:p>
          <a:p>
            <a:pPr marL="914400" lvl="1" indent="-457200">
              <a:lnSpc>
                <a:spcPts val="3200"/>
              </a:lnSpc>
              <a:buClr>
                <a:srgbClr val="00B050"/>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节省网络带宽 </a:t>
            </a:r>
            <a:endParaRPr lang="zh-CN" altLang="en-US" sz="2000" dirty="0">
              <a:latin typeface="微软雅黑 Light" panose="020B0502040204020203" pitchFamily="34" charset="-122"/>
              <a:ea typeface="微软雅黑 Light" panose="020B0502040204020203" pitchFamily="34" charset="-122"/>
            </a:endParaRPr>
          </a:p>
        </p:txBody>
      </p:sp>
      <p:sp>
        <p:nvSpPr>
          <p:cNvPr id="152" name="Text Box 328"/>
          <p:cNvSpPr txBox="1">
            <a:spLocks noChangeArrowheads="1"/>
          </p:cNvSpPr>
          <p:nvPr/>
        </p:nvSpPr>
        <p:spPr bwMode="auto">
          <a:xfrm>
            <a:off x="5070441" y="4204565"/>
            <a:ext cx="3050835" cy="66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校园网出口处的代理服务器</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a:p>
            <a:pPr algn="ctr"/>
            <a:r>
              <a:rPr lang="zh-CN" altLang="en-US" sz="1865" b="1" dirty="0">
                <a:solidFill>
                  <a:srgbClr val="000099"/>
                </a:solidFill>
                <a:latin typeface="微软雅黑 Light" panose="020B0502040204020203" pitchFamily="34" charset="-122"/>
                <a:ea typeface="微软雅黑 Light" panose="020B0502040204020203" pitchFamily="34" charset="-122"/>
              </a:rPr>
              <a:t>（高速缓存）</a:t>
            </a:r>
            <a:endParaRPr lang="zh-CN" altLang="en-US" sz="1865" b="1" dirty="0">
              <a:solidFill>
                <a:srgbClr val="000099"/>
              </a:solidFill>
              <a:latin typeface="微软雅黑 Light" panose="020B0502040204020203" pitchFamily="34" charset="-122"/>
              <a:ea typeface="微软雅黑 Light" panose="020B0502040204020203" pitchFamily="34" charset="-122"/>
            </a:endParaRPr>
          </a:p>
        </p:txBody>
      </p:sp>
      <p:pic>
        <p:nvPicPr>
          <p:cNvPr id="123" name="图形 1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7752" y="3118267"/>
            <a:ext cx="698726" cy="698726"/>
          </a:xfrm>
          <a:prstGeom prst="rect">
            <a:avLst/>
          </a:prstGeom>
        </p:spPr>
      </p:pic>
      <p:pic>
        <p:nvPicPr>
          <p:cNvPr id="125" name="图形 12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6414" y="3120050"/>
            <a:ext cx="698726" cy="698726"/>
          </a:xfrm>
          <a:prstGeom prst="rect">
            <a:avLst/>
          </a:prstGeom>
        </p:spPr>
      </p:pic>
      <p:sp>
        <p:nvSpPr>
          <p:cNvPr id="3" name="标题 2"/>
          <p:cNvSpPr>
            <a:spLocks noGrp="1"/>
          </p:cNvSpPr>
          <p:nvPr>
            <p:ph type="title"/>
          </p:nvPr>
        </p:nvSpPr>
        <p:spPr>
          <a:xfrm>
            <a:off x="660400" y="71438"/>
            <a:ext cx="10858500" cy="765175"/>
          </a:xfrm>
        </p:spPr>
        <p:txBody>
          <a:bodyPr/>
          <a:lstStyle/>
          <a:p>
            <a:r>
              <a:rPr lang="zh-CN" altLang="en-US" dirty="0"/>
              <a:t>代理服务器工作原理</a:t>
            </a:r>
            <a:endParaRPr lang="zh-CN" altLang="en-US" dirty="0"/>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2000"/>
                                        <p:tgtEl>
                                          <p:spTgt spid="118"/>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2000"/>
                                        <p:tgtEl>
                                          <p:spTgt spid="119"/>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wipe(down)">
                                      <p:cBhvr>
                                        <p:cTn id="15" dur="2000"/>
                                        <p:tgtEl>
                                          <p:spTgt spid="120"/>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20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anim calcmode="lin" valueType="num">
                                      <p:cBhvr>
                                        <p:cTn id="25" dur="1000" fill="hold"/>
                                        <p:tgtEl>
                                          <p:spTgt spid="150"/>
                                        </p:tgtEl>
                                        <p:attrNameLst>
                                          <p:attrName>ppt_x</p:attrName>
                                        </p:attrNameLst>
                                      </p:cBhvr>
                                      <p:tavLst>
                                        <p:tav tm="0">
                                          <p:val>
                                            <p:strVal val="#ppt_x"/>
                                          </p:val>
                                        </p:tav>
                                        <p:tav tm="100000">
                                          <p:val>
                                            <p:strVal val="#ppt_x"/>
                                          </p:val>
                                        </p:tav>
                                      </p:tavLst>
                                    </p:anim>
                                    <p:anim calcmode="lin" valueType="num">
                                      <p:cBhvr>
                                        <p:cTn id="26"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660399" y="71438"/>
            <a:ext cx="10871202" cy="765175"/>
          </a:xfrm>
        </p:spPr>
        <p:txBody>
          <a:bodyPr>
            <a:noAutofit/>
          </a:bodyPr>
          <a:lstStyle/>
          <a:p>
            <a:r>
              <a:rPr lang="zh-CN" altLang="en-US" dirty="0"/>
              <a:t>代理服务器的主要技术：</a:t>
            </a:r>
            <a:r>
              <a:rPr lang="en-US" altLang="zh-CN" dirty="0"/>
              <a:t>Web</a:t>
            </a:r>
            <a:r>
              <a:rPr lang="zh-CN" altLang="en-US" dirty="0"/>
              <a:t>缓存</a:t>
            </a:r>
            <a:endParaRPr lang="en-US" altLang="zh-CN" dirty="0"/>
          </a:p>
        </p:txBody>
      </p:sp>
      <p:sp>
        <p:nvSpPr>
          <p:cNvPr id="3" name="内容占位符 2"/>
          <p:cNvSpPr>
            <a:spLocks noGrp="1"/>
          </p:cNvSpPr>
          <p:nvPr>
            <p:ph idx="1"/>
          </p:nvPr>
        </p:nvSpPr>
        <p:spPr>
          <a:xfrm>
            <a:off x="660400" y="1052514"/>
            <a:ext cx="6835584" cy="4968142"/>
          </a:xfrm>
        </p:spPr>
        <p:txBody>
          <a:bodyPr>
            <a:noAutofit/>
          </a:bodyPr>
          <a:lstStyle/>
          <a:p>
            <a:pPr>
              <a:lnSpc>
                <a:spcPct val="130000"/>
              </a:lnSpc>
              <a:spcBef>
                <a:spcPts val="0"/>
              </a:spcBef>
            </a:pPr>
            <a:r>
              <a:rPr lang="en-US" altLang="zh-CN" sz="2800" dirty="0">
                <a:latin typeface="+mn-ea"/>
              </a:rPr>
              <a:t>Web</a:t>
            </a:r>
            <a:r>
              <a:rPr lang="zh-CN" altLang="en-US" sz="2800" dirty="0">
                <a:latin typeface="+mn-ea"/>
              </a:rPr>
              <a:t>缓存的目标：代理服务器缓存已访问过的</a:t>
            </a:r>
            <a:r>
              <a:rPr lang="en-US" altLang="zh-CN" sz="2800" dirty="0">
                <a:latin typeface="+mn-ea"/>
              </a:rPr>
              <a:t>Web</a:t>
            </a:r>
            <a:r>
              <a:rPr lang="zh-CN" altLang="en-US" sz="2800" dirty="0">
                <a:latin typeface="+mn-ea"/>
              </a:rPr>
              <a:t>页副本，满足用户浏览器从代理服务器提取</a:t>
            </a:r>
            <a:r>
              <a:rPr lang="en-US" altLang="zh-CN" sz="2800" dirty="0">
                <a:latin typeface="+mn-ea"/>
              </a:rPr>
              <a:t>Web</a:t>
            </a:r>
            <a:r>
              <a:rPr lang="zh-CN" altLang="en-US" sz="2800" dirty="0">
                <a:latin typeface="+mn-ea"/>
              </a:rPr>
              <a:t>页，尽量减少原始服务器参与</a:t>
            </a:r>
            <a:endParaRPr lang="zh-CN" altLang="en-US" sz="2800" dirty="0">
              <a:latin typeface="+mn-ea"/>
            </a:endParaRPr>
          </a:p>
          <a:p>
            <a:pPr lvl="1" algn="just">
              <a:lnSpc>
                <a:spcPct val="130000"/>
              </a:lnSpc>
              <a:spcBef>
                <a:spcPts val="0"/>
              </a:spcBef>
              <a:buClr>
                <a:srgbClr val="00B050"/>
              </a:buClr>
            </a:pPr>
            <a:r>
              <a:rPr lang="zh-CN" altLang="en-US" sz="2400" dirty="0">
                <a:solidFill>
                  <a:schemeClr val="tx1"/>
                </a:solidFill>
                <a:latin typeface="+mn-ea"/>
              </a:rPr>
              <a:t>设置用户浏览器，通过代理服务器进行</a:t>
            </a:r>
            <a:r>
              <a:rPr lang="en-US" altLang="zh-CN" sz="2400" dirty="0">
                <a:solidFill>
                  <a:schemeClr val="tx1"/>
                </a:solidFill>
                <a:latin typeface="+mn-ea"/>
              </a:rPr>
              <a:t>Web</a:t>
            </a:r>
            <a:r>
              <a:rPr lang="zh-CN" altLang="en-US" sz="2400" dirty="0">
                <a:solidFill>
                  <a:schemeClr val="tx1"/>
                </a:solidFill>
                <a:latin typeface="+mn-ea"/>
              </a:rPr>
              <a:t>访问</a:t>
            </a:r>
            <a:endParaRPr lang="zh-CN" altLang="en-US" sz="2400" dirty="0">
              <a:solidFill>
                <a:schemeClr val="tx1"/>
              </a:solidFill>
              <a:latin typeface="+mn-ea"/>
            </a:endParaRPr>
          </a:p>
          <a:p>
            <a:pPr lvl="1" algn="just">
              <a:lnSpc>
                <a:spcPct val="130000"/>
              </a:lnSpc>
              <a:spcBef>
                <a:spcPts val="0"/>
              </a:spcBef>
              <a:buClr>
                <a:srgbClr val="00B050"/>
              </a:buClr>
            </a:pPr>
            <a:r>
              <a:rPr lang="zh-CN" altLang="en-US" sz="2400" dirty="0">
                <a:solidFill>
                  <a:schemeClr val="tx1"/>
                </a:solidFill>
                <a:latin typeface="+mn-ea"/>
              </a:rPr>
              <a:t>浏览器将所有</a:t>
            </a:r>
            <a:r>
              <a:rPr lang="en-US" altLang="zh-CN" sz="2400" dirty="0">
                <a:solidFill>
                  <a:schemeClr val="tx1"/>
                </a:solidFill>
                <a:latin typeface="+mn-ea"/>
              </a:rPr>
              <a:t>HTTP</a:t>
            </a:r>
            <a:r>
              <a:rPr lang="zh-CN" altLang="en-US" sz="2400" dirty="0">
                <a:solidFill>
                  <a:schemeClr val="tx1"/>
                </a:solidFill>
                <a:latin typeface="+mn-ea"/>
              </a:rPr>
              <a:t>请求发送到代理服务器</a:t>
            </a:r>
            <a:endParaRPr lang="zh-CN" altLang="en-US" sz="2400" dirty="0">
              <a:solidFill>
                <a:schemeClr val="tx1"/>
              </a:solidFill>
              <a:latin typeface="+mn-ea"/>
            </a:endParaRPr>
          </a:p>
          <a:p>
            <a:pPr lvl="2">
              <a:lnSpc>
                <a:spcPct val="130000"/>
              </a:lnSpc>
              <a:spcBef>
                <a:spcPts val="0"/>
              </a:spcBef>
              <a:buClr>
                <a:srgbClr val="0836BF"/>
              </a:buClr>
            </a:pPr>
            <a:r>
              <a:rPr lang="zh-CN" altLang="en-US" sz="2000" dirty="0">
                <a:latin typeface="+mn-ea"/>
              </a:rPr>
              <a:t>如果缓存中有被请求的对象，则直接返回对象</a:t>
            </a:r>
            <a:endParaRPr lang="zh-CN" altLang="en-US" sz="2000" dirty="0">
              <a:latin typeface="+mn-ea"/>
            </a:endParaRPr>
          </a:p>
          <a:p>
            <a:pPr lvl="2">
              <a:lnSpc>
                <a:spcPct val="130000"/>
              </a:lnSpc>
              <a:spcBef>
                <a:spcPts val="0"/>
              </a:spcBef>
              <a:buClr>
                <a:srgbClr val="0836BF"/>
              </a:buClr>
            </a:pPr>
            <a:r>
              <a:rPr lang="zh-CN" altLang="en-US" sz="2000" dirty="0">
                <a:latin typeface="+mn-ea"/>
              </a:rPr>
              <a:t>否则，代理服务器向原始服务器请求对象，再将对象返回给客户端</a:t>
            </a:r>
            <a:endParaRPr lang="zh-CN" altLang="en-US" sz="2000" dirty="0">
              <a:latin typeface="+mn-ea"/>
            </a:endParaRPr>
          </a:p>
        </p:txBody>
      </p:sp>
      <p:grpSp>
        <p:nvGrpSpPr>
          <p:cNvPr id="2" name="组合 1"/>
          <p:cNvGrpSpPr/>
          <p:nvPr/>
        </p:nvGrpSpPr>
        <p:grpSpPr>
          <a:xfrm>
            <a:off x="7679435" y="2387600"/>
            <a:ext cx="3687214" cy="2594475"/>
            <a:chOff x="7159675" y="2257450"/>
            <a:chExt cx="4284096" cy="3104494"/>
          </a:xfrm>
        </p:grpSpPr>
        <p:grpSp>
          <p:nvGrpSpPr>
            <p:cNvPr id="7" name="Group 171"/>
            <p:cNvGrpSpPr/>
            <p:nvPr/>
          </p:nvGrpSpPr>
          <p:grpSpPr bwMode="auto">
            <a:xfrm>
              <a:off x="7255186" y="2314908"/>
              <a:ext cx="600151" cy="690934"/>
              <a:chOff x="-44" y="1473"/>
              <a:chExt cx="981" cy="1105"/>
            </a:xfrm>
          </p:grpSpPr>
          <p:pic>
            <p:nvPicPr>
              <p:cNvPr id="8" name="Picture 172"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173"/>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102"/>
            <p:cNvGrpSpPr/>
            <p:nvPr/>
          </p:nvGrpSpPr>
          <p:grpSpPr bwMode="auto">
            <a:xfrm>
              <a:off x="7312012" y="4009921"/>
              <a:ext cx="600152" cy="690934"/>
              <a:chOff x="-44" y="1473"/>
              <a:chExt cx="981" cy="1105"/>
            </a:xfrm>
          </p:grpSpPr>
          <p:pic>
            <p:nvPicPr>
              <p:cNvPr id="11" name="Picture 10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104"/>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3" name="Group 138"/>
            <p:cNvGrpSpPr/>
            <p:nvPr/>
          </p:nvGrpSpPr>
          <p:grpSpPr bwMode="auto">
            <a:xfrm>
              <a:off x="9178997" y="3004405"/>
              <a:ext cx="349280" cy="647840"/>
              <a:chOff x="4140" y="429"/>
              <a:chExt cx="1425" cy="2396"/>
            </a:xfrm>
          </p:grpSpPr>
          <p:sp>
            <p:nvSpPr>
              <p:cNvPr id="14" name="Freeform 139"/>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Rectangle 140"/>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Freeform 141"/>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Freeform 142"/>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Rectangle 143"/>
              <p:cNvSpPr>
                <a:spLocks noChangeArrowheads="1"/>
              </p:cNvSpPr>
              <p:nvPr/>
            </p:nvSpPr>
            <p:spPr bwMode="auto">
              <a:xfrm>
                <a:off x="4214" y="695"/>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9" name="Group 144"/>
              <p:cNvGrpSpPr/>
              <p:nvPr/>
            </p:nvGrpSpPr>
            <p:grpSpPr bwMode="auto">
              <a:xfrm>
                <a:off x="4749" y="668"/>
                <a:ext cx="581" cy="145"/>
                <a:chOff x="614" y="2568"/>
                <a:chExt cx="725" cy="139"/>
              </a:xfrm>
            </p:grpSpPr>
            <p:sp>
              <p:nvSpPr>
                <p:cNvPr id="44" name="AutoShape 145"/>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AutoShape 146"/>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 name="Rectangle 147"/>
              <p:cNvSpPr>
                <a:spLocks noChangeArrowheads="1"/>
              </p:cNvSpPr>
              <p:nvPr/>
            </p:nvSpPr>
            <p:spPr bwMode="auto">
              <a:xfrm>
                <a:off x="4225" y="101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1" name="Group 148"/>
              <p:cNvGrpSpPr/>
              <p:nvPr/>
            </p:nvGrpSpPr>
            <p:grpSpPr bwMode="auto">
              <a:xfrm>
                <a:off x="4747" y="994"/>
                <a:ext cx="581" cy="134"/>
                <a:chOff x="614" y="2568"/>
                <a:chExt cx="725" cy="139"/>
              </a:xfrm>
            </p:grpSpPr>
            <p:sp>
              <p:nvSpPr>
                <p:cNvPr id="42" name="AutoShape 149"/>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AutoShape 150"/>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2" name="Rectangle 151"/>
              <p:cNvSpPr>
                <a:spLocks noChangeArrowheads="1"/>
              </p:cNvSpPr>
              <p:nvPr/>
            </p:nvSpPr>
            <p:spPr bwMode="auto">
              <a:xfrm>
                <a:off x="4219" y="1359"/>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Rectangle 152"/>
              <p:cNvSpPr>
                <a:spLocks noChangeArrowheads="1"/>
              </p:cNvSpPr>
              <p:nvPr/>
            </p:nvSpPr>
            <p:spPr bwMode="auto">
              <a:xfrm>
                <a:off x="4230" y="1656"/>
                <a:ext cx="594"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4" name="Group 153"/>
              <p:cNvGrpSpPr/>
              <p:nvPr/>
            </p:nvGrpSpPr>
            <p:grpSpPr bwMode="auto">
              <a:xfrm>
                <a:off x="4735" y="1627"/>
                <a:ext cx="582" cy="151"/>
                <a:chOff x="614" y="2568"/>
                <a:chExt cx="725" cy="139"/>
              </a:xfrm>
            </p:grpSpPr>
            <p:sp>
              <p:nvSpPr>
                <p:cNvPr id="40" name="AutoShape 154"/>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1" name="AutoShape 155"/>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5" name="Freeform 156"/>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Group 157"/>
              <p:cNvGrpSpPr/>
              <p:nvPr/>
            </p:nvGrpSpPr>
            <p:grpSpPr bwMode="auto">
              <a:xfrm>
                <a:off x="4739" y="1327"/>
                <a:ext cx="582" cy="139"/>
                <a:chOff x="614" y="2568"/>
                <a:chExt cx="725" cy="139"/>
              </a:xfrm>
            </p:grpSpPr>
            <p:sp>
              <p:nvSpPr>
                <p:cNvPr id="38" name="AutoShape 158"/>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AutoShape 159"/>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7" name="Rectangle 160"/>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Freeform 161"/>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Freeform 162"/>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Oval 163"/>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Freeform 164"/>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AutoShape 165"/>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AutoShape 166"/>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Oval 167"/>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Oval 168"/>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Oval 169"/>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Rectangle 170"/>
              <p:cNvSpPr>
                <a:spLocks noChangeArrowheads="1"/>
              </p:cNvSpPr>
              <p:nvPr/>
            </p:nvSpPr>
            <p:spPr bwMode="auto">
              <a:xfrm>
                <a:off x="5062" y="1837"/>
                <a:ext cx="85"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46" name="Group 105"/>
            <p:cNvGrpSpPr/>
            <p:nvPr/>
          </p:nvGrpSpPr>
          <p:grpSpPr bwMode="auto">
            <a:xfrm>
              <a:off x="10879657" y="2442753"/>
              <a:ext cx="378387" cy="647839"/>
              <a:chOff x="4140" y="429"/>
              <a:chExt cx="1425" cy="2396"/>
            </a:xfrm>
          </p:grpSpPr>
          <p:sp>
            <p:nvSpPr>
              <p:cNvPr id="47" name="Freeform 106"/>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Rectangle 107"/>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Freeform 108"/>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Freeform 109"/>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Rectangle 110"/>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2" name="Group 111"/>
              <p:cNvGrpSpPr/>
              <p:nvPr/>
            </p:nvGrpSpPr>
            <p:grpSpPr bwMode="auto">
              <a:xfrm>
                <a:off x="4749" y="668"/>
                <a:ext cx="581" cy="145"/>
                <a:chOff x="614" y="2568"/>
                <a:chExt cx="725" cy="139"/>
              </a:xfrm>
            </p:grpSpPr>
            <p:sp>
              <p:nvSpPr>
                <p:cNvPr id="77" name="AutoShape 112"/>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8" name="AutoShape 113"/>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3" name="Rectangle 114"/>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4" name="Group 115"/>
              <p:cNvGrpSpPr/>
              <p:nvPr/>
            </p:nvGrpSpPr>
            <p:grpSpPr bwMode="auto">
              <a:xfrm>
                <a:off x="4747" y="994"/>
                <a:ext cx="581" cy="134"/>
                <a:chOff x="614" y="2568"/>
                <a:chExt cx="725" cy="139"/>
              </a:xfrm>
            </p:grpSpPr>
            <p:sp>
              <p:nvSpPr>
                <p:cNvPr id="75" name="AutoShape 116"/>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AutoShape 117"/>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5" name="Rectangle 118"/>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Rectangle 119"/>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7" name="Group 120"/>
              <p:cNvGrpSpPr/>
              <p:nvPr/>
            </p:nvGrpSpPr>
            <p:grpSpPr bwMode="auto">
              <a:xfrm>
                <a:off x="4735" y="1627"/>
                <a:ext cx="582" cy="151"/>
                <a:chOff x="614" y="2568"/>
                <a:chExt cx="725" cy="139"/>
              </a:xfrm>
            </p:grpSpPr>
            <p:sp>
              <p:nvSpPr>
                <p:cNvPr id="73" name="AutoShape 121"/>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4" name="AutoShape 122"/>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8" name="Freeform 123"/>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9" name="Group 124"/>
              <p:cNvGrpSpPr/>
              <p:nvPr/>
            </p:nvGrpSpPr>
            <p:grpSpPr bwMode="auto">
              <a:xfrm>
                <a:off x="4739" y="1327"/>
                <a:ext cx="582" cy="139"/>
                <a:chOff x="614" y="2568"/>
                <a:chExt cx="725" cy="139"/>
              </a:xfrm>
            </p:grpSpPr>
            <p:sp>
              <p:nvSpPr>
                <p:cNvPr id="71" name="AutoShape 125"/>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2" name="AutoShape 126"/>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0" name="Rectangle 127"/>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Freeform 128"/>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Freeform 129"/>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Oval 130"/>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Freeform 131"/>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AutoShape 132"/>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6" name="AutoShape 133"/>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Oval 134"/>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Oval 135"/>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9" name="Oval 136"/>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Rectangle 137"/>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9" name="Text Box 6"/>
            <p:cNvSpPr txBox="1">
              <a:spLocks noChangeArrowheads="1"/>
            </p:cNvSpPr>
            <p:nvPr/>
          </p:nvSpPr>
          <p:spPr bwMode="auto">
            <a:xfrm>
              <a:off x="7159675" y="2928909"/>
              <a:ext cx="750958" cy="3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0" name="Text Box 8"/>
            <p:cNvSpPr txBox="1">
              <a:spLocks noChangeArrowheads="1"/>
            </p:cNvSpPr>
            <p:nvPr/>
          </p:nvSpPr>
          <p:spPr bwMode="auto">
            <a:xfrm>
              <a:off x="8986731" y="2330164"/>
              <a:ext cx="750958" cy="55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代理</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1" name="Text Box 21"/>
            <p:cNvSpPr txBox="1">
              <a:spLocks noChangeArrowheads="1"/>
            </p:cNvSpPr>
            <p:nvPr/>
          </p:nvSpPr>
          <p:spPr bwMode="auto">
            <a:xfrm>
              <a:off x="7208066" y="4677456"/>
              <a:ext cx="750958" cy="33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客户端</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2" name="Group 53"/>
            <p:cNvGrpSpPr/>
            <p:nvPr/>
          </p:nvGrpSpPr>
          <p:grpSpPr bwMode="auto">
            <a:xfrm>
              <a:off x="7894143" y="3581858"/>
              <a:ext cx="1223865" cy="688061"/>
              <a:chOff x="2998" y="2580"/>
              <a:chExt cx="883" cy="479"/>
            </a:xfrm>
          </p:grpSpPr>
          <p:sp>
            <p:nvSpPr>
              <p:cNvPr id="83" name="Line 19"/>
              <p:cNvSpPr>
                <a:spLocks noChangeShapeType="1"/>
              </p:cNvSpPr>
              <p:nvPr/>
            </p:nvSpPr>
            <p:spPr bwMode="auto">
              <a:xfrm flipV="1">
                <a:off x="2998" y="2580"/>
                <a:ext cx="883" cy="479"/>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4" name="Text Box 23"/>
              <p:cNvSpPr txBox="1">
                <a:spLocks noChangeArrowheads="1"/>
              </p:cNvSpPr>
              <p:nvPr/>
            </p:nvSpPr>
            <p:spPr bwMode="auto">
              <a:xfrm rot="19907361">
                <a:off x="3007" y="2617"/>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5" name="Group 54"/>
            <p:cNvGrpSpPr/>
            <p:nvPr/>
          </p:nvGrpSpPr>
          <p:grpSpPr bwMode="auto">
            <a:xfrm>
              <a:off x="7938499" y="3660864"/>
              <a:ext cx="1225251" cy="711043"/>
              <a:chOff x="3030" y="2635"/>
              <a:chExt cx="884" cy="495"/>
            </a:xfrm>
          </p:grpSpPr>
          <p:sp>
            <p:nvSpPr>
              <p:cNvPr id="86" name="Line 20"/>
              <p:cNvSpPr>
                <a:spLocks noChangeShapeType="1"/>
              </p:cNvSpPr>
              <p:nvPr/>
            </p:nvSpPr>
            <p:spPr bwMode="auto">
              <a:xfrm flipH="1">
                <a:off x="3030" y="2635"/>
                <a:ext cx="884" cy="495"/>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7" name="Text Box 25"/>
              <p:cNvSpPr txBox="1">
                <a:spLocks noChangeArrowheads="1"/>
              </p:cNvSpPr>
              <p:nvPr/>
            </p:nvSpPr>
            <p:spPr bwMode="auto">
              <a:xfrm rot="19862217">
                <a:off x="3154" y="2863"/>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8" name="Group 49"/>
            <p:cNvGrpSpPr/>
            <p:nvPr/>
          </p:nvGrpSpPr>
          <p:grpSpPr bwMode="auto">
            <a:xfrm>
              <a:off x="7899690" y="2671151"/>
              <a:ext cx="2838592" cy="692370"/>
              <a:chOff x="3002" y="1957"/>
              <a:chExt cx="2048" cy="482"/>
            </a:xfrm>
          </p:grpSpPr>
          <p:sp>
            <p:nvSpPr>
              <p:cNvPr id="89" name="Freeform 18"/>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0000FF"/>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Text Box 22"/>
              <p:cNvSpPr txBox="1">
                <a:spLocks noChangeArrowheads="1"/>
              </p:cNvSpPr>
              <p:nvPr/>
            </p:nvSpPr>
            <p:spPr bwMode="auto">
              <a:xfrm rot="1422049">
                <a:off x="3149" y="1984"/>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Text Box 45"/>
              <p:cNvSpPr txBox="1">
                <a:spLocks noChangeArrowheads="1"/>
              </p:cNvSpPr>
              <p:nvPr/>
            </p:nvSpPr>
            <p:spPr bwMode="auto">
              <a:xfrm rot="20180032">
                <a:off x="4188" y="1957"/>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2" name="Text Box 47"/>
            <p:cNvSpPr txBox="1">
              <a:spLocks noChangeArrowheads="1"/>
            </p:cNvSpPr>
            <p:nvPr/>
          </p:nvSpPr>
          <p:spPr bwMode="auto">
            <a:xfrm>
              <a:off x="10637075" y="4809526"/>
              <a:ext cx="750958" cy="55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3" name="Text Box 48"/>
            <p:cNvSpPr txBox="1">
              <a:spLocks noChangeArrowheads="1"/>
            </p:cNvSpPr>
            <p:nvPr/>
          </p:nvSpPr>
          <p:spPr bwMode="auto">
            <a:xfrm>
              <a:off x="10691318" y="3081811"/>
              <a:ext cx="750958" cy="55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原始</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00000"/>
                </a:lnSpc>
                <a:spcBef>
                  <a:spcPct val="0"/>
                </a:spcBef>
                <a:buClrTx/>
                <a:buSzTx/>
                <a:buFontTx/>
                <a:buNone/>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服务器</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Rectangle 55"/>
            <p:cNvSpPr>
              <a:spLocks noChangeArrowheads="1"/>
            </p:cNvSpPr>
            <p:nvPr/>
          </p:nvSpPr>
          <p:spPr bwMode="auto">
            <a:xfrm>
              <a:off x="9804096" y="3811691"/>
              <a:ext cx="354824" cy="35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80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5" name="Picture 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83609" y="2257450"/>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60"/>
            <p:cNvGrpSpPr/>
            <p:nvPr/>
          </p:nvGrpSpPr>
          <p:grpSpPr bwMode="auto">
            <a:xfrm>
              <a:off x="7224693" y="2293362"/>
              <a:ext cx="3588435" cy="1641864"/>
              <a:chOff x="2515" y="1687"/>
              <a:chExt cx="2589" cy="1143"/>
            </a:xfrm>
          </p:grpSpPr>
          <p:sp>
            <p:nvSpPr>
              <p:cNvPr id="97" name="Freeform 44"/>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0000FF"/>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8" name="Text Box 24"/>
              <p:cNvSpPr txBox="1">
                <a:spLocks noChangeArrowheads="1"/>
              </p:cNvSpPr>
              <p:nvPr/>
            </p:nvSpPr>
            <p:spPr bwMode="auto">
              <a:xfrm rot="1411598">
                <a:off x="3031" y="2231"/>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9" name="Text Box 46"/>
              <p:cNvSpPr txBox="1">
                <a:spLocks noChangeArrowheads="1"/>
              </p:cNvSpPr>
              <p:nvPr/>
            </p:nvSpPr>
            <p:spPr bwMode="auto">
              <a:xfrm rot="20184211">
                <a:off x="4291" y="2216"/>
                <a:ext cx="7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lnSpc>
                    <a:spcPct val="100000"/>
                  </a:lnSpc>
                  <a:spcBef>
                    <a:spcPct val="0"/>
                  </a:spcBef>
                  <a:buClrTx/>
                  <a:buSzTx/>
                  <a:buFontTx/>
                  <a:buNone/>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18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0" name="Picture 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Picture 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6274" y="4050142"/>
              <a:ext cx="460162" cy="3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 name="Group 69"/>
            <p:cNvGrpSpPr/>
            <p:nvPr/>
          </p:nvGrpSpPr>
          <p:grpSpPr bwMode="auto">
            <a:xfrm>
              <a:off x="10821443" y="4186605"/>
              <a:ext cx="378387" cy="647839"/>
              <a:chOff x="4140" y="429"/>
              <a:chExt cx="1425" cy="2396"/>
            </a:xfrm>
          </p:grpSpPr>
          <p:sp>
            <p:nvSpPr>
              <p:cNvPr id="104" name="Freeform 70"/>
              <p:cNvSpPr/>
              <p:nvPr/>
            </p:nvSpPr>
            <p:spPr bwMode="auto">
              <a:xfrm>
                <a:off x="5268" y="433"/>
                <a:ext cx="283" cy="2286"/>
              </a:xfrm>
              <a:custGeom>
                <a:avLst/>
                <a:gdLst>
                  <a:gd name="T0" fmla="*/ 2 w 354"/>
                  <a:gd name="T1" fmla="*/ 0 h 2742"/>
                  <a:gd name="T2" fmla="*/ 10 w 354"/>
                  <a:gd name="T3" fmla="*/ 19 h 2742"/>
                  <a:gd name="T4" fmla="*/ 10 w 354"/>
                  <a:gd name="T5" fmla="*/ 143 h 2742"/>
                  <a:gd name="T6" fmla="*/ 0 w 354"/>
                  <a:gd name="T7" fmla="*/ 14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Rectangle 7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6" name="Freeform 72"/>
              <p:cNvSpPr/>
              <p:nvPr/>
            </p:nvSpPr>
            <p:spPr bwMode="auto">
              <a:xfrm>
                <a:off x="5321" y="570"/>
                <a:ext cx="169" cy="2115"/>
              </a:xfrm>
              <a:custGeom>
                <a:avLst/>
                <a:gdLst>
                  <a:gd name="T0" fmla="*/ 2 w 211"/>
                  <a:gd name="T1" fmla="*/ 0 h 2537"/>
                  <a:gd name="T2" fmla="*/ 6 w 211"/>
                  <a:gd name="T3" fmla="*/ 13 h 2537"/>
                  <a:gd name="T4" fmla="*/ 2 w 211"/>
                  <a:gd name="T5" fmla="*/ 13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Freeform 73"/>
              <p:cNvSpPr/>
              <p:nvPr/>
            </p:nvSpPr>
            <p:spPr bwMode="auto">
              <a:xfrm>
                <a:off x="5284" y="1640"/>
                <a:ext cx="263" cy="189"/>
              </a:xfrm>
              <a:custGeom>
                <a:avLst/>
                <a:gdLst>
                  <a:gd name="T0" fmla="*/ 2 w 328"/>
                  <a:gd name="T1" fmla="*/ 0 h 226"/>
                  <a:gd name="T2" fmla="*/ 9 w 328"/>
                  <a:gd name="T3" fmla="*/ 8 h 226"/>
                  <a:gd name="T4" fmla="*/ 9 w 328"/>
                  <a:gd name="T5" fmla="*/ 13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Rectangle 74"/>
              <p:cNvSpPr>
                <a:spLocks noChangeArrowheads="1"/>
              </p:cNvSpPr>
              <p:nvPr/>
            </p:nvSpPr>
            <p:spPr bwMode="auto">
              <a:xfrm>
                <a:off x="4213" y="695"/>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9" name="Group 75"/>
              <p:cNvGrpSpPr/>
              <p:nvPr/>
            </p:nvGrpSpPr>
            <p:grpSpPr bwMode="auto">
              <a:xfrm>
                <a:off x="4749" y="668"/>
                <a:ext cx="581" cy="145"/>
                <a:chOff x="614" y="2568"/>
                <a:chExt cx="725" cy="139"/>
              </a:xfrm>
            </p:grpSpPr>
            <p:sp>
              <p:nvSpPr>
                <p:cNvPr id="134" name="AutoShape 76"/>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5" name="AutoShape 77"/>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0" name="Rectangle 78"/>
              <p:cNvSpPr>
                <a:spLocks noChangeArrowheads="1"/>
              </p:cNvSpPr>
              <p:nvPr/>
            </p:nvSpPr>
            <p:spPr bwMode="auto">
              <a:xfrm>
                <a:off x="4224" y="101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1" name="Group 79"/>
              <p:cNvGrpSpPr/>
              <p:nvPr/>
            </p:nvGrpSpPr>
            <p:grpSpPr bwMode="auto">
              <a:xfrm>
                <a:off x="4747" y="994"/>
                <a:ext cx="581" cy="134"/>
                <a:chOff x="614" y="2568"/>
                <a:chExt cx="725" cy="139"/>
              </a:xfrm>
            </p:grpSpPr>
            <p:sp>
              <p:nvSpPr>
                <p:cNvPr id="132" name="AutoShape 80"/>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3" name="AutoShape 81"/>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2" name="Rectangle 82"/>
              <p:cNvSpPr>
                <a:spLocks noChangeArrowheads="1"/>
              </p:cNvSpPr>
              <p:nvPr/>
            </p:nvSpPr>
            <p:spPr bwMode="auto">
              <a:xfrm>
                <a:off x="4218" y="1359"/>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 name="Rectangle 83"/>
              <p:cNvSpPr>
                <a:spLocks noChangeArrowheads="1"/>
              </p:cNvSpPr>
              <p:nvPr/>
            </p:nvSpPr>
            <p:spPr bwMode="auto">
              <a:xfrm>
                <a:off x="4229" y="1656"/>
                <a:ext cx="595" cy="48"/>
              </a:xfrm>
              <a:prstGeom prst="rect">
                <a:avLst/>
              </a:prstGeom>
              <a:solidFill>
                <a:schemeClr val="tx1"/>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4" name="Group 84"/>
              <p:cNvGrpSpPr/>
              <p:nvPr/>
            </p:nvGrpSpPr>
            <p:grpSpPr bwMode="auto">
              <a:xfrm>
                <a:off x="4735" y="1627"/>
                <a:ext cx="582" cy="151"/>
                <a:chOff x="614" y="2568"/>
                <a:chExt cx="725" cy="139"/>
              </a:xfrm>
            </p:grpSpPr>
            <p:sp>
              <p:nvSpPr>
                <p:cNvPr id="130" name="AutoShape 85"/>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1" name="AutoShape 86"/>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5" name="Freeform 87"/>
              <p:cNvSpPr/>
              <p:nvPr/>
            </p:nvSpPr>
            <p:spPr bwMode="auto">
              <a:xfrm>
                <a:off x="5288" y="1354"/>
                <a:ext cx="263" cy="188"/>
              </a:xfrm>
              <a:custGeom>
                <a:avLst/>
                <a:gdLst>
                  <a:gd name="T0" fmla="*/ 2 w 328"/>
                  <a:gd name="T1" fmla="*/ 0 h 226"/>
                  <a:gd name="T2" fmla="*/ 9 w 328"/>
                  <a:gd name="T3" fmla="*/ 7 h 226"/>
                  <a:gd name="T4" fmla="*/ 9 w 328"/>
                  <a:gd name="T5" fmla="*/ 12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6" name="Group 88"/>
              <p:cNvGrpSpPr/>
              <p:nvPr/>
            </p:nvGrpSpPr>
            <p:grpSpPr bwMode="auto">
              <a:xfrm>
                <a:off x="4739" y="1327"/>
                <a:ext cx="582" cy="139"/>
                <a:chOff x="614" y="2568"/>
                <a:chExt cx="725" cy="139"/>
              </a:xfrm>
            </p:grpSpPr>
            <p:sp>
              <p:nvSpPr>
                <p:cNvPr id="128" name="AutoShape 8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AutoShape 90"/>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7" name="Rectangle 91"/>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8" name="Freeform 92"/>
              <p:cNvSpPr/>
              <p:nvPr/>
            </p:nvSpPr>
            <p:spPr bwMode="auto">
              <a:xfrm>
                <a:off x="5312" y="1007"/>
                <a:ext cx="237" cy="213"/>
              </a:xfrm>
              <a:custGeom>
                <a:avLst/>
                <a:gdLst>
                  <a:gd name="T0" fmla="*/ 2 w 296"/>
                  <a:gd name="T1" fmla="*/ 0 h 256"/>
                  <a:gd name="T2" fmla="*/ 9 w 296"/>
                  <a:gd name="T3" fmla="*/ 7 h 256"/>
                  <a:gd name="T4" fmla="*/ 9 w 296"/>
                  <a:gd name="T5" fmla="*/ 13 h 256"/>
                  <a:gd name="T6" fmla="*/ 0 w 296"/>
                  <a:gd name="T7" fmla="*/ 5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Freeform 93"/>
              <p:cNvSpPr/>
              <p:nvPr/>
            </p:nvSpPr>
            <p:spPr bwMode="auto">
              <a:xfrm>
                <a:off x="5315" y="680"/>
                <a:ext cx="244" cy="240"/>
              </a:xfrm>
              <a:custGeom>
                <a:avLst/>
                <a:gdLst>
                  <a:gd name="T0" fmla="*/ 0 w 304"/>
                  <a:gd name="T1" fmla="*/ 0 h 288"/>
                  <a:gd name="T2" fmla="*/ 9 w 304"/>
                  <a:gd name="T3" fmla="*/ 9 h 288"/>
                  <a:gd name="T4" fmla="*/ 8 w 304"/>
                  <a:gd name="T5" fmla="*/ 16 h 288"/>
                  <a:gd name="T6" fmla="*/ 2 w 304"/>
                  <a:gd name="T7" fmla="*/ 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Oval 94"/>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Freeform 95"/>
              <p:cNvSpPr/>
              <p:nvPr/>
            </p:nvSpPr>
            <p:spPr bwMode="auto">
              <a:xfrm>
                <a:off x="5302" y="2614"/>
                <a:ext cx="245" cy="200"/>
              </a:xfrm>
              <a:custGeom>
                <a:avLst/>
                <a:gdLst>
                  <a:gd name="T0" fmla="*/ 0 w 306"/>
                  <a:gd name="T1" fmla="*/ 7 h 240"/>
                  <a:gd name="T2" fmla="*/ 2 w 306"/>
                  <a:gd name="T3" fmla="*/ 13 h 240"/>
                  <a:gd name="T4" fmla="*/ 9 w 306"/>
                  <a:gd name="T5" fmla="*/ 7 h 240"/>
                  <a:gd name="T6" fmla="*/ 9 w 306"/>
                  <a:gd name="T7" fmla="*/ 0 h 240"/>
                  <a:gd name="T8" fmla="*/ 0 w 306"/>
                  <a:gd name="T9" fmla="*/ 7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2" name="AutoShape 96"/>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3" name="AutoShape 97"/>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Oval 98"/>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5" name="Oval 99"/>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lnSpc>
                    <a:spcPct val="100000"/>
                  </a:lnSpc>
                  <a:spcBef>
                    <a:spcPct val="0"/>
                  </a:spcBef>
                  <a:buClrTx/>
                  <a:buSzTx/>
                  <a:buFontTx/>
                  <a:buNone/>
                </a:pPr>
                <a:endParaRPr lang="zh-CN" altLang="zh-CN" sz="14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6" name="Oval 100"/>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7" name="Rectangle 101"/>
              <p:cNvSpPr>
                <a:spLocks noChangeArrowheads="1"/>
              </p:cNvSpPr>
              <p:nvPr/>
            </p:nvSpPr>
            <p:spPr bwMode="auto">
              <a:xfrm>
                <a:off x="5064" y="1837"/>
                <a:ext cx="84" cy="760"/>
              </a:xfrm>
              <a:prstGeom prst="rect">
                <a:avLst/>
              </a:prstGeom>
              <a:solidFill>
                <a:srgbClr val="292929"/>
              </a:solidFill>
              <a:ln w="9525">
                <a:solidFill>
                  <a:schemeClr val="tx1"/>
                </a:solidFill>
                <a:miter lim="800000"/>
              </a:ln>
            </p:spPr>
            <p:txBody>
              <a:bodyPr wrap="none" anchor="ctr"/>
              <a:lstStyle>
                <a:lvl1pPr>
                  <a:lnSpc>
                    <a:spcPct val="85000"/>
                  </a:lnSpc>
                  <a:spcBef>
                    <a:spcPct val="20000"/>
                  </a:spcBef>
                  <a:buClr>
                    <a:srgbClr val="000099"/>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defRPr>
                </a:lvl1pPr>
                <a:lvl2pPr marL="742950" indent="-285750">
                  <a:lnSpc>
                    <a:spcPct val="85000"/>
                  </a:lnSpc>
                  <a:spcBef>
                    <a:spcPct val="20000"/>
                  </a:spcBef>
                  <a:buClr>
                    <a:srgbClr val="000099"/>
                  </a:buClr>
                  <a:buFont typeface="Arial" panose="020B0604020202020204" pitchFamily="34" charset="0"/>
                  <a:buChar char="•"/>
                  <a:defRPr sz="2400">
                    <a:solidFill>
                      <a:schemeClr val="tx1"/>
                    </a:solidFill>
                    <a:latin typeface="Gill Sans MT" panose="020B0502020104020203" pitchFamily="34" charset="0"/>
                    <a:ea typeface="MS PGothic" panose="020B0600070205080204" pitchFamily="34" charset="-128"/>
                  </a:defRPr>
                </a:lvl2pPr>
                <a:lvl3pPr marL="1143000" indent="-228600">
                  <a:spcBef>
                    <a:spcPct val="20000"/>
                  </a:spcBef>
                  <a:buChar char="•"/>
                  <a:defRPr sz="2000">
                    <a:solidFill>
                      <a:schemeClr val="tx1"/>
                    </a:solidFill>
                    <a:latin typeface="Comic Sans MS" panose="030F0702030302020204" pitchFamily="66"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nSpc>
                    <a:spcPct val="100000"/>
                  </a:lnSpc>
                  <a:buClr>
                    <a:schemeClr val="accent2"/>
                  </a:buClr>
                  <a:buSzPct val="85000"/>
                  <a:buFont typeface="ZapfDingbats" pitchFamily="82" charset="2"/>
                  <a:buNone/>
                </a:pPr>
                <a:endParaRPr lang="zh-CN" altLang="zh-CN" sz="1600">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147" name="Picture 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49099" y="3974647"/>
              <a:ext cx="460162" cy="392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7" name="文本框 136"/>
          <p:cNvSpPr txBox="1"/>
          <p:nvPr/>
        </p:nvSpPr>
        <p:spPr>
          <a:xfrm>
            <a:off x="8118572" y="5089177"/>
            <a:ext cx="3065171" cy="398780"/>
          </a:xfrm>
          <a:prstGeom prst="rect">
            <a:avLst/>
          </a:prstGeom>
          <a:noFill/>
          <a:ln>
            <a:solidFill>
              <a:srgbClr val="FF0000"/>
            </a:solidFill>
          </a:ln>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降低时延、减少网络流量</a:t>
            </a:r>
            <a:endParaRPr lang="zh-CN" altLang="en-US" sz="2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7.6 </a:t>
            </a:r>
            <a:r>
              <a:rPr lang="zh-CN" altLang="en-US" dirty="0"/>
              <a:t>流媒体应用</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spcBef>
                <a:spcPts val="0"/>
              </a:spcBef>
            </a:pPr>
            <a:r>
              <a:rPr lang="zh-CN" altLang="en-US" dirty="0"/>
              <a:t> </a:t>
            </a:r>
            <a:r>
              <a:rPr lang="zh-CN" altLang="en-US" sz="2800" dirty="0">
                <a:latin typeface="微软雅黑 Light" panose="020B0502040204020203" pitchFamily="34" charset="-122"/>
                <a:ea typeface="微软雅黑 Light" panose="020B0502040204020203" pitchFamily="34" charset="-122"/>
              </a:rPr>
              <a:t>常见的流媒体服务：</a:t>
            </a:r>
            <a:endParaRPr lang="en-US" altLang="zh-CN" sz="2800" dirty="0">
              <a:latin typeface="微软雅黑 Light" panose="020B0502040204020203" pitchFamily="34" charset="-122"/>
              <a:ea typeface="微软雅黑 Light" panose="020B0502040204020203" pitchFamily="34" charset="-122"/>
            </a:endParaRPr>
          </a:p>
          <a:p>
            <a:pPr lvl="1">
              <a:spcBef>
                <a:spcPts val="0"/>
              </a:spcBef>
              <a:buClr>
                <a:srgbClr val="00B050"/>
              </a:buClr>
            </a:pPr>
            <a:r>
              <a:rPr lang="zh-CN" altLang="en-US" sz="2400" dirty="0">
                <a:latin typeface="微软雅黑 Light" panose="020B0502040204020203" pitchFamily="34" charset="-122"/>
                <a:ea typeface="微软雅黑 Light" panose="020B0502040204020203" pitchFamily="34" charset="-122"/>
              </a:rPr>
              <a:t>点播：提前录制好，边下载边播放（起始时延</a:t>
            </a:r>
            <a:r>
              <a:rPr lang="en-US" altLang="zh-CN" sz="2400" dirty="0">
                <a:latin typeface="微软雅黑 Light" panose="020B0502040204020203" pitchFamily="34" charset="-122"/>
                <a:ea typeface="微软雅黑 Light" panose="020B0502040204020203" pitchFamily="34" charset="-122"/>
              </a:rPr>
              <a:t>&lt;10s</a:t>
            </a:r>
            <a:r>
              <a:rPr lang="zh-CN" altLang="en-US" sz="2400" dirty="0">
                <a:latin typeface="微软雅黑 Light" panose="020B0502040204020203" pitchFamily="34" charset="-122"/>
                <a:ea typeface="微软雅黑 Light" panose="020B0502040204020203" pitchFamily="34" charset="-122"/>
              </a:rPr>
              <a:t>；类</a:t>
            </a:r>
            <a:r>
              <a:rPr lang="en-US" altLang="zh-CN" sz="2400" dirty="0">
                <a:latin typeface="微软雅黑 Light" panose="020B0502040204020203" pitchFamily="34" charset="-122"/>
                <a:ea typeface="微软雅黑 Light" panose="020B0502040204020203" pitchFamily="34" charset="-122"/>
              </a:rPr>
              <a:t>VCR</a:t>
            </a:r>
            <a:r>
              <a:rPr lang="zh-CN" altLang="en-US" sz="2400" dirty="0">
                <a:latin typeface="微软雅黑 Light" panose="020B0502040204020203" pitchFamily="34" charset="-122"/>
                <a:ea typeface="微软雅黑 Light" panose="020B0502040204020203" pitchFamily="34" charset="-122"/>
              </a:rPr>
              <a:t>操作（例如拖动进度条）</a:t>
            </a:r>
            <a:r>
              <a:rPr lang="en-US" altLang="zh-CN" sz="2400" dirty="0">
                <a:latin typeface="微软雅黑 Light" panose="020B0502040204020203" pitchFamily="34" charset="-122"/>
                <a:ea typeface="微软雅黑 Light" panose="020B0502040204020203" pitchFamily="34" charset="-122"/>
              </a:rPr>
              <a:t>&lt;1~2s</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lvl="1">
              <a:spcBef>
                <a:spcPts val="0"/>
              </a:spcBef>
              <a:buClr>
                <a:srgbClr val="00B050"/>
              </a:buClr>
            </a:pPr>
            <a:r>
              <a:rPr lang="zh-CN" altLang="en-US" sz="2400" dirty="0">
                <a:latin typeface="微软雅黑 Light" panose="020B0502040204020203" pitchFamily="34" charset="-122"/>
                <a:ea typeface="微软雅黑 Light" panose="020B0502040204020203" pitchFamily="34" charset="-122"/>
              </a:rPr>
              <a:t>直播：边录制边上传，边下载边播放（大规模直播往往有数秒的时延）</a:t>
            </a:r>
            <a:endParaRPr lang="en-US" altLang="zh-CN" sz="2400" dirty="0">
              <a:latin typeface="微软雅黑 Light" panose="020B0502040204020203" pitchFamily="34" charset="-122"/>
              <a:ea typeface="微软雅黑 Light" panose="020B0502040204020203" pitchFamily="34" charset="-122"/>
            </a:endParaRPr>
          </a:p>
          <a:p>
            <a:pPr lvl="1">
              <a:spcBef>
                <a:spcPts val="0"/>
              </a:spcBef>
              <a:buClr>
                <a:srgbClr val="00B050"/>
              </a:buClr>
            </a:pPr>
            <a:r>
              <a:rPr lang="zh-CN" altLang="en-US" sz="2400" dirty="0">
                <a:latin typeface="微软雅黑 Light" panose="020B0502040204020203" pitchFamily="34" charset="-122"/>
                <a:ea typeface="微软雅黑 Light" panose="020B0502040204020203" pitchFamily="34" charset="-122"/>
              </a:rPr>
              <a:t>实时交互 ：双方或多方实时交互式通信（时延</a:t>
            </a:r>
            <a:r>
              <a:rPr lang="en-US" altLang="zh-CN" sz="2400" dirty="0">
                <a:latin typeface="微软雅黑 Light" panose="020B0502040204020203" pitchFamily="34" charset="-122"/>
                <a:ea typeface="微软雅黑 Light" panose="020B0502040204020203" pitchFamily="34" charset="-122"/>
              </a:rPr>
              <a:t>&lt;400ms</a:t>
            </a:r>
            <a:r>
              <a:rPr lang="zh-CN" altLang="en-US" sz="2400" dirty="0">
                <a:latin typeface="微软雅黑 Light" panose="020B0502040204020203" pitchFamily="34" charset="-122"/>
                <a:ea typeface="微软雅黑 Light" panose="020B0502040204020203" pitchFamily="34" charset="-122"/>
              </a:rPr>
              <a:t>可接受，</a:t>
            </a:r>
            <a:r>
              <a:rPr lang="en-US" altLang="zh-CN" sz="2400" dirty="0">
                <a:latin typeface="微软雅黑 Light" panose="020B0502040204020203" pitchFamily="34" charset="-122"/>
                <a:ea typeface="微软雅黑 Light" panose="020B0502040204020203" pitchFamily="34" charset="-122"/>
              </a:rPr>
              <a:t>VR</a:t>
            </a:r>
            <a:r>
              <a:rPr lang="zh-CN" altLang="en-US" sz="2400" dirty="0">
                <a:latin typeface="微软雅黑 Light" panose="020B0502040204020203" pitchFamily="34" charset="-122"/>
                <a:ea typeface="微软雅黑 Light" panose="020B0502040204020203" pitchFamily="34" charset="-122"/>
              </a:rPr>
              <a:t>则需要</a:t>
            </a:r>
            <a:r>
              <a:rPr lang="en-US" altLang="zh-CN" sz="2400" dirty="0">
                <a:latin typeface="微软雅黑 Light" panose="020B0502040204020203" pitchFamily="34" charset="-122"/>
                <a:ea typeface="微软雅黑 Light" panose="020B0502040204020203" pitchFamily="34" charset="-122"/>
              </a:rPr>
              <a:t>&lt;25ms</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流媒体概述</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en-US" dirty="0"/>
              <a:t>流媒体概念</a:t>
            </a:r>
            <a:endParaRPr lang="en-US" altLang="zh-CN" dirty="0"/>
          </a:p>
          <a:p>
            <a:pPr lvl="1">
              <a:lnSpc>
                <a:spcPct val="130000"/>
              </a:lnSpc>
              <a:spcBef>
                <a:spcPts val="0"/>
              </a:spcBef>
              <a:buClr>
                <a:srgbClr val="00B050"/>
              </a:buClr>
            </a:pPr>
            <a:r>
              <a:rPr lang="zh-CN" altLang="en-US" dirty="0"/>
              <a:t>连续媒体（音视频）经压缩编码、数据打包后，经过网络发送给接收方</a:t>
            </a:r>
            <a:endParaRPr lang="en-US" altLang="zh-CN" dirty="0"/>
          </a:p>
          <a:p>
            <a:pPr lvl="1">
              <a:lnSpc>
                <a:spcPct val="130000"/>
              </a:lnSpc>
              <a:spcBef>
                <a:spcPts val="0"/>
              </a:spcBef>
              <a:buClr>
                <a:srgbClr val="00B050"/>
              </a:buClr>
            </a:pPr>
            <a:r>
              <a:rPr lang="zh-CN" altLang="en-US" dirty="0"/>
              <a:t>接收方对数据进行重组、解码和播放</a:t>
            </a:r>
            <a:endParaRPr lang="en-US" altLang="zh-CN" dirty="0"/>
          </a:p>
          <a:p>
            <a:pPr>
              <a:lnSpc>
                <a:spcPct val="130000"/>
              </a:lnSpc>
              <a:spcBef>
                <a:spcPts val="0"/>
              </a:spcBef>
            </a:pPr>
            <a:r>
              <a:rPr lang="zh-CN" altLang="en-US" dirty="0"/>
              <a:t>流媒体的特性</a:t>
            </a:r>
            <a:endParaRPr lang="en-US" altLang="zh-CN" dirty="0"/>
          </a:p>
          <a:p>
            <a:pPr lvl="1">
              <a:lnSpc>
                <a:spcPct val="130000"/>
              </a:lnSpc>
              <a:spcBef>
                <a:spcPts val="0"/>
              </a:spcBef>
              <a:buClr>
                <a:srgbClr val="00B050"/>
              </a:buClr>
            </a:pPr>
            <a:r>
              <a:rPr lang="zh-CN" altLang="en-US" dirty="0"/>
              <a:t>端到端时延约束</a:t>
            </a:r>
            <a:endParaRPr lang="en-US" altLang="zh-CN" dirty="0"/>
          </a:p>
          <a:p>
            <a:pPr lvl="1">
              <a:lnSpc>
                <a:spcPct val="130000"/>
              </a:lnSpc>
              <a:spcBef>
                <a:spcPts val="0"/>
              </a:spcBef>
              <a:buClr>
                <a:srgbClr val="00B050"/>
              </a:buClr>
            </a:pPr>
            <a:r>
              <a:rPr lang="zh-CN" altLang="en-US" dirty="0"/>
              <a:t>时序性约束：流媒体数据必须按照一定的顺序连续播放</a:t>
            </a:r>
            <a:endParaRPr lang="en-US" altLang="zh-CN" dirty="0"/>
          </a:p>
          <a:p>
            <a:pPr lvl="1">
              <a:lnSpc>
                <a:spcPct val="130000"/>
              </a:lnSpc>
              <a:spcBef>
                <a:spcPts val="0"/>
              </a:spcBef>
              <a:buClr>
                <a:srgbClr val="00B050"/>
              </a:buClr>
            </a:pPr>
            <a:r>
              <a:rPr lang="zh-CN" altLang="en-US" dirty="0"/>
              <a:t>具有一定程度的容错性：丢失部分数据包也可完成基本功能</a:t>
            </a:r>
            <a:endParaRPr lang="en-US" altLang="zh-CN" dirty="0"/>
          </a:p>
          <a:p>
            <a:pPr>
              <a:lnSpc>
                <a:spcPct val="130000"/>
              </a:lnSpc>
              <a:spcBef>
                <a:spcPts val="0"/>
              </a:spcBef>
            </a:pPr>
            <a:r>
              <a:rPr lang="zh-CN" altLang="en-US" dirty="0"/>
              <a:t>流媒体面临的挑战</a:t>
            </a:r>
            <a:endParaRPr lang="en-US" altLang="zh-CN" dirty="0"/>
          </a:p>
          <a:p>
            <a:pPr lvl="1">
              <a:lnSpc>
                <a:spcPct val="130000"/>
              </a:lnSpc>
              <a:spcBef>
                <a:spcPts val="0"/>
              </a:spcBef>
              <a:buClr>
                <a:srgbClr val="00B050"/>
              </a:buClr>
            </a:pPr>
            <a:r>
              <a:rPr lang="zh-CN" altLang="en-US" dirty="0"/>
              <a:t>约束条件：网络特性（带宽有限、动态变化、延迟与抖动、丢失、异构性）</a:t>
            </a:r>
            <a:endParaRPr lang="en-US" altLang="zh-CN" dirty="0"/>
          </a:p>
          <a:p>
            <a:pPr lvl="1">
              <a:lnSpc>
                <a:spcPct val="130000"/>
              </a:lnSpc>
              <a:spcBef>
                <a:spcPts val="0"/>
              </a:spcBef>
              <a:buClr>
                <a:srgbClr val="00B050"/>
              </a:buClr>
            </a:pPr>
            <a:r>
              <a:rPr lang="zh-CN" altLang="en-US" dirty="0"/>
              <a:t>目标：流媒体服务质量要素（画质、启动延迟、平滑、交互性）</a:t>
            </a:r>
            <a:endParaRPr lang="en-US" altLang="zh-CN" dirty="0"/>
          </a:p>
          <a:p>
            <a:pPr lvl="1">
              <a:lnSpc>
                <a:spcPct val="130000"/>
              </a:lnSpc>
              <a:spcBef>
                <a:spcPts val="0"/>
              </a:spcBef>
              <a:buClr>
                <a:srgbClr val="00B050"/>
              </a:buClr>
            </a:pPr>
            <a:r>
              <a:rPr lang="zh-CN" altLang="en-US" dirty="0"/>
              <a:t>如何在“尽力服务”的网络传输条件下获得良好的视频质量？期望在点播、直播、会议、连麦、云游戏、</a:t>
            </a:r>
            <a:r>
              <a:rPr lang="en-US" altLang="zh-CN" dirty="0"/>
              <a:t>VR</a:t>
            </a:r>
            <a:r>
              <a:rPr lang="zh-CN" altLang="en-US" dirty="0"/>
              <a:t>、</a:t>
            </a:r>
            <a:r>
              <a:rPr lang="en-US" altLang="zh-CN" dirty="0"/>
              <a:t>……</a:t>
            </a:r>
            <a:r>
              <a:rPr lang="zh-CN" altLang="en-US" dirty="0"/>
              <a:t>场景下，高清、低延迟、不卡顿</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数字音视频与编码</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400" y="1052514"/>
            <a:ext cx="10871200" cy="3509546"/>
          </a:xfrm>
        </p:spPr>
        <p:txBody>
          <a:bodyPr>
            <a:noAutofit/>
          </a:bodyPr>
          <a:lstStyle/>
          <a:p>
            <a:pPr>
              <a:lnSpc>
                <a:spcPct val="130000"/>
              </a:lnSpc>
              <a:spcBef>
                <a:spcPts val="0"/>
              </a:spcBef>
            </a:pPr>
            <a:r>
              <a:rPr lang="en-US" altLang="zh-CN" sz="2000" dirty="0"/>
              <a:t>MPEG</a:t>
            </a:r>
            <a:r>
              <a:rPr lang="zh-CN" altLang="en-US" sz="2000" dirty="0"/>
              <a:t>视频压缩</a:t>
            </a:r>
            <a:endParaRPr lang="en-US" altLang="zh-CN" sz="2000" dirty="0"/>
          </a:p>
          <a:p>
            <a:pPr lvl="1">
              <a:lnSpc>
                <a:spcPct val="130000"/>
              </a:lnSpc>
              <a:spcBef>
                <a:spcPts val="0"/>
              </a:spcBef>
              <a:buClr>
                <a:srgbClr val="00B050"/>
              </a:buClr>
            </a:pPr>
            <a:r>
              <a:rPr lang="zh-CN" altLang="en-US" sz="1800" dirty="0"/>
              <a:t>摄像机固定不变，演员慢慢走来走去：从前一帧中减去当前帧，对两帧之差运行</a:t>
            </a:r>
            <a:r>
              <a:rPr lang="en-US" altLang="zh-CN" sz="1800" dirty="0"/>
              <a:t>JPEG</a:t>
            </a:r>
            <a:r>
              <a:rPr lang="zh-CN" altLang="en-US" sz="1800" dirty="0"/>
              <a:t>算法</a:t>
            </a:r>
            <a:endParaRPr lang="en-US" altLang="zh-CN" sz="1800" dirty="0"/>
          </a:p>
          <a:p>
            <a:pPr lvl="1">
              <a:lnSpc>
                <a:spcPct val="130000"/>
              </a:lnSpc>
              <a:spcBef>
                <a:spcPts val="0"/>
              </a:spcBef>
              <a:buClr>
                <a:srgbClr val="00B050"/>
              </a:buClr>
            </a:pPr>
            <a:r>
              <a:rPr lang="zh-CN" altLang="en-US" sz="1800" dirty="0"/>
              <a:t>摄像机在推拉移动：需要某种方法来补偿这种运动，这正是</a:t>
            </a:r>
            <a:r>
              <a:rPr lang="en-US" altLang="zh-CN" sz="1800" dirty="0"/>
              <a:t>MPEG</a:t>
            </a:r>
            <a:r>
              <a:rPr lang="zh-CN" altLang="en-US" sz="1800" dirty="0"/>
              <a:t>擅长的</a:t>
            </a:r>
            <a:endParaRPr lang="en-US" altLang="zh-CN" sz="1800" dirty="0"/>
          </a:p>
          <a:p>
            <a:pPr lvl="1">
              <a:lnSpc>
                <a:spcPct val="130000"/>
              </a:lnSpc>
              <a:spcBef>
                <a:spcPts val="0"/>
              </a:spcBef>
              <a:buClr>
                <a:srgbClr val="00B050"/>
              </a:buClr>
            </a:pPr>
            <a:r>
              <a:rPr lang="en-US" altLang="zh-CN" sz="1800" dirty="0"/>
              <a:t>MPEG</a:t>
            </a:r>
            <a:r>
              <a:rPr lang="zh-CN" altLang="en-US" sz="1800" dirty="0"/>
              <a:t>的输出包括</a:t>
            </a:r>
            <a:r>
              <a:rPr lang="en-US" altLang="zh-CN" sz="1800" dirty="0"/>
              <a:t>3</a:t>
            </a:r>
            <a:r>
              <a:rPr lang="zh-CN" altLang="en-US" sz="1800" dirty="0"/>
              <a:t>类帧</a:t>
            </a:r>
            <a:endParaRPr lang="en-US" altLang="zh-CN" sz="1800" dirty="0"/>
          </a:p>
          <a:p>
            <a:pPr lvl="1">
              <a:lnSpc>
                <a:spcPct val="130000"/>
              </a:lnSpc>
              <a:spcBef>
                <a:spcPts val="0"/>
              </a:spcBef>
              <a:buClr>
                <a:srgbClr val="00B050"/>
              </a:buClr>
            </a:pPr>
            <a:r>
              <a:rPr lang="zh-CN" altLang="en-US" sz="1800" dirty="0"/>
              <a:t>帧内编码帧（</a:t>
            </a:r>
            <a:r>
              <a:rPr lang="en-US" altLang="zh-CN" sz="1800" dirty="0"/>
              <a:t>I</a:t>
            </a:r>
            <a:r>
              <a:rPr lang="zh-CN" altLang="en-US" sz="1800" dirty="0"/>
              <a:t>帧）：包含了压缩的静止图片（帧内编码，用</a:t>
            </a:r>
            <a:r>
              <a:rPr lang="en-US" altLang="zh-CN" sz="1800" dirty="0"/>
              <a:t>JPEG</a:t>
            </a:r>
            <a:r>
              <a:rPr lang="zh-CN" altLang="en-US" sz="1800" dirty="0"/>
              <a:t>来压缩静止图像）</a:t>
            </a:r>
            <a:endParaRPr lang="en-US" altLang="zh-CN" sz="1800" dirty="0"/>
          </a:p>
          <a:p>
            <a:pPr lvl="1">
              <a:lnSpc>
                <a:spcPct val="130000"/>
              </a:lnSpc>
              <a:spcBef>
                <a:spcPts val="0"/>
              </a:spcBef>
              <a:buClr>
                <a:srgbClr val="00B050"/>
              </a:buClr>
            </a:pPr>
            <a:r>
              <a:rPr lang="zh-CN" altLang="en-US" sz="1800" dirty="0"/>
              <a:t>预测帧（</a:t>
            </a:r>
            <a:r>
              <a:rPr lang="en-US" altLang="zh-CN" sz="1800" dirty="0"/>
              <a:t>P</a:t>
            </a:r>
            <a:r>
              <a:rPr lang="zh-CN" altLang="en-US" sz="1800" dirty="0"/>
              <a:t>帧）：是与前一帧的逐块差值（帧间编码，消除跨帧的冗余度）</a:t>
            </a:r>
            <a:endParaRPr lang="en-US" altLang="zh-CN" sz="1800" dirty="0"/>
          </a:p>
          <a:p>
            <a:pPr lvl="1">
              <a:lnSpc>
                <a:spcPct val="130000"/>
              </a:lnSpc>
              <a:spcBef>
                <a:spcPts val="0"/>
              </a:spcBef>
              <a:buClr>
                <a:srgbClr val="00B050"/>
              </a:buClr>
            </a:pPr>
            <a:r>
              <a:rPr lang="zh-CN" altLang="en-US" sz="1800" dirty="0"/>
              <a:t>双向帧（</a:t>
            </a:r>
            <a:r>
              <a:rPr lang="en-US" altLang="zh-CN" sz="1800" dirty="0"/>
              <a:t>B</a:t>
            </a:r>
            <a:r>
              <a:rPr lang="zh-CN" altLang="en-US" sz="1800" dirty="0"/>
              <a:t>帧）：是与前一帧和后一帧的逐块差值（帧间编码）</a:t>
            </a:r>
            <a:endParaRPr lang="en-US" altLang="zh-CN" sz="1800" dirty="0"/>
          </a:p>
        </p:txBody>
      </p:sp>
      <p:pic>
        <p:nvPicPr>
          <p:cNvPr id="12" name="Picture Placeholder 3" descr="Figure 7-32. Three consecutive frames."/>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7095" y="4205318"/>
            <a:ext cx="6240413" cy="1319448"/>
          </a:xfrm>
          <a:prstGeom prst="rect">
            <a:avLst/>
          </a:prstGeom>
        </p:spPr>
      </p:pic>
      <p:sp>
        <p:nvSpPr>
          <p:cNvPr id="13" name="Line 8"/>
          <p:cNvSpPr>
            <a:spLocks noChangeShapeType="1"/>
          </p:cNvSpPr>
          <p:nvPr/>
        </p:nvSpPr>
        <p:spPr bwMode="auto">
          <a:xfrm>
            <a:off x="7943334" y="4266878"/>
            <a:ext cx="0" cy="1143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4" name="Line 9"/>
          <p:cNvSpPr>
            <a:spLocks noChangeShapeType="1"/>
          </p:cNvSpPr>
          <p:nvPr/>
        </p:nvSpPr>
        <p:spPr bwMode="auto">
          <a:xfrm>
            <a:off x="11369254" y="4305797"/>
            <a:ext cx="0" cy="111849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5" name="Text Box 10"/>
          <p:cNvSpPr txBox="1">
            <a:spLocks noChangeArrowheads="1"/>
          </p:cNvSpPr>
          <p:nvPr/>
        </p:nvSpPr>
        <p:spPr bwMode="auto">
          <a:xfrm>
            <a:off x="8449713" y="4962495"/>
            <a:ext cx="2447925" cy="46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325120" lvl="1" indent="0">
              <a:lnSpc>
                <a:spcPts val="3200"/>
              </a:lnSpc>
              <a:spcBef>
                <a:spcPts val="600"/>
              </a:spcBef>
              <a:buClr>
                <a:prstClr val="black"/>
              </a:buClr>
              <a:buSzPct val="80000"/>
              <a:buFontTx/>
              <a:buNone/>
            </a:pPr>
            <a:r>
              <a:rPr lang="zh-CN" altLang="en-US" sz="2000" dirty="0">
                <a:solidFill>
                  <a:prstClr val="black"/>
                </a:solidFill>
                <a:latin typeface="微软雅黑" panose="020B0503020204020204" pitchFamily="34" charset="-122"/>
                <a:ea typeface="微软雅黑" panose="020B0503020204020204" pitchFamily="34" charset="-122"/>
              </a:rPr>
              <a:t>图像组</a:t>
            </a:r>
            <a:r>
              <a:rPr lang="en-US" altLang="zh-CN" sz="2000" dirty="0">
                <a:solidFill>
                  <a:prstClr val="black"/>
                </a:solidFill>
                <a:latin typeface="微软雅黑" panose="020B0503020204020204" pitchFamily="34" charset="-122"/>
                <a:ea typeface="微软雅黑" panose="020B0503020204020204" pitchFamily="34" charset="-122"/>
              </a:rPr>
              <a:t>(GOP)</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6" name="Line 11"/>
          <p:cNvSpPr>
            <a:spLocks noChangeShapeType="1"/>
          </p:cNvSpPr>
          <p:nvPr/>
        </p:nvSpPr>
        <p:spPr bwMode="auto">
          <a:xfrm flipH="1">
            <a:off x="7978096" y="5221091"/>
            <a:ext cx="828987" cy="673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sp>
        <p:nvSpPr>
          <p:cNvPr id="17" name="Line 12"/>
          <p:cNvSpPr>
            <a:spLocks noChangeShapeType="1"/>
          </p:cNvSpPr>
          <p:nvPr/>
        </p:nvSpPr>
        <p:spPr bwMode="auto">
          <a:xfrm>
            <a:off x="10392101" y="5227825"/>
            <a:ext cx="977153"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lIns="92075" tIns="46038" rIns="92075" bIns="46038"/>
          <a:lstStyle/>
          <a:p>
            <a:endParaRPr lang="zh-CN" altLang="en-US">
              <a:solidFill>
                <a:prstClr val="black"/>
              </a:solidFill>
            </a:endParaRPr>
          </a:p>
        </p:txBody>
      </p:sp>
      <p:pic>
        <p:nvPicPr>
          <p:cNvPr id="18" name="Picture 14" descr="Image3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097" y="3797280"/>
            <a:ext cx="3391157" cy="129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
          <p:cNvSpPr txBox="1">
            <a:spLocks noChangeArrowheads="1"/>
          </p:cNvSpPr>
          <p:nvPr/>
        </p:nvSpPr>
        <p:spPr bwMode="auto">
          <a:xfrm>
            <a:off x="726307" y="5650196"/>
            <a:ext cx="6240412" cy="46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marL="12700" lvl="1" indent="0" algn="ctr">
              <a:lnSpc>
                <a:spcPts val="3200"/>
              </a:lnSpc>
              <a:spcBef>
                <a:spcPts val="600"/>
              </a:spcBef>
              <a:buClr>
                <a:prstClr val="black"/>
              </a:buClr>
              <a:buSzPct val="80000"/>
              <a:buFontTx/>
              <a:buNone/>
            </a:pPr>
            <a:r>
              <a:rPr lang="zh-CN" altLang="en-US" sz="2000" dirty="0">
                <a:solidFill>
                  <a:prstClr val="black"/>
                </a:solidFill>
                <a:latin typeface="微软雅黑" panose="020B0503020204020204" pitchFamily="34" charset="-122"/>
                <a:ea typeface="微软雅黑" panose="020B0503020204020204" pitchFamily="34" charset="-122"/>
              </a:rPr>
              <a:t>视频连续帧之间的差异往往较小，可将差值进行编码</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5" name="矩形 4"/>
          <p:cNvSpPr/>
          <p:nvPr/>
        </p:nvSpPr>
        <p:spPr>
          <a:xfrm>
            <a:off x="8020017" y="5540388"/>
            <a:ext cx="3307316" cy="646331"/>
          </a:xfrm>
          <a:prstGeom prst="rect">
            <a:avLst/>
          </a:prstGeom>
        </p:spPr>
        <p:txBody>
          <a:bodyPr wrap="none">
            <a:spAutoFit/>
          </a:bodyPr>
          <a:lstStyle/>
          <a:p>
            <a:pPr algn="ctr"/>
            <a:r>
              <a:rPr lang="zh-CN" altLang="en-US" dirty="0">
                <a:solidFill>
                  <a:prstClr val="black"/>
                </a:solidFill>
                <a:latin typeface="微软雅黑" panose="020B0503020204020204" pitchFamily="34" charset="-122"/>
                <a:ea typeface="微软雅黑" panose="020B0503020204020204" pitchFamily="34" charset="-122"/>
              </a:rPr>
              <a:t>一组连续的IPB画面</a:t>
            </a:r>
            <a:endParaRPr lang="en-US" altLang="zh-CN" dirty="0">
              <a:solidFill>
                <a:prstClr val="black"/>
              </a:solidFill>
              <a:latin typeface="微软雅黑" panose="020B0503020204020204" pitchFamily="34" charset="-122"/>
              <a:ea typeface="微软雅黑" panose="020B0503020204020204" pitchFamily="34" charset="-122"/>
            </a:endParaRPr>
          </a:p>
          <a:p>
            <a:pPr algn="ctr"/>
            <a:r>
              <a:rPr lang="zh-CN" altLang="en-US" dirty="0">
                <a:solidFill>
                  <a:prstClr val="black"/>
                </a:solidFill>
                <a:latin typeface="微软雅黑" panose="020B0503020204020204" pitchFamily="34" charset="-122"/>
                <a:ea typeface="微软雅黑" panose="020B0503020204020204" pitchFamily="34" charset="-122"/>
              </a:rPr>
              <a:t>没有</a:t>
            </a:r>
            <a:r>
              <a:rPr lang="en-US" altLang="zh-CN" dirty="0">
                <a:solidFill>
                  <a:prstClr val="black"/>
                </a:solidFill>
                <a:latin typeface="微软雅黑" panose="020B0503020204020204" pitchFamily="34" charset="-122"/>
                <a:ea typeface="微软雅黑" panose="020B0503020204020204" pitchFamily="34" charset="-122"/>
              </a:rPr>
              <a:t>I</a:t>
            </a:r>
            <a:r>
              <a:rPr lang="zh-CN" altLang="en-US" dirty="0">
                <a:solidFill>
                  <a:prstClr val="black"/>
                </a:solidFill>
                <a:latin typeface="微软雅黑" panose="020B0503020204020204" pitchFamily="34" charset="-122"/>
                <a:ea typeface="微软雅黑" panose="020B0503020204020204" pitchFamily="34" charset="-122"/>
              </a:rPr>
              <a:t>帧，</a:t>
            </a:r>
            <a:r>
              <a:rPr lang="en-US" altLang="zh-CN" dirty="0">
                <a:solidFill>
                  <a:prstClr val="black"/>
                </a:solidFill>
                <a:latin typeface="微软雅黑" panose="020B0503020204020204" pitchFamily="34" charset="-122"/>
                <a:ea typeface="微软雅黑" panose="020B0503020204020204" pitchFamily="34" charset="-122"/>
              </a:rPr>
              <a:t>P</a:t>
            </a:r>
            <a:r>
              <a:rPr lang="zh-CN" altLang="en-US" dirty="0">
                <a:solidFill>
                  <a:prstClr val="black"/>
                </a:solidFill>
                <a:latin typeface="微软雅黑" panose="020B0503020204020204" pitchFamily="34" charset="-122"/>
                <a:ea typeface="微软雅黑" panose="020B0503020204020204" pitchFamily="34" charset="-122"/>
              </a:rPr>
              <a:t>帧和</a:t>
            </a:r>
            <a:r>
              <a:rPr lang="en-US" altLang="zh-CN" dirty="0">
                <a:solidFill>
                  <a:prstClr val="black"/>
                </a:solidFill>
                <a:latin typeface="微软雅黑" panose="020B0503020204020204" pitchFamily="34" charset="-122"/>
                <a:ea typeface="微软雅黑" panose="020B0503020204020204" pitchFamily="34" charset="-122"/>
              </a:rPr>
              <a:t>B</a:t>
            </a:r>
            <a:r>
              <a:rPr lang="zh-CN" altLang="en-US" dirty="0">
                <a:solidFill>
                  <a:prstClr val="black"/>
                </a:solidFill>
                <a:latin typeface="微软雅黑" panose="020B0503020204020204" pitchFamily="34" charset="-122"/>
                <a:ea typeface="微软雅黑" panose="020B0503020204020204" pitchFamily="34" charset="-122"/>
              </a:rPr>
              <a:t>帧就无法解码</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7768168" y="6408355"/>
            <a:ext cx="3750732" cy="274320"/>
          </a:xfrm>
        </p:spPr>
        <p:txBody>
          <a:bodyPr/>
          <a:lstStyle/>
          <a:p>
            <a:fld id="{C8BB1146-E542-4D4E-B8E9-6919A11DDD48}"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服务器进程工作方式</a:t>
            </a:r>
            <a:r>
              <a:rPr lang="zh-CN" altLang="en-US" dirty="0">
                <a:sym typeface="+mn-ea"/>
              </a:rPr>
              <a:t>分类</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zh-CN" altLang="en-US" sz="2800" noProof="0" dirty="0">
                <a:latin typeface="+mn-ea"/>
                <a:sym typeface="+mn-ea"/>
              </a:rPr>
              <a:t>服务器上的进程有两种工作方式：</a:t>
            </a:r>
            <a:endParaRPr lang="en-US" altLang="zh-CN" sz="2800" noProof="0" dirty="0">
              <a:latin typeface="+mn-ea"/>
              <a:sym typeface="+mn-ea"/>
            </a:endParaRPr>
          </a:p>
          <a:p>
            <a:pPr lvl="1">
              <a:lnSpc>
                <a:spcPct val="130000"/>
              </a:lnSpc>
              <a:spcBef>
                <a:spcPts val="600"/>
              </a:spcBef>
              <a:buClr>
                <a:srgbClr val="00B050"/>
              </a:buClr>
            </a:pPr>
            <a:r>
              <a:rPr lang="en-US" altLang="zh-CN" sz="2400" dirty="0" err="1">
                <a:latin typeface="+mn-ea"/>
                <a:sym typeface="+mn-ea"/>
              </a:rPr>
              <a:t>循环方式</a:t>
            </a:r>
            <a:r>
              <a:rPr lang="zh-CN" altLang="en-US" sz="2400" dirty="0">
                <a:latin typeface="+mn-ea"/>
                <a:sym typeface="+mn-ea"/>
              </a:rPr>
              <a:t>(iterative mode)</a:t>
            </a:r>
            <a:endParaRPr lang="en-US" altLang="zh-CN" sz="2400" dirty="0">
              <a:latin typeface="+mn-ea"/>
              <a:sym typeface="+mn-ea"/>
            </a:endParaRPr>
          </a:p>
          <a:p>
            <a:pPr lvl="2">
              <a:lnSpc>
                <a:spcPct val="130000"/>
              </a:lnSpc>
              <a:spcBef>
                <a:spcPts val="600"/>
              </a:spcBef>
              <a:buClr>
                <a:srgbClr val="0836BF"/>
              </a:buClr>
            </a:pPr>
            <a:r>
              <a:rPr lang="zh-CN" altLang="en-US" sz="2000" dirty="0">
                <a:latin typeface="+mn-ea"/>
                <a:sym typeface="+mn-ea"/>
              </a:rPr>
              <a:t>一次只运行</a:t>
            </a:r>
            <a:r>
              <a:rPr lang="en-US" altLang="zh-CN" sz="2000" dirty="0" err="1">
                <a:latin typeface="+mn-ea"/>
                <a:sym typeface="+mn-ea"/>
              </a:rPr>
              <a:t>一个服务进程</a:t>
            </a:r>
            <a:endParaRPr lang="en-US" altLang="zh-CN" sz="2000" dirty="0">
              <a:latin typeface="+mn-ea"/>
              <a:sym typeface="+mn-ea"/>
            </a:endParaRPr>
          </a:p>
          <a:p>
            <a:pPr lvl="2">
              <a:lnSpc>
                <a:spcPct val="130000"/>
              </a:lnSpc>
              <a:spcBef>
                <a:spcPts val="600"/>
              </a:spcBef>
              <a:buClr>
                <a:srgbClr val="0836BF"/>
              </a:buClr>
            </a:pPr>
            <a:r>
              <a:rPr lang="zh-CN" altLang="en-US" sz="2000" dirty="0">
                <a:latin typeface="+mn-ea"/>
                <a:sym typeface="+mn-ea"/>
              </a:rPr>
              <a:t>当有多个客户进程请求服务时，服务进程就按</a:t>
            </a:r>
            <a:r>
              <a:rPr lang="en-US" altLang="zh-CN" sz="2000" dirty="0" err="1">
                <a:latin typeface="+mn-ea"/>
                <a:sym typeface="+mn-ea"/>
              </a:rPr>
              <a:t>请求</a:t>
            </a:r>
            <a:r>
              <a:rPr lang="zh-CN" altLang="en-US" sz="2000" dirty="0">
                <a:latin typeface="+mn-ea"/>
                <a:sym typeface="+mn-ea"/>
              </a:rPr>
              <a:t>的</a:t>
            </a:r>
            <a:r>
              <a:rPr lang="en-US" altLang="zh-CN" sz="2000" dirty="0" err="1">
                <a:latin typeface="+mn-ea"/>
                <a:sym typeface="+mn-ea"/>
              </a:rPr>
              <a:t>先后顺序</a:t>
            </a:r>
            <a:r>
              <a:rPr lang="zh-CN" altLang="en-US" sz="2000" dirty="0">
                <a:latin typeface="+mn-ea"/>
                <a:sym typeface="+mn-ea"/>
              </a:rPr>
              <a:t>依次做出响应 (阻塞方式)</a:t>
            </a:r>
            <a:endParaRPr lang="zh-CN" altLang="en-US" sz="2000" dirty="0">
              <a:latin typeface="+mn-ea"/>
              <a:sym typeface="+mn-ea"/>
            </a:endParaRPr>
          </a:p>
          <a:p>
            <a:pPr lvl="1">
              <a:lnSpc>
                <a:spcPct val="130000"/>
              </a:lnSpc>
              <a:spcBef>
                <a:spcPts val="600"/>
              </a:spcBef>
              <a:buClr>
                <a:srgbClr val="00B050"/>
              </a:buClr>
            </a:pPr>
            <a:r>
              <a:rPr lang="en-US" altLang="zh-CN" sz="2400" dirty="0" err="1">
                <a:latin typeface="+mn-ea"/>
                <a:sym typeface="+mn-ea"/>
              </a:rPr>
              <a:t>并发方式</a:t>
            </a:r>
            <a:r>
              <a:rPr lang="zh-CN" altLang="en-US" sz="2400" dirty="0">
                <a:latin typeface="+mn-ea"/>
                <a:sym typeface="+mn-ea"/>
              </a:rPr>
              <a:t>(concurrent </a:t>
            </a:r>
            <a:r>
              <a:rPr lang="en-US" altLang="zh-CN" sz="2400" dirty="0">
                <a:latin typeface="+mn-ea"/>
                <a:sym typeface="+mn-ea"/>
              </a:rPr>
              <a:t>mode</a:t>
            </a:r>
            <a:r>
              <a:rPr lang="zh-CN" altLang="en-US" sz="2400" dirty="0">
                <a:latin typeface="+mn-ea"/>
                <a:sym typeface="+mn-ea"/>
              </a:rPr>
              <a:t>)</a:t>
            </a:r>
            <a:endParaRPr lang="en-US" altLang="zh-CN" sz="2400" dirty="0">
              <a:latin typeface="+mn-ea"/>
              <a:sym typeface="+mn-ea"/>
            </a:endParaRPr>
          </a:p>
          <a:p>
            <a:pPr lvl="2">
              <a:lnSpc>
                <a:spcPct val="130000"/>
              </a:lnSpc>
              <a:spcBef>
                <a:spcPts val="600"/>
              </a:spcBef>
              <a:buClr>
                <a:srgbClr val="0836BF"/>
              </a:buClr>
            </a:pPr>
            <a:r>
              <a:rPr lang="zh-CN" altLang="en-US" sz="2000" dirty="0">
                <a:latin typeface="+mn-ea"/>
                <a:sym typeface="+mn-ea"/>
              </a:rPr>
              <a:t>可以同时运行</a:t>
            </a:r>
            <a:r>
              <a:rPr lang="en-US" altLang="zh-CN" sz="2000" dirty="0" err="1">
                <a:latin typeface="+mn-ea"/>
                <a:sym typeface="+mn-ea"/>
              </a:rPr>
              <a:t>多个服务进程</a:t>
            </a:r>
            <a:endParaRPr lang="en-US" altLang="zh-CN" sz="2000" dirty="0">
              <a:latin typeface="+mn-ea"/>
              <a:sym typeface="+mn-ea"/>
            </a:endParaRPr>
          </a:p>
          <a:p>
            <a:pPr lvl="2">
              <a:lnSpc>
                <a:spcPct val="130000"/>
              </a:lnSpc>
              <a:spcBef>
                <a:spcPts val="600"/>
              </a:spcBef>
              <a:buClr>
                <a:srgbClr val="0836BF"/>
              </a:buClr>
            </a:pPr>
            <a:r>
              <a:rPr lang="zh-CN" altLang="en-US" sz="2000" dirty="0">
                <a:latin typeface="+mn-ea"/>
                <a:sym typeface="+mn-ea"/>
              </a:rPr>
              <a:t>每一个服务进程都对某个特定的客户进程做出响应 (非阻塞方式)</a:t>
            </a:r>
            <a:endParaRPr lang="en-US" altLang="zh-CN" sz="20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marL="0" marR="0" lvl="1" algn="l" rtl="0" eaLnBrk="1" fontAlgn="auto" latinLnBrk="0" hangingPunct="1">
              <a:buClrTx/>
              <a:buSzTx/>
              <a:buFontTx/>
              <a:buNone/>
            </a:pPr>
            <a:r>
              <a:rPr kumimoji="0" lang="zh-CN" altLang="en-US" sz="3200" b="1" i="0" u="none" strike="noStrike" kern="1200" cap="none" spc="0" normalizeH="0" baseline="0" noProof="1"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数字音视频与编码</a:t>
            </a:r>
            <a:endParaRPr kumimoji="0" lang="zh-CN" altLang="en-US" sz="3200" b="1" i="0" u="none" strike="noStrike" kern="1200" cap="none" spc="0" normalizeH="0" baseline="0" noProof="1"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en-US" altLang="zh-CN" sz="2000" dirty="0"/>
              <a:t>I</a:t>
            </a:r>
            <a:r>
              <a:rPr lang="zh-CN" altLang="en-US" sz="2000" dirty="0"/>
              <a:t>帧必须周期性地出现在媒体流中</a:t>
            </a:r>
            <a:endParaRPr lang="en-US" altLang="zh-CN" sz="2000" dirty="0"/>
          </a:p>
          <a:p>
            <a:pPr lvl="1">
              <a:lnSpc>
                <a:spcPct val="130000"/>
              </a:lnSpc>
              <a:spcBef>
                <a:spcPts val="0"/>
              </a:spcBef>
              <a:buClr>
                <a:srgbClr val="00B050"/>
              </a:buClr>
            </a:pPr>
            <a:r>
              <a:rPr lang="zh-CN" altLang="en-US" sz="1800" dirty="0"/>
              <a:t>流媒体直播中，后加入的观众需要收到</a:t>
            </a:r>
            <a:r>
              <a:rPr lang="en-US" altLang="zh-CN" sz="1800" dirty="0"/>
              <a:t>I</a:t>
            </a:r>
            <a:r>
              <a:rPr lang="zh-CN" altLang="en-US" sz="1800" dirty="0"/>
              <a:t>帧才能成功解码</a:t>
            </a:r>
            <a:endParaRPr lang="en-US" altLang="zh-CN" sz="1800" dirty="0"/>
          </a:p>
          <a:p>
            <a:pPr lvl="1">
              <a:lnSpc>
                <a:spcPct val="130000"/>
              </a:lnSpc>
              <a:spcBef>
                <a:spcPts val="0"/>
              </a:spcBef>
              <a:buClr>
                <a:srgbClr val="00B050"/>
              </a:buClr>
            </a:pPr>
            <a:r>
              <a:rPr lang="zh-CN" altLang="en-US" sz="1800" dirty="0"/>
              <a:t>如果任意一帧发生了接收错误，则后续非</a:t>
            </a:r>
            <a:r>
              <a:rPr lang="en-US" altLang="zh-CN" sz="1800" dirty="0"/>
              <a:t>I</a:t>
            </a:r>
            <a:r>
              <a:rPr lang="zh-CN" altLang="en-US" sz="1800" dirty="0"/>
              <a:t>帧无法解码（由于</a:t>
            </a:r>
            <a:r>
              <a:rPr lang="en-US" altLang="zh-CN" sz="1800" dirty="0"/>
              <a:t>B/P</a:t>
            </a:r>
            <a:r>
              <a:rPr lang="zh-CN" altLang="en-US" sz="1800" dirty="0"/>
              <a:t>帧依赖损坏的帧）</a:t>
            </a:r>
            <a:endParaRPr lang="en-US" altLang="zh-CN" sz="1800" dirty="0"/>
          </a:p>
          <a:p>
            <a:pPr lvl="1">
              <a:lnSpc>
                <a:spcPct val="130000"/>
              </a:lnSpc>
              <a:spcBef>
                <a:spcPts val="0"/>
              </a:spcBef>
              <a:buClr>
                <a:srgbClr val="00B050"/>
              </a:buClr>
            </a:pPr>
            <a:r>
              <a:rPr lang="zh-CN" altLang="en-US" sz="1800" dirty="0"/>
              <a:t>快进或者回退到某位置时，解码器需要从该位置前面的</a:t>
            </a:r>
            <a:r>
              <a:rPr lang="en-US" altLang="zh-CN" sz="1800" dirty="0"/>
              <a:t>I</a:t>
            </a:r>
            <a:r>
              <a:rPr lang="zh-CN" altLang="en-US" sz="1800" dirty="0"/>
              <a:t>帧开始计算</a:t>
            </a:r>
            <a:endParaRPr lang="en-US" altLang="zh-CN" sz="1800" dirty="0"/>
          </a:p>
          <a:p>
            <a:pPr lvl="1">
              <a:lnSpc>
                <a:spcPct val="130000"/>
              </a:lnSpc>
              <a:spcBef>
                <a:spcPts val="0"/>
              </a:spcBef>
              <a:buClr>
                <a:srgbClr val="00B050"/>
              </a:buClr>
            </a:pPr>
            <a:r>
              <a:rPr lang="zh-CN" altLang="en-US" sz="1800" dirty="0"/>
              <a:t>常见帧速率：</a:t>
            </a:r>
            <a:r>
              <a:rPr lang="en-US" altLang="zh-CN" sz="1800" dirty="0"/>
              <a:t>24</a:t>
            </a:r>
            <a:r>
              <a:rPr lang="zh-CN" altLang="en-US" sz="1800" dirty="0"/>
              <a:t>帧</a:t>
            </a:r>
            <a:r>
              <a:rPr lang="en-US" altLang="zh-CN" sz="1800" dirty="0"/>
              <a:t>/</a:t>
            </a:r>
            <a:r>
              <a:rPr lang="zh-CN" altLang="en-US" sz="1800" dirty="0"/>
              <a:t>秒、</a:t>
            </a:r>
            <a:r>
              <a:rPr lang="en-US" altLang="zh-CN" sz="1800" dirty="0"/>
              <a:t>30</a:t>
            </a:r>
            <a:r>
              <a:rPr lang="zh-CN" altLang="en-US" sz="1800" dirty="0"/>
              <a:t>帧</a:t>
            </a:r>
            <a:r>
              <a:rPr lang="en-US" altLang="zh-CN" sz="1800" dirty="0"/>
              <a:t>/</a:t>
            </a:r>
            <a:r>
              <a:rPr lang="zh-CN" altLang="en-US" sz="1800" dirty="0"/>
              <a:t>秒、</a:t>
            </a:r>
            <a:r>
              <a:rPr lang="en-US" altLang="zh-CN" sz="1800" dirty="0"/>
              <a:t>60</a:t>
            </a:r>
            <a:r>
              <a:rPr lang="zh-CN" altLang="en-US" sz="1800" dirty="0"/>
              <a:t>帧</a:t>
            </a:r>
            <a:r>
              <a:rPr lang="en-US" altLang="zh-CN" sz="1800" dirty="0"/>
              <a:t>/</a:t>
            </a:r>
            <a:r>
              <a:rPr lang="zh-CN" altLang="en-US" sz="1800" dirty="0"/>
              <a:t>秒（</a:t>
            </a:r>
            <a:r>
              <a:rPr lang="en-US" altLang="zh-CN" sz="1800" dirty="0"/>
              <a:t>VR</a:t>
            </a:r>
            <a:r>
              <a:rPr lang="zh-CN" altLang="en-US" sz="1800" dirty="0"/>
              <a:t>视频）</a:t>
            </a:r>
            <a:endParaRPr lang="en-US" altLang="zh-CN" sz="1800" dirty="0"/>
          </a:p>
          <a:p>
            <a:pPr lvl="1">
              <a:lnSpc>
                <a:spcPct val="130000"/>
              </a:lnSpc>
              <a:spcBef>
                <a:spcPts val="0"/>
              </a:spcBef>
              <a:buClr>
                <a:srgbClr val="00B050"/>
              </a:buClr>
            </a:pPr>
            <a:r>
              <a:rPr lang="zh-CN" altLang="en-US" sz="1800" dirty="0"/>
              <a:t>常见分辨率：标清</a:t>
            </a:r>
            <a:r>
              <a:rPr lang="en-US" altLang="zh-CN" sz="1800" dirty="0"/>
              <a:t>SD</a:t>
            </a:r>
            <a:r>
              <a:rPr lang="zh-CN" altLang="en-US" sz="1800" dirty="0"/>
              <a:t> </a:t>
            </a:r>
            <a:r>
              <a:rPr lang="en-US" altLang="zh-CN" sz="1800" dirty="0"/>
              <a:t>480p/576p</a:t>
            </a:r>
            <a:r>
              <a:rPr lang="zh-CN" altLang="en-US" sz="1800" dirty="0"/>
              <a:t>、高清</a:t>
            </a:r>
            <a:r>
              <a:rPr lang="en-US" altLang="zh-CN" sz="1800" dirty="0"/>
              <a:t>HD</a:t>
            </a:r>
            <a:r>
              <a:rPr lang="zh-CN" altLang="en-US" sz="1800" dirty="0"/>
              <a:t> </a:t>
            </a:r>
            <a:r>
              <a:rPr lang="en-US" altLang="zh-CN" sz="1800" dirty="0"/>
              <a:t>720p</a:t>
            </a:r>
            <a:r>
              <a:rPr lang="zh-CN" altLang="en-US" sz="1800" dirty="0"/>
              <a:t>、全高清</a:t>
            </a:r>
            <a:r>
              <a:rPr lang="en-US" altLang="zh-CN" sz="1800" dirty="0"/>
              <a:t>FHD</a:t>
            </a:r>
            <a:r>
              <a:rPr lang="zh-CN" altLang="en-US" sz="1800" dirty="0"/>
              <a:t> </a:t>
            </a:r>
            <a:r>
              <a:rPr lang="en-US" altLang="zh-CN" sz="1800" dirty="0"/>
              <a:t>1080p</a:t>
            </a:r>
            <a:r>
              <a:rPr lang="zh-CN" altLang="en-US" sz="1800" dirty="0"/>
              <a:t>、</a:t>
            </a:r>
            <a:r>
              <a:rPr lang="en-US" altLang="zh-CN" sz="1800" dirty="0"/>
              <a:t>4K</a:t>
            </a:r>
            <a:r>
              <a:rPr lang="zh-CN" altLang="en-US" sz="1800" dirty="0"/>
              <a:t>超高清 </a:t>
            </a:r>
            <a:r>
              <a:rPr lang="en-US" altLang="zh-CN" sz="1800" dirty="0"/>
              <a:t>2160p</a:t>
            </a:r>
            <a:r>
              <a:rPr lang="zh-CN" altLang="en-US" sz="1800" dirty="0"/>
              <a:t>、</a:t>
            </a:r>
            <a:r>
              <a:rPr lang="en-US" altLang="zh-CN" sz="1800" dirty="0"/>
              <a:t>8K</a:t>
            </a:r>
            <a:r>
              <a:rPr lang="zh-CN" altLang="en-US" sz="1800" dirty="0"/>
              <a:t>超高清 </a:t>
            </a:r>
            <a:r>
              <a:rPr lang="en-US" altLang="zh-CN" sz="1800" dirty="0"/>
              <a:t>4320p</a:t>
            </a:r>
            <a:endParaRPr lang="en-US" altLang="zh-CN" sz="1800" dirty="0"/>
          </a:p>
        </p:txBody>
      </p:sp>
      <p:pic>
        <p:nvPicPr>
          <p:cNvPr id="1026" name="Picture 2" descr="http://paipianbang.cdn.cinehello.com/resource/post/69353/629902f2f1b6be6de72d5a714dcabe71.jpg?imageMogr2/auto-orient/quality/90!/thumbnail/1024x1024%3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7508" y="3773825"/>
            <a:ext cx="4029149" cy="2191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paipianbang.cdn.cinehello.com/resource/post/69352/5e3ddbe8277e977e8cc5b3b5932d5d71.jpg?imageMogr2/auto-orient/quality/90!/thumbnail/1024x1024%3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462" y="3740912"/>
            <a:ext cx="5095436" cy="236743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流式存储媒体</a:t>
            </a:r>
            <a:endParaRPr lang="zh-CN" altLang="en-US" dirty="0"/>
          </a:p>
        </p:txBody>
      </p:sp>
      <p:sp>
        <p:nvSpPr>
          <p:cNvPr id="3" name="内容占位符 2"/>
          <p:cNvSpPr>
            <a:spLocks noGrp="1"/>
          </p:cNvSpPr>
          <p:nvPr>
            <p:ph idx="1"/>
          </p:nvPr>
        </p:nvSpPr>
        <p:spPr>
          <a:xfrm>
            <a:off x="660400" y="1052513"/>
            <a:ext cx="6416387" cy="5183187"/>
          </a:xfrm>
        </p:spPr>
        <p:txBody>
          <a:bodyPr>
            <a:noAutofit/>
          </a:bodyPr>
          <a:lstStyle/>
          <a:p>
            <a:pPr>
              <a:lnSpc>
                <a:spcPct val="130000"/>
              </a:lnSpc>
              <a:spcBef>
                <a:spcPts val="0"/>
              </a:spcBef>
            </a:pPr>
            <a:r>
              <a:rPr lang="zh-CN" altLang="en-US" sz="2000" dirty="0">
                <a:latin typeface="+mn-ea"/>
              </a:rPr>
              <a:t>浏览器从服务器下载流媒体文件：</a:t>
            </a:r>
            <a:endParaRPr lang="en-US" altLang="zh-CN" sz="2000" dirty="0">
              <a:latin typeface="+mn-ea"/>
            </a:endParaRPr>
          </a:p>
          <a:p>
            <a:pPr lvl="1">
              <a:lnSpc>
                <a:spcPct val="130000"/>
              </a:lnSpc>
              <a:spcBef>
                <a:spcPts val="0"/>
              </a:spcBef>
              <a:buClr>
                <a:srgbClr val="00B050"/>
              </a:buClr>
            </a:pPr>
            <a:r>
              <a:rPr lang="zh-CN" altLang="en-US" sz="1800" dirty="0">
                <a:latin typeface="+mn-ea"/>
              </a:rPr>
              <a:t>浏览器用户使用 </a:t>
            </a:r>
            <a:r>
              <a:rPr lang="en-US" altLang="zh-CN" sz="1800" dirty="0">
                <a:latin typeface="+mn-ea"/>
              </a:rPr>
              <a:t>HTTP </a:t>
            </a:r>
            <a:r>
              <a:rPr lang="zh-CN" altLang="en-US" sz="1800" dirty="0">
                <a:latin typeface="+mn-ea"/>
              </a:rPr>
              <a:t>的 </a:t>
            </a:r>
            <a:r>
              <a:rPr lang="en-US" altLang="zh-CN" sz="1800" dirty="0">
                <a:latin typeface="+mn-ea"/>
              </a:rPr>
              <a:t>GET </a:t>
            </a:r>
            <a:r>
              <a:rPr lang="zh-CN" altLang="en-US" sz="1800" dirty="0">
                <a:latin typeface="+mn-ea"/>
              </a:rPr>
              <a:t>报文接入到万维网服务器；这个超链接指向一个元文件（有音</a:t>
            </a:r>
            <a:r>
              <a:rPr lang="en-US" altLang="zh-CN" sz="1800" dirty="0">
                <a:latin typeface="+mn-ea"/>
              </a:rPr>
              <a:t>/</a:t>
            </a:r>
            <a:r>
              <a:rPr lang="zh-CN" altLang="en-US" sz="1800" dirty="0">
                <a:latin typeface="+mn-ea"/>
              </a:rPr>
              <a:t>视频文件的统一资源定位符 </a:t>
            </a:r>
            <a:r>
              <a:rPr lang="en-US" altLang="zh-CN" sz="1800" dirty="0">
                <a:latin typeface="+mn-ea"/>
              </a:rPr>
              <a:t>URL</a:t>
            </a:r>
            <a:r>
              <a:rPr lang="zh-CN" altLang="en-US" sz="1800" dirty="0">
                <a:latin typeface="+mn-ea"/>
              </a:rPr>
              <a:t>）</a:t>
            </a:r>
            <a:endParaRPr lang="en-US" altLang="zh-CN" sz="1800" dirty="0">
              <a:latin typeface="+mn-ea"/>
            </a:endParaRPr>
          </a:p>
          <a:p>
            <a:pPr lvl="1">
              <a:lnSpc>
                <a:spcPct val="130000"/>
              </a:lnSpc>
              <a:spcBef>
                <a:spcPts val="0"/>
              </a:spcBef>
              <a:buClr>
                <a:srgbClr val="00B050"/>
              </a:buClr>
            </a:pPr>
            <a:r>
              <a:rPr lang="zh-CN" altLang="en-US" sz="1800" dirty="0">
                <a:latin typeface="+mn-ea"/>
              </a:rPr>
              <a:t>万维网服务器把该元文件装入 </a:t>
            </a:r>
            <a:r>
              <a:rPr lang="en-US" altLang="zh-CN" sz="1800" dirty="0">
                <a:latin typeface="+mn-ea"/>
              </a:rPr>
              <a:t>HTTP </a:t>
            </a:r>
            <a:r>
              <a:rPr lang="zh-CN" altLang="en-US" sz="1800" dirty="0">
                <a:latin typeface="+mn-ea"/>
              </a:rPr>
              <a:t>响应报文的主体，发回给浏览器</a:t>
            </a:r>
            <a:endParaRPr lang="en-US" altLang="zh-CN" sz="1800" dirty="0">
              <a:latin typeface="+mn-ea"/>
            </a:endParaRPr>
          </a:p>
          <a:p>
            <a:pPr lvl="1">
              <a:lnSpc>
                <a:spcPct val="130000"/>
              </a:lnSpc>
              <a:spcBef>
                <a:spcPts val="0"/>
              </a:spcBef>
              <a:buClr>
                <a:srgbClr val="00B050"/>
              </a:buClr>
            </a:pPr>
            <a:r>
              <a:rPr lang="zh-CN" altLang="en-US" sz="1800" dirty="0">
                <a:latin typeface="+mn-ea"/>
              </a:rPr>
              <a:t>浏览器调用媒体播放器，把提取出的元文件传输给媒体播放器</a:t>
            </a:r>
            <a:endParaRPr lang="zh-CN" altLang="en-US" sz="1800" dirty="0">
              <a:latin typeface="+mn-ea"/>
            </a:endParaRPr>
          </a:p>
          <a:p>
            <a:pPr lvl="1">
              <a:lnSpc>
                <a:spcPct val="130000"/>
              </a:lnSpc>
              <a:spcBef>
                <a:spcPts val="0"/>
              </a:spcBef>
              <a:buClr>
                <a:srgbClr val="00B050"/>
              </a:buClr>
            </a:pPr>
            <a:r>
              <a:rPr lang="zh-CN" altLang="en-US" sz="1800" dirty="0">
                <a:latin typeface="+mn-ea"/>
              </a:rPr>
              <a:t>媒体播放器使用元文件中的 </a:t>
            </a:r>
            <a:r>
              <a:rPr lang="en-US" altLang="zh-CN" sz="1800" dirty="0">
                <a:latin typeface="+mn-ea"/>
              </a:rPr>
              <a:t>URL</a:t>
            </a:r>
            <a:r>
              <a:rPr lang="zh-CN" altLang="en-US" sz="1800" dirty="0">
                <a:latin typeface="+mn-ea"/>
              </a:rPr>
              <a:t>，向媒体服务器发送 </a:t>
            </a:r>
            <a:r>
              <a:rPr lang="en-US" altLang="zh-CN" sz="1800" dirty="0">
                <a:latin typeface="+mn-ea"/>
              </a:rPr>
              <a:t>HTTP </a:t>
            </a:r>
            <a:r>
              <a:rPr lang="zh-CN" altLang="en-US" sz="1800" dirty="0">
                <a:latin typeface="+mn-ea"/>
              </a:rPr>
              <a:t>请求报文，要求下载音</a:t>
            </a:r>
            <a:r>
              <a:rPr lang="en-US" altLang="zh-CN" sz="1800" dirty="0">
                <a:latin typeface="+mn-ea"/>
              </a:rPr>
              <a:t>/</a:t>
            </a:r>
            <a:r>
              <a:rPr lang="zh-CN" altLang="en-US" sz="1800" dirty="0">
                <a:latin typeface="+mn-ea"/>
              </a:rPr>
              <a:t>视频文件</a:t>
            </a:r>
            <a:br>
              <a:rPr lang="en-US" altLang="zh-CN" sz="1800" dirty="0">
                <a:latin typeface="+mn-ea"/>
              </a:rPr>
            </a:br>
            <a:r>
              <a:rPr lang="zh-CN" altLang="en-US" sz="1800" dirty="0">
                <a:latin typeface="+mn-ea"/>
              </a:rPr>
              <a:t>（如对应的某个</a:t>
            </a:r>
            <a:r>
              <a:rPr lang="en-US" altLang="zh-CN" sz="1800" dirty="0">
                <a:latin typeface="+mn-ea"/>
              </a:rPr>
              <a:t>GOP</a:t>
            </a:r>
            <a:r>
              <a:rPr lang="zh-CN" altLang="en-US" sz="1800" dirty="0">
                <a:latin typeface="+mn-ea"/>
              </a:rPr>
              <a:t>）</a:t>
            </a:r>
            <a:endParaRPr lang="en-US" altLang="zh-CN" sz="1800" dirty="0">
              <a:latin typeface="+mn-ea"/>
            </a:endParaRPr>
          </a:p>
          <a:p>
            <a:pPr lvl="1">
              <a:lnSpc>
                <a:spcPct val="130000"/>
              </a:lnSpc>
              <a:spcBef>
                <a:spcPts val="0"/>
              </a:spcBef>
              <a:buClr>
                <a:srgbClr val="00B050"/>
              </a:buClr>
            </a:pPr>
            <a:r>
              <a:rPr lang="zh-CN" altLang="en-US" sz="1800" dirty="0">
                <a:latin typeface="+mn-ea"/>
              </a:rPr>
              <a:t>媒体服务器发送 </a:t>
            </a:r>
            <a:r>
              <a:rPr lang="en-US" altLang="zh-CN" sz="1800" dirty="0">
                <a:latin typeface="+mn-ea"/>
              </a:rPr>
              <a:t>HTTP </a:t>
            </a:r>
            <a:r>
              <a:rPr lang="zh-CN" altLang="en-US" sz="1800" dirty="0">
                <a:latin typeface="+mn-ea"/>
              </a:rPr>
              <a:t>响应报文，把音</a:t>
            </a:r>
            <a:r>
              <a:rPr lang="en-US" altLang="zh-CN" sz="1800" dirty="0">
                <a:latin typeface="+mn-ea"/>
              </a:rPr>
              <a:t>/</a:t>
            </a:r>
            <a:r>
              <a:rPr lang="zh-CN" altLang="en-US" sz="1800" dirty="0">
                <a:latin typeface="+mn-ea"/>
              </a:rPr>
              <a:t>视频文件发送给媒体播放器；媒体播放器边下载边解压缩边播放（通过时间戳同步音频流和视频流）</a:t>
            </a:r>
            <a:endParaRPr lang="zh-CN" altLang="en-US" sz="1800" dirty="0">
              <a:latin typeface="+mn-ea"/>
            </a:endParaRPr>
          </a:p>
        </p:txBody>
      </p:sp>
      <p:sp>
        <p:nvSpPr>
          <p:cNvPr id="8" name="Rectangle 5"/>
          <p:cNvSpPr>
            <a:spLocks noChangeArrowheads="1"/>
          </p:cNvSpPr>
          <p:nvPr/>
        </p:nvSpPr>
        <p:spPr bwMode="auto">
          <a:xfrm>
            <a:off x="7273202" y="2701885"/>
            <a:ext cx="1060876" cy="2328493"/>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11007029" y="2770874"/>
            <a:ext cx="831470" cy="905490"/>
          </a:xfrm>
          <a:prstGeom prst="rect">
            <a:avLst/>
          </a:prstGeom>
          <a:noFill/>
          <a:ln w="9525" algn="ctr">
            <a:solidFill>
              <a:schemeClr val="tx1"/>
            </a:solidFill>
            <a:miter lim="800000"/>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万维网</a:t>
            </a:r>
            <a:endParaRPr lang="zh-CN" altLang="en-US"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0" name="Rectangle 59"/>
          <p:cNvSpPr>
            <a:spLocks noChangeArrowheads="1"/>
          </p:cNvSpPr>
          <p:nvPr/>
        </p:nvSpPr>
        <p:spPr bwMode="auto">
          <a:xfrm>
            <a:off x="7424755" y="4094177"/>
            <a:ext cx="758806" cy="828620"/>
          </a:xfrm>
          <a:prstGeom prst="rect">
            <a:avLst/>
          </a:prstGeom>
          <a:noFill/>
          <a:ln w="9525" algn="ctr">
            <a:solidFill>
              <a:schemeClr val="tx1"/>
            </a:solidFill>
            <a:miter lim="800000"/>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媒体</a:t>
            </a:r>
            <a:endParaRPr lang="zh-CN" altLang="en-US"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播放器</a:t>
            </a:r>
            <a:endParaRPr lang="en-US" altLang="zh-CN"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（缓存）</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nvGrpSpPr>
          <p:cNvPr id="11" name="Group 83"/>
          <p:cNvGrpSpPr/>
          <p:nvPr/>
        </p:nvGrpSpPr>
        <p:grpSpPr bwMode="auto">
          <a:xfrm>
            <a:off x="7802602" y="3536465"/>
            <a:ext cx="1047382" cy="557666"/>
            <a:chOff x="1213" y="2702"/>
            <a:chExt cx="1009" cy="582"/>
          </a:xfrm>
        </p:grpSpPr>
        <p:sp>
          <p:nvSpPr>
            <p:cNvPr id="12" name="Line 60"/>
            <p:cNvSpPr>
              <a:spLocks noChangeShapeType="1"/>
            </p:cNvSpPr>
            <p:nvPr/>
          </p:nvSpPr>
          <p:spPr bwMode="auto">
            <a:xfrm>
              <a:off x="1213" y="2702"/>
              <a:ext cx="2" cy="582"/>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4" name="Text Box 68"/>
            <p:cNvSpPr txBox="1">
              <a:spLocks noChangeArrowheads="1"/>
            </p:cNvSpPr>
            <p:nvPr/>
          </p:nvSpPr>
          <p:spPr bwMode="auto">
            <a:xfrm>
              <a:off x="1213" y="2816"/>
              <a:ext cx="100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anose="020B0503020204020204" pitchFamily="34" charset="-122"/>
                  <a:ea typeface="微软雅黑" panose="020B0503020204020204" pitchFamily="34" charset="-122"/>
                </a:rPr>
                <a:t>3. </a:t>
              </a:r>
              <a:r>
                <a:rPr lang="zh-CN" altLang="en-US" sz="1600" dirty="0">
                  <a:solidFill>
                    <a:prstClr val="black"/>
                  </a:solidFill>
                  <a:latin typeface="微软雅黑" panose="020B0503020204020204" pitchFamily="34" charset="-122"/>
                  <a:ea typeface="微软雅黑" panose="020B0503020204020204" pitchFamily="34" charset="-122"/>
                </a:rPr>
                <a:t>元文件</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sp>
        <p:nvSpPr>
          <p:cNvPr id="15" name="Rectangle 69"/>
          <p:cNvSpPr>
            <a:spLocks noChangeArrowheads="1"/>
          </p:cNvSpPr>
          <p:nvPr/>
        </p:nvSpPr>
        <p:spPr bwMode="auto">
          <a:xfrm>
            <a:off x="7424755" y="2910770"/>
            <a:ext cx="758806" cy="625698"/>
          </a:xfrm>
          <a:prstGeom prst="rect">
            <a:avLst/>
          </a:prstGeom>
          <a:noFill/>
          <a:ln w="9525" algn="ctr">
            <a:solidFill>
              <a:schemeClr val="tx1"/>
            </a:solidFill>
            <a:miter lim="800000"/>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浏览器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nvGrpSpPr>
          <p:cNvPr id="16" name="Group 79"/>
          <p:cNvGrpSpPr/>
          <p:nvPr/>
        </p:nvGrpSpPr>
        <p:grpSpPr bwMode="auto">
          <a:xfrm>
            <a:off x="8181486" y="2725824"/>
            <a:ext cx="2827620" cy="338238"/>
            <a:chOff x="1578" y="1856"/>
            <a:chExt cx="2724" cy="353"/>
          </a:xfrm>
        </p:grpSpPr>
        <p:sp>
          <p:nvSpPr>
            <p:cNvPr id="18" name="Text Box 65"/>
            <p:cNvSpPr txBox="1">
              <a:spLocks noChangeArrowheads="1"/>
            </p:cNvSpPr>
            <p:nvPr/>
          </p:nvSpPr>
          <p:spPr bwMode="auto">
            <a:xfrm>
              <a:off x="2064" y="1856"/>
              <a:ext cx="1465"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anose="020B0503020204020204" pitchFamily="34" charset="-122"/>
                  <a:ea typeface="微软雅黑" panose="020B0503020204020204" pitchFamily="34" charset="-122"/>
                </a:rPr>
                <a:t>1. GET: </a:t>
              </a:r>
              <a:r>
                <a:rPr lang="zh-CN" altLang="en-US" sz="1600" dirty="0">
                  <a:solidFill>
                    <a:prstClr val="black"/>
                  </a:solidFill>
                  <a:latin typeface="微软雅黑" panose="020B0503020204020204" pitchFamily="34" charset="-122"/>
                  <a:ea typeface="微软雅黑" panose="020B0503020204020204" pitchFamily="34" charset="-122"/>
                </a:rPr>
                <a:t>元文件</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9" name="Line 61"/>
            <p:cNvSpPr>
              <a:spLocks noChangeShapeType="1"/>
            </p:cNvSpPr>
            <p:nvPr/>
          </p:nvSpPr>
          <p:spPr bwMode="auto">
            <a:xfrm rot="-5400000">
              <a:off x="2940" y="832"/>
              <a:ext cx="0" cy="2724"/>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grpSp>
      <p:grpSp>
        <p:nvGrpSpPr>
          <p:cNvPr id="20" name="Group 80"/>
          <p:cNvGrpSpPr/>
          <p:nvPr/>
        </p:nvGrpSpPr>
        <p:grpSpPr bwMode="auto">
          <a:xfrm>
            <a:off x="8181486" y="3086103"/>
            <a:ext cx="2827620" cy="338238"/>
            <a:chOff x="1578" y="2232"/>
            <a:chExt cx="2724" cy="353"/>
          </a:xfrm>
        </p:grpSpPr>
        <p:sp>
          <p:nvSpPr>
            <p:cNvPr id="22" name="Text Box 66"/>
            <p:cNvSpPr txBox="1">
              <a:spLocks noChangeArrowheads="1"/>
            </p:cNvSpPr>
            <p:nvPr/>
          </p:nvSpPr>
          <p:spPr bwMode="auto">
            <a:xfrm>
              <a:off x="2741" y="2232"/>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anose="020B0503020204020204" pitchFamily="34" charset="-122"/>
                  <a:ea typeface="微软雅黑" panose="020B0503020204020204" pitchFamily="34" charset="-122"/>
                </a:rPr>
                <a:t>2. RESPONSE</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23" name="Line 62"/>
            <p:cNvSpPr>
              <a:spLocks noChangeShapeType="1"/>
            </p:cNvSpPr>
            <p:nvPr/>
          </p:nvSpPr>
          <p:spPr bwMode="auto">
            <a:xfrm rot="5400000" flipH="1">
              <a:off x="2940" y="1195"/>
              <a:ext cx="0" cy="2724"/>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grpSp>
      <p:grpSp>
        <p:nvGrpSpPr>
          <p:cNvPr id="24" name="Group 82"/>
          <p:cNvGrpSpPr/>
          <p:nvPr/>
        </p:nvGrpSpPr>
        <p:grpSpPr bwMode="auto">
          <a:xfrm>
            <a:off x="8181486" y="4050025"/>
            <a:ext cx="2827620" cy="338238"/>
            <a:chOff x="1578" y="3238"/>
            <a:chExt cx="2724" cy="353"/>
          </a:xfrm>
        </p:grpSpPr>
        <p:sp>
          <p:nvSpPr>
            <p:cNvPr id="26" name="Line 70"/>
            <p:cNvSpPr>
              <a:spLocks noChangeShapeType="1"/>
            </p:cNvSpPr>
            <p:nvPr/>
          </p:nvSpPr>
          <p:spPr bwMode="auto">
            <a:xfrm rot="-5400000">
              <a:off x="2940" y="2214"/>
              <a:ext cx="0" cy="2724"/>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27" name="Text Box 74"/>
            <p:cNvSpPr txBox="1">
              <a:spLocks noChangeArrowheads="1"/>
            </p:cNvSpPr>
            <p:nvPr/>
          </p:nvSpPr>
          <p:spPr bwMode="auto">
            <a:xfrm>
              <a:off x="1973" y="3238"/>
              <a:ext cx="2199"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anose="020B0503020204020204" pitchFamily="34" charset="-122"/>
                  <a:ea typeface="微软雅黑" panose="020B0503020204020204" pitchFamily="34" charset="-122"/>
                </a:rPr>
                <a:t>4. GET: </a:t>
              </a:r>
              <a:r>
                <a:rPr lang="zh-CN" altLang="en-US" sz="1600" dirty="0">
                  <a:solidFill>
                    <a:prstClr val="black"/>
                  </a:solidFill>
                  <a:latin typeface="微软雅黑" panose="020B0503020204020204" pitchFamily="34" charset="-122"/>
                  <a:ea typeface="微软雅黑" panose="020B0503020204020204" pitchFamily="34" charset="-122"/>
                </a:rPr>
                <a:t>音频</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视频文件</a:t>
              </a:r>
              <a:endParaRPr lang="zh-CN" altLang="en-US" sz="1600" dirty="0">
                <a:solidFill>
                  <a:prstClr val="black"/>
                </a:solidFill>
                <a:latin typeface="微软雅黑" panose="020B0503020204020204" pitchFamily="34" charset="-122"/>
                <a:ea typeface="微软雅黑" panose="020B0503020204020204" pitchFamily="34" charset="-122"/>
              </a:endParaRPr>
            </a:p>
          </p:txBody>
        </p:sp>
      </p:grpSp>
      <p:grpSp>
        <p:nvGrpSpPr>
          <p:cNvPr id="28" name="Group 81"/>
          <p:cNvGrpSpPr/>
          <p:nvPr/>
        </p:nvGrpSpPr>
        <p:grpSpPr bwMode="auto">
          <a:xfrm>
            <a:off x="8181486" y="4409359"/>
            <a:ext cx="2827620" cy="338239"/>
            <a:chOff x="1578" y="3613"/>
            <a:chExt cx="2724" cy="353"/>
          </a:xfrm>
        </p:grpSpPr>
        <p:sp>
          <p:nvSpPr>
            <p:cNvPr id="29" name="Line 72"/>
            <p:cNvSpPr>
              <a:spLocks noChangeShapeType="1"/>
            </p:cNvSpPr>
            <p:nvPr/>
          </p:nvSpPr>
          <p:spPr bwMode="auto">
            <a:xfrm rot="5400000" flipH="1">
              <a:off x="2940" y="2576"/>
              <a:ext cx="0" cy="2724"/>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31" name="Text Box 75"/>
            <p:cNvSpPr txBox="1">
              <a:spLocks noChangeArrowheads="1"/>
            </p:cNvSpPr>
            <p:nvPr/>
          </p:nvSpPr>
          <p:spPr bwMode="auto">
            <a:xfrm>
              <a:off x="2786" y="3613"/>
              <a:ext cx="1416"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solidFill>
                    <a:prstClr val="black"/>
                  </a:solidFill>
                  <a:latin typeface="微软雅黑" panose="020B0503020204020204" pitchFamily="34" charset="-122"/>
                  <a:ea typeface="微软雅黑" panose="020B0503020204020204" pitchFamily="34" charset="-122"/>
                </a:rPr>
                <a:t>5. RESPONSE</a:t>
              </a:r>
              <a:endParaRPr lang="en-US" altLang="zh-CN" sz="1600" dirty="0">
                <a:solidFill>
                  <a:prstClr val="black"/>
                </a:solidFill>
                <a:latin typeface="微软雅黑" panose="020B0503020204020204" pitchFamily="34" charset="-122"/>
                <a:ea typeface="微软雅黑" panose="020B0503020204020204" pitchFamily="34" charset="-122"/>
              </a:endParaRPr>
            </a:p>
          </p:txBody>
        </p:sp>
      </p:grpSp>
      <p:sp>
        <p:nvSpPr>
          <p:cNvPr id="32" name="Rectangle 76"/>
          <p:cNvSpPr>
            <a:spLocks noChangeArrowheads="1"/>
          </p:cNvSpPr>
          <p:nvPr/>
        </p:nvSpPr>
        <p:spPr bwMode="auto">
          <a:xfrm>
            <a:off x="11009106" y="4094134"/>
            <a:ext cx="831470" cy="767511"/>
          </a:xfrm>
          <a:prstGeom prst="rect">
            <a:avLst/>
          </a:prstGeom>
          <a:noFill/>
          <a:ln>
            <a:solidFill>
              <a:schemeClr val="tx1"/>
            </a:solidFill>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媒体</a:t>
            </a:r>
            <a:endParaRPr lang="zh-CN" altLang="en-US"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3" name="Text Box 8"/>
          <p:cNvSpPr txBox="1">
            <a:spLocks noChangeArrowheads="1"/>
          </p:cNvSpPr>
          <p:nvPr/>
        </p:nvSpPr>
        <p:spPr bwMode="auto">
          <a:xfrm>
            <a:off x="7423716" y="2085215"/>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客户端</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4" name="Text Box 9"/>
          <p:cNvSpPr txBox="1">
            <a:spLocks noChangeArrowheads="1"/>
          </p:cNvSpPr>
          <p:nvPr/>
        </p:nvSpPr>
        <p:spPr bwMode="auto">
          <a:xfrm>
            <a:off x="11005425" y="211748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服务器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35"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81835" y="2388504"/>
            <a:ext cx="445685" cy="445685"/>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39326" y="2432894"/>
            <a:ext cx="371029" cy="519442"/>
          </a:xfrm>
          <a:prstGeom prst="rect">
            <a:avLst/>
          </a:prstGeom>
        </p:spPr>
      </p:pic>
      <p:sp>
        <p:nvSpPr>
          <p:cNvPr id="5" name="矩形 4"/>
          <p:cNvSpPr/>
          <p:nvPr/>
        </p:nvSpPr>
        <p:spPr>
          <a:xfrm>
            <a:off x="8029989" y="5253466"/>
            <a:ext cx="3518912" cy="400110"/>
          </a:xfrm>
          <a:prstGeom prst="rect">
            <a:avLst/>
          </a:prstGeom>
        </p:spPr>
        <p:txBody>
          <a:bodyPr wrap="none">
            <a:spAutoFit/>
          </a:bodyPr>
          <a:lstStyle/>
          <a:p>
            <a:r>
              <a:rPr lang="zh-CN" altLang="en-US" sz="2000" dirty="0">
                <a:solidFill>
                  <a:prstClr val="black"/>
                </a:solidFill>
                <a:latin typeface="微软雅黑" panose="020B0503020204020204" pitchFamily="34" charset="-122"/>
                <a:ea typeface="微软雅黑" panose="020B0503020204020204" pitchFamily="34" charset="-122"/>
              </a:rPr>
              <a:t>流式存储媒体的典型下载过程</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down)">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流式存储媒体</a:t>
            </a:r>
            <a:endParaRPr lang="zh-CN" altLang="en-US" dirty="0"/>
          </a:p>
        </p:txBody>
      </p:sp>
      <p:sp>
        <p:nvSpPr>
          <p:cNvPr id="3" name="内容占位符 2"/>
          <p:cNvSpPr>
            <a:spLocks noGrp="1"/>
          </p:cNvSpPr>
          <p:nvPr>
            <p:ph idx="1"/>
          </p:nvPr>
        </p:nvSpPr>
        <p:spPr>
          <a:xfrm>
            <a:off x="660401" y="1052513"/>
            <a:ext cx="5519144" cy="5183187"/>
          </a:xfrm>
        </p:spPr>
        <p:txBody>
          <a:bodyPr>
            <a:noAutofit/>
          </a:bodyPr>
          <a:lstStyle/>
          <a:p>
            <a:pPr>
              <a:lnSpc>
                <a:spcPct val="130000"/>
              </a:lnSpc>
              <a:spcBef>
                <a:spcPts val="0"/>
              </a:spcBef>
            </a:pPr>
            <a:r>
              <a:rPr lang="zh-CN" altLang="en-US" sz="2000" dirty="0"/>
              <a:t>发送端以恒定速率产生数据分组</a:t>
            </a:r>
            <a:endParaRPr lang="en-US" altLang="zh-CN" sz="2000" dirty="0"/>
          </a:p>
          <a:p>
            <a:pPr>
              <a:lnSpc>
                <a:spcPct val="130000"/>
              </a:lnSpc>
              <a:spcBef>
                <a:spcPts val="0"/>
              </a:spcBef>
            </a:pPr>
            <a:r>
              <a:rPr lang="zh-CN" altLang="en-US" sz="2000" dirty="0"/>
              <a:t>网络传输后的结果</a:t>
            </a:r>
            <a:endParaRPr lang="en-US" altLang="zh-CN" sz="2000" dirty="0"/>
          </a:p>
          <a:p>
            <a:pPr lvl="1">
              <a:lnSpc>
                <a:spcPct val="130000"/>
              </a:lnSpc>
              <a:spcBef>
                <a:spcPts val="0"/>
              </a:spcBef>
              <a:buClr>
                <a:srgbClr val="00B050"/>
              </a:buClr>
            </a:pPr>
            <a:r>
              <a:rPr lang="zh-CN" altLang="en-US" sz="1800" dirty="0"/>
              <a:t>由于网络传输的抖动特性，分组到达接收端时变成了非恒定速率</a:t>
            </a:r>
            <a:endParaRPr lang="en-US" altLang="zh-CN" sz="1800" dirty="0"/>
          </a:p>
          <a:p>
            <a:pPr lvl="1">
              <a:lnSpc>
                <a:spcPct val="130000"/>
              </a:lnSpc>
              <a:spcBef>
                <a:spcPts val="0"/>
              </a:spcBef>
              <a:buClr>
                <a:srgbClr val="00B050"/>
              </a:buClr>
            </a:pPr>
            <a:r>
              <a:rPr lang="zh-CN" altLang="en-US" sz="1800" dirty="0"/>
              <a:t>此时如果到达时就随即播放，则会出现卡顿</a:t>
            </a:r>
            <a:endParaRPr lang="en-US" altLang="zh-CN" sz="1800" dirty="0"/>
          </a:p>
          <a:p>
            <a:pPr lvl="1">
              <a:lnSpc>
                <a:spcPct val="130000"/>
              </a:lnSpc>
              <a:spcBef>
                <a:spcPts val="0"/>
              </a:spcBef>
              <a:buClr>
                <a:srgbClr val="00B050"/>
              </a:buClr>
            </a:pPr>
            <a:r>
              <a:rPr lang="zh-CN" altLang="en-US" sz="1800" dirty="0"/>
              <a:t>（分组</a:t>
            </a:r>
            <a:r>
              <a:rPr lang="en-US" altLang="zh-CN" sz="1800" dirty="0"/>
              <a:t>1</a:t>
            </a:r>
            <a:r>
              <a:rPr lang="zh-CN" altLang="en-US" sz="1800" dirty="0"/>
              <a:t>、</a:t>
            </a:r>
            <a:r>
              <a:rPr lang="en-US" altLang="zh-CN" sz="1800" dirty="0"/>
              <a:t>3</a:t>
            </a:r>
            <a:r>
              <a:rPr lang="zh-CN" altLang="en-US" sz="1800" dirty="0"/>
              <a:t>到达接收端可播放，分组</a:t>
            </a:r>
            <a:r>
              <a:rPr lang="en-US" altLang="zh-CN" sz="1800" dirty="0"/>
              <a:t>2</a:t>
            </a:r>
            <a:r>
              <a:rPr lang="zh-CN" altLang="en-US" sz="1800" dirty="0"/>
              <a:t>、</a:t>
            </a:r>
            <a:r>
              <a:rPr lang="en-US" altLang="zh-CN" sz="1800" dirty="0"/>
              <a:t>4</a:t>
            </a:r>
            <a:r>
              <a:rPr lang="zh-CN" altLang="en-US" sz="1800" dirty="0"/>
              <a:t>、</a:t>
            </a:r>
            <a:r>
              <a:rPr lang="en-US" altLang="zh-CN" sz="1800" dirty="0"/>
              <a:t>5</a:t>
            </a:r>
            <a:r>
              <a:rPr lang="zh-CN" altLang="en-US" sz="1800" dirty="0"/>
              <a:t>、</a:t>
            </a:r>
            <a:r>
              <a:rPr lang="en-US" altLang="zh-CN" sz="1800" dirty="0"/>
              <a:t>6</a:t>
            </a:r>
            <a:r>
              <a:rPr lang="zh-CN" altLang="en-US" sz="1800" dirty="0"/>
              <a:t>未到达，出现卡顿）</a:t>
            </a:r>
            <a:endParaRPr lang="en-US" altLang="zh-CN" sz="1800" dirty="0"/>
          </a:p>
          <a:p>
            <a:pPr>
              <a:lnSpc>
                <a:spcPct val="130000"/>
              </a:lnSpc>
              <a:spcBef>
                <a:spcPts val="0"/>
              </a:spcBef>
            </a:pPr>
            <a:r>
              <a:rPr lang="zh-CN" altLang="en-US" sz="2000" dirty="0"/>
              <a:t>如何应对网络传输的抖动特性</a:t>
            </a:r>
            <a:endParaRPr lang="en-US" altLang="zh-CN" sz="2000" dirty="0"/>
          </a:p>
          <a:p>
            <a:pPr lvl="1">
              <a:lnSpc>
                <a:spcPct val="130000"/>
              </a:lnSpc>
              <a:spcBef>
                <a:spcPts val="0"/>
              </a:spcBef>
              <a:buClr>
                <a:srgbClr val="00B050"/>
              </a:buClr>
            </a:pPr>
            <a:r>
              <a:rPr lang="zh-CN" altLang="en-US" sz="1800" dirty="0"/>
              <a:t>在接收端经过缓存后，再以恒定速率播放（推迟播放时间）</a:t>
            </a:r>
            <a:endParaRPr lang="en-US" altLang="zh-CN" sz="1800" dirty="0"/>
          </a:p>
          <a:p>
            <a:pPr lvl="1">
              <a:lnSpc>
                <a:spcPct val="130000"/>
              </a:lnSpc>
              <a:spcBef>
                <a:spcPts val="0"/>
              </a:spcBef>
              <a:buClr>
                <a:srgbClr val="00B050"/>
              </a:buClr>
            </a:pPr>
            <a:r>
              <a:rPr lang="zh-CN" altLang="en-US" sz="1800" dirty="0"/>
              <a:t>能够在一定程度上消除了时延的抖动</a:t>
            </a:r>
            <a:endParaRPr lang="en-US" altLang="zh-CN" sz="1800" dirty="0"/>
          </a:p>
          <a:p>
            <a:pPr lvl="1">
              <a:lnSpc>
                <a:spcPct val="130000"/>
              </a:lnSpc>
              <a:spcBef>
                <a:spcPts val="0"/>
              </a:spcBef>
              <a:buClr>
                <a:srgbClr val="00B050"/>
              </a:buClr>
            </a:pPr>
            <a:r>
              <a:rPr lang="zh-CN" altLang="en-US" sz="1800" dirty="0"/>
              <a:t>但付出的代价是增加了时延</a:t>
            </a:r>
            <a:endParaRPr lang="en-US" altLang="zh-CN" sz="1800" dirty="0"/>
          </a:p>
        </p:txBody>
      </p:sp>
      <p:grpSp>
        <p:nvGrpSpPr>
          <p:cNvPr id="37" name="Group 96"/>
          <p:cNvGrpSpPr/>
          <p:nvPr/>
        </p:nvGrpSpPr>
        <p:grpSpPr bwMode="auto">
          <a:xfrm>
            <a:off x="6651822" y="1499397"/>
            <a:ext cx="5179275" cy="754299"/>
            <a:chOff x="314" y="176"/>
            <a:chExt cx="5210" cy="822"/>
          </a:xfrm>
        </p:grpSpPr>
        <p:sp>
          <p:nvSpPr>
            <p:cNvPr id="38" name="Line 5"/>
            <p:cNvSpPr>
              <a:spLocks noChangeShapeType="1"/>
            </p:cNvSpPr>
            <p:nvPr/>
          </p:nvSpPr>
          <p:spPr bwMode="auto">
            <a:xfrm>
              <a:off x="384" y="672"/>
              <a:ext cx="4944" cy="0"/>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dirty="0">
                <a:solidFill>
                  <a:prstClr val="black"/>
                </a:solidFill>
                <a:latin typeface="微软雅黑" panose="020B0503020204020204" pitchFamily="34" charset="-122"/>
                <a:ea typeface="微软雅黑" panose="020B0503020204020204" pitchFamily="34" charset="-122"/>
              </a:endParaRPr>
            </a:p>
          </p:txBody>
        </p:sp>
        <p:sp>
          <p:nvSpPr>
            <p:cNvPr id="39" name="Line 6"/>
            <p:cNvSpPr>
              <a:spLocks noChangeShapeType="1"/>
            </p:cNvSpPr>
            <p:nvPr/>
          </p:nvSpPr>
          <p:spPr bwMode="auto">
            <a:xfrm flipV="1">
              <a:off x="960"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0" name="Line 7"/>
            <p:cNvSpPr>
              <a:spLocks noChangeShapeType="1"/>
            </p:cNvSpPr>
            <p:nvPr/>
          </p:nvSpPr>
          <p:spPr bwMode="auto">
            <a:xfrm flipV="1">
              <a:off x="1296"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1" name="Line 8"/>
            <p:cNvSpPr>
              <a:spLocks noChangeShapeType="1"/>
            </p:cNvSpPr>
            <p:nvPr/>
          </p:nvSpPr>
          <p:spPr bwMode="auto">
            <a:xfrm flipV="1">
              <a:off x="1632"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2" name="Line 9"/>
            <p:cNvSpPr>
              <a:spLocks noChangeShapeType="1"/>
            </p:cNvSpPr>
            <p:nvPr/>
          </p:nvSpPr>
          <p:spPr bwMode="auto">
            <a:xfrm flipV="1">
              <a:off x="1968"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3" name="Line 10"/>
            <p:cNvSpPr>
              <a:spLocks noChangeShapeType="1"/>
            </p:cNvSpPr>
            <p:nvPr/>
          </p:nvSpPr>
          <p:spPr bwMode="auto">
            <a:xfrm flipV="1">
              <a:off x="2304"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4" name="Line 11"/>
            <p:cNvSpPr>
              <a:spLocks noChangeShapeType="1"/>
            </p:cNvSpPr>
            <p:nvPr/>
          </p:nvSpPr>
          <p:spPr bwMode="auto">
            <a:xfrm flipV="1">
              <a:off x="2640" y="48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5" name="Text Box 12"/>
            <p:cNvSpPr txBox="1">
              <a:spLocks noChangeArrowheads="1"/>
            </p:cNvSpPr>
            <p:nvPr/>
          </p:nvSpPr>
          <p:spPr bwMode="auto">
            <a:xfrm>
              <a:off x="314" y="176"/>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分组</a:t>
              </a:r>
              <a:endParaRPr kumimoji="1" lang="zh-CN" altLang="en-US" sz="1400" dirty="0">
                <a:solidFill>
                  <a:prstClr val="black"/>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发出</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6" name="Text Box 13"/>
            <p:cNvSpPr txBox="1">
              <a:spLocks noChangeArrowheads="1"/>
            </p:cNvSpPr>
            <p:nvPr/>
          </p:nvSpPr>
          <p:spPr bwMode="auto">
            <a:xfrm>
              <a:off x="788" y="663"/>
              <a:ext cx="2048"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anose="020B0503020204020204" pitchFamily="34" charset="-122"/>
                  <a:ea typeface="微软雅黑" panose="020B0503020204020204" pitchFamily="34" charset="-122"/>
                </a:rPr>
                <a:t> 1    2    3    4     5    6</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47" name="Text Box 14"/>
            <p:cNvSpPr txBox="1">
              <a:spLocks noChangeArrowheads="1"/>
            </p:cNvSpPr>
            <p:nvPr/>
          </p:nvSpPr>
          <p:spPr bwMode="auto">
            <a:xfrm>
              <a:off x="5280" y="525"/>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anose="020B0503020204020204" pitchFamily="34" charset="-122"/>
                  <a:ea typeface="微软雅黑" panose="020B0503020204020204" pitchFamily="34" charset="-122"/>
                </a:rPr>
                <a:t>t</a:t>
              </a:r>
              <a:endParaRPr kumimoji="1" lang="en-US" altLang="zh-CN" sz="1100" b="1" i="1">
                <a:solidFill>
                  <a:prstClr val="black"/>
                </a:solidFill>
                <a:latin typeface="微软雅黑" panose="020B0503020204020204" pitchFamily="34" charset="-122"/>
                <a:ea typeface="微软雅黑" panose="020B0503020204020204" pitchFamily="34" charset="-122"/>
              </a:endParaRPr>
            </a:p>
          </p:txBody>
        </p:sp>
      </p:grpSp>
      <p:grpSp>
        <p:nvGrpSpPr>
          <p:cNvPr id="48" name="Group 103"/>
          <p:cNvGrpSpPr/>
          <p:nvPr/>
        </p:nvGrpSpPr>
        <p:grpSpPr bwMode="auto">
          <a:xfrm>
            <a:off x="6445415" y="2275257"/>
            <a:ext cx="5228979" cy="2679489"/>
            <a:chOff x="120" y="792"/>
            <a:chExt cx="5260" cy="2920"/>
          </a:xfrm>
        </p:grpSpPr>
        <p:sp>
          <p:nvSpPr>
            <p:cNvPr id="49" name="Text Box 34"/>
            <p:cNvSpPr txBox="1">
              <a:spLocks noChangeArrowheads="1"/>
            </p:cNvSpPr>
            <p:nvPr/>
          </p:nvSpPr>
          <p:spPr bwMode="auto">
            <a:xfrm>
              <a:off x="120" y="792"/>
              <a:ext cx="1089"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到达分组数</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50" name="Group 102"/>
            <p:cNvGrpSpPr/>
            <p:nvPr/>
          </p:nvGrpSpPr>
          <p:grpSpPr bwMode="auto">
            <a:xfrm>
              <a:off x="341" y="1104"/>
              <a:ext cx="331" cy="2256"/>
              <a:chOff x="341" y="1104"/>
              <a:chExt cx="331" cy="2256"/>
            </a:xfrm>
          </p:grpSpPr>
          <p:sp>
            <p:nvSpPr>
              <p:cNvPr id="70" name="Line 25"/>
              <p:cNvSpPr>
                <a:spLocks noChangeShapeType="1"/>
              </p:cNvSpPr>
              <p:nvPr/>
            </p:nvSpPr>
            <p:spPr bwMode="auto">
              <a:xfrm>
                <a:off x="624" y="1104"/>
                <a:ext cx="0" cy="2256"/>
              </a:xfrm>
              <a:prstGeom prst="line">
                <a:avLst/>
              </a:prstGeom>
              <a:noFill/>
              <a:ln w="19050">
                <a:solidFill>
                  <a:schemeClr val="tx1"/>
                </a:solidFill>
                <a:round/>
                <a:head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1" name="Line 27"/>
              <p:cNvSpPr>
                <a:spLocks noChangeShapeType="1"/>
              </p:cNvSpPr>
              <p:nvPr/>
            </p:nvSpPr>
            <p:spPr bwMode="auto">
              <a:xfrm rot="5400000" flipV="1">
                <a:off x="624" y="2976"/>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2" name="Line 28"/>
              <p:cNvSpPr>
                <a:spLocks noChangeShapeType="1"/>
              </p:cNvSpPr>
              <p:nvPr/>
            </p:nvSpPr>
            <p:spPr bwMode="auto">
              <a:xfrm rot="5400000" flipV="1">
                <a:off x="624" y="2640"/>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3" name="Line 29"/>
              <p:cNvSpPr>
                <a:spLocks noChangeShapeType="1"/>
              </p:cNvSpPr>
              <p:nvPr/>
            </p:nvSpPr>
            <p:spPr bwMode="auto">
              <a:xfrm rot="5400000" flipV="1">
                <a:off x="624" y="2304"/>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4" name="Line 30"/>
              <p:cNvSpPr>
                <a:spLocks noChangeShapeType="1"/>
              </p:cNvSpPr>
              <p:nvPr/>
            </p:nvSpPr>
            <p:spPr bwMode="auto">
              <a:xfrm rot="5400000" flipV="1">
                <a:off x="624" y="1968"/>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5" name="Line 31"/>
              <p:cNvSpPr>
                <a:spLocks noChangeShapeType="1"/>
              </p:cNvSpPr>
              <p:nvPr/>
            </p:nvSpPr>
            <p:spPr bwMode="auto">
              <a:xfrm rot="5400000" flipV="1">
                <a:off x="624" y="163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6" name="Line 32"/>
              <p:cNvSpPr>
                <a:spLocks noChangeShapeType="1"/>
              </p:cNvSpPr>
              <p:nvPr/>
            </p:nvSpPr>
            <p:spPr bwMode="auto">
              <a:xfrm rot="5400000" flipV="1">
                <a:off x="624" y="1296"/>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77" name="Text Box 35"/>
              <p:cNvSpPr txBox="1">
                <a:spLocks noChangeArrowheads="1"/>
              </p:cNvSpPr>
              <p:nvPr/>
            </p:nvSpPr>
            <p:spPr bwMode="auto">
              <a:xfrm>
                <a:off x="341" y="1132"/>
                <a:ext cx="297" cy="211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6</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5</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4</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3</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2</a:t>
                </a:r>
                <a:endParaRPr kumimoji="1" lang="en-US" altLang="zh-CN" sz="1400" dirty="0">
                  <a:solidFill>
                    <a:prstClr val="black"/>
                  </a:solidFill>
                  <a:latin typeface="微软雅黑" panose="020B0503020204020204" pitchFamily="34" charset="-122"/>
                  <a:ea typeface="微软雅黑" panose="020B0503020204020204" pitchFamily="34" charset="-122"/>
                </a:endParaRPr>
              </a:p>
              <a:p>
                <a:pPr>
                  <a:lnSpc>
                    <a:spcPts val="2400"/>
                  </a:lnSpc>
                </a:pPr>
                <a:r>
                  <a:rPr kumimoji="1" lang="en-US" altLang="zh-CN" sz="1400" dirty="0">
                    <a:solidFill>
                      <a:prstClr val="black"/>
                    </a:solidFill>
                    <a:latin typeface="微软雅黑" panose="020B0503020204020204" pitchFamily="34" charset="-122"/>
                    <a:ea typeface="微软雅黑" panose="020B0503020204020204" pitchFamily="34" charset="-122"/>
                  </a:rPr>
                  <a:t>1</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grpSp>
        <p:grpSp>
          <p:nvGrpSpPr>
            <p:cNvPr id="51" name="Group 101"/>
            <p:cNvGrpSpPr/>
            <p:nvPr/>
          </p:nvGrpSpPr>
          <p:grpSpPr bwMode="auto">
            <a:xfrm>
              <a:off x="624" y="3213"/>
              <a:ext cx="4756" cy="499"/>
              <a:chOff x="624" y="3213"/>
              <a:chExt cx="4756" cy="499"/>
            </a:xfrm>
          </p:grpSpPr>
          <p:sp>
            <p:nvSpPr>
              <p:cNvPr id="52" name="Text Box 84"/>
              <p:cNvSpPr txBox="1">
                <a:spLocks noChangeArrowheads="1"/>
              </p:cNvSpPr>
              <p:nvPr/>
            </p:nvSpPr>
            <p:spPr bwMode="auto">
              <a:xfrm>
                <a:off x="835" y="3377"/>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anose="020B0503020204020204" pitchFamily="34" charset="-122"/>
                    <a:ea typeface="微软雅黑" panose="020B0503020204020204" pitchFamily="34" charset="-122"/>
                  </a:rPr>
                  <a:t>1    2     3    4    5     6</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55" name="Line 36"/>
              <p:cNvSpPr>
                <a:spLocks noChangeShapeType="1"/>
              </p:cNvSpPr>
              <p:nvPr/>
            </p:nvSpPr>
            <p:spPr bwMode="auto">
              <a:xfrm>
                <a:off x="624" y="3360"/>
                <a:ext cx="4512" cy="0"/>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56" name="Line 37"/>
              <p:cNvSpPr>
                <a:spLocks noChangeShapeType="1"/>
              </p:cNvSpPr>
              <p:nvPr/>
            </p:nvSpPr>
            <p:spPr bwMode="auto">
              <a:xfrm rot="10800000" flipV="1">
                <a:off x="960"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57" name="Line 38"/>
              <p:cNvSpPr>
                <a:spLocks noChangeShapeType="1"/>
              </p:cNvSpPr>
              <p:nvPr/>
            </p:nvSpPr>
            <p:spPr bwMode="auto">
              <a:xfrm rot="10800000" flipV="1">
                <a:off x="1296"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58" name="Line 39"/>
              <p:cNvSpPr>
                <a:spLocks noChangeShapeType="1"/>
              </p:cNvSpPr>
              <p:nvPr/>
            </p:nvSpPr>
            <p:spPr bwMode="auto">
              <a:xfrm rot="10800000" flipV="1">
                <a:off x="1632"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59" name="Line 40"/>
              <p:cNvSpPr>
                <a:spLocks noChangeShapeType="1"/>
              </p:cNvSpPr>
              <p:nvPr/>
            </p:nvSpPr>
            <p:spPr bwMode="auto">
              <a:xfrm rot="10800000" flipV="1">
                <a:off x="1968"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0" name="Line 41"/>
              <p:cNvSpPr>
                <a:spLocks noChangeShapeType="1"/>
              </p:cNvSpPr>
              <p:nvPr/>
            </p:nvSpPr>
            <p:spPr bwMode="auto">
              <a:xfrm rot="10800000" flipV="1">
                <a:off x="2304"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1" name="Line 42"/>
              <p:cNvSpPr>
                <a:spLocks noChangeShapeType="1"/>
              </p:cNvSpPr>
              <p:nvPr/>
            </p:nvSpPr>
            <p:spPr bwMode="auto">
              <a:xfrm rot="10800000" flipV="1">
                <a:off x="2640"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2" name="Line 43"/>
              <p:cNvSpPr>
                <a:spLocks noChangeShapeType="1"/>
              </p:cNvSpPr>
              <p:nvPr/>
            </p:nvSpPr>
            <p:spPr bwMode="auto">
              <a:xfrm rot="10800000" flipV="1">
                <a:off x="2976"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3" name="Line 44"/>
              <p:cNvSpPr>
                <a:spLocks noChangeShapeType="1"/>
              </p:cNvSpPr>
              <p:nvPr/>
            </p:nvSpPr>
            <p:spPr bwMode="auto">
              <a:xfrm rot="10800000" flipV="1">
                <a:off x="3312"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4" name="Line 45"/>
              <p:cNvSpPr>
                <a:spLocks noChangeShapeType="1"/>
              </p:cNvSpPr>
              <p:nvPr/>
            </p:nvSpPr>
            <p:spPr bwMode="auto">
              <a:xfrm rot="10800000" flipV="1">
                <a:off x="3648"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5" name="Line 46"/>
              <p:cNvSpPr>
                <a:spLocks noChangeShapeType="1"/>
              </p:cNvSpPr>
              <p:nvPr/>
            </p:nvSpPr>
            <p:spPr bwMode="auto">
              <a:xfrm rot="10800000" flipV="1">
                <a:off x="3984"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6" name="Line 47"/>
              <p:cNvSpPr>
                <a:spLocks noChangeShapeType="1"/>
              </p:cNvSpPr>
              <p:nvPr/>
            </p:nvSpPr>
            <p:spPr bwMode="auto">
              <a:xfrm rot="10800000" flipV="1">
                <a:off x="4320"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7" name="Line 48"/>
              <p:cNvSpPr>
                <a:spLocks noChangeShapeType="1"/>
              </p:cNvSpPr>
              <p:nvPr/>
            </p:nvSpPr>
            <p:spPr bwMode="auto">
              <a:xfrm rot="10800000" flipV="1">
                <a:off x="4656"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8" name="Line 49"/>
              <p:cNvSpPr>
                <a:spLocks noChangeShapeType="1"/>
              </p:cNvSpPr>
              <p:nvPr/>
            </p:nvSpPr>
            <p:spPr bwMode="auto">
              <a:xfrm rot="10800000" flipV="1">
                <a:off x="4992" y="3312"/>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69" name="Text Box 50"/>
              <p:cNvSpPr txBox="1">
                <a:spLocks noChangeArrowheads="1"/>
              </p:cNvSpPr>
              <p:nvPr/>
            </p:nvSpPr>
            <p:spPr bwMode="auto">
              <a:xfrm>
                <a:off x="5136" y="321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anose="020B0503020204020204" pitchFamily="34" charset="-122"/>
                    <a:ea typeface="微软雅黑" panose="020B0503020204020204" pitchFamily="34" charset="-122"/>
                  </a:rPr>
                  <a:t>t</a:t>
                </a:r>
                <a:endParaRPr kumimoji="1" lang="en-US" altLang="zh-CN" sz="1100" b="1" i="1">
                  <a:solidFill>
                    <a:prstClr val="black"/>
                  </a:solidFill>
                  <a:latin typeface="微软雅黑" panose="020B0503020204020204" pitchFamily="34" charset="-122"/>
                  <a:ea typeface="微软雅黑" panose="020B0503020204020204" pitchFamily="34" charset="-122"/>
                </a:endParaRPr>
              </a:p>
            </p:txBody>
          </p:sp>
        </p:grpSp>
      </p:grpSp>
      <p:grpSp>
        <p:nvGrpSpPr>
          <p:cNvPr id="85" name="Group 112"/>
          <p:cNvGrpSpPr/>
          <p:nvPr/>
        </p:nvGrpSpPr>
        <p:grpSpPr bwMode="auto">
          <a:xfrm>
            <a:off x="8706004" y="3315852"/>
            <a:ext cx="3378955" cy="1338827"/>
            <a:chOff x="2394" y="1926"/>
            <a:chExt cx="3399" cy="1459"/>
          </a:xfrm>
        </p:grpSpPr>
        <p:grpSp>
          <p:nvGrpSpPr>
            <p:cNvPr id="93" name="Group 111"/>
            <p:cNvGrpSpPr/>
            <p:nvPr/>
          </p:nvGrpSpPr>
          <p:grpSpPr bwMode="auto">
            <a:xfrm>
              <a:off x="2394" y="3012"/>
              <a:ext cx="886" cy="373"/>
              <a:chOff x="2394" y="3012"/>
              <a:chExt cx="886" cy="373"/>
            </a:xfrm>
          </p:grpSpPr>
          <p:sp>
            <p:nvSpPr>
              <p:cNvPr id="96" name="Line 77"/>
              <p:cNvSpPr>
                <a:spLocks noChangeShapeType="1"/>
              </p:cNvSpPr>
              <p:nvPr/>
            </p:nvSpPr>
            <p:spPr bwMode="auto">
              <a:xfrm>
                <a:off x="3280" y="3012"/>
                <a:ext cx="0" cy="1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nvGrpSpPr>
              <p:cNvPr id="97" name="Group 94"/>
              <p:cNvGrpSpPr/>
              <p:nvPr/>
            </p:nvGrpSpPr>
            <p:grpSpPr bwMode="auto">
              <a:xfrm>
                <a:off x="2394" y="3103"/>
                <a:ext cx="879" cy="282"/>
                <a:chOff x="2394" y="3103"/>
                <a:chExt cx="879" cy="282"/>
              </a:xfrm>
            </p:grpSpPr>
            <p:sp>
              <p:nvSpPr>
                <p:cNvPr id="98" name="Text Box 83"/>
                <p:cNvSpPr txBox="1">
                  <a:spLocks noChangeArrowheads="1"/>
                </p:cNvSpPr>
                <p:nvPr/>
              </p:nvSpPr>
              <p:spPr bwMode="auto">
                <a:xfrm>
                  <a:off x="2422" y="3103"/>
                  <a:ext cx="805"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dirty="0">
                      <a:solidFill>
                        <a:prstClr val="black"/>
                      </a:solidFill>
                      <a:latin typeface="微软雅黑" panose="020B0503020204020204" pitchFamily="34" charset="-122"/>
                      <a:ea typeface="微软雅黑" panose="020B0503020204020204" pitchFamily="34" charset="-122"/>
                    </a:rPr>
                    <a:t>缓存时间</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99" name="Line 78"/>
                <p:cNvSpPr>
                  <a:spLocks noChangeShapeType="1"/>
                </p:cNvSpPr>
                <p:nvPr/>
              </p:nvSpPr>
              <p:spPr bwMode="auto">
                <a:xfrm flipV="1">
                  <a:off x="2394" y="3107"/>
                  <a:ext cx="879" cy="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grpSp>
        <p:sp>
          <p:nvSpPr>
            <p:cNvPr id="94" name="Text Box 81"/>
            <p:cNvSpPr txBox="1">
              <a:spLocks noChangeArrowheads="1"/>
            </p:cNvSpPr>
            <p:nvPr/>
          </p:nvSpPr>
          <p:spPr bwMode="auto">
            <a:xfrm>
              <a:off x="4320" y="2153"/>
              <a:ext cx="1473"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2. </a:t>
              </a:r>
              <a:r>
                <a:rPr kumimoji="1" lang="zh-CN" altLang="en-US" sz="1400" dirty="0">
                  <a:solidFill>
                    <a:srgbClr val="7030A0"/>
                  </a:solidFill>
                  <a:latin typeface="微软雅黑" panose="020B0503020204020204" pitchFamily="34" charset="-122"/>
                  <a:ea typeface="微软雅黑" panose="020B0503020204020204" pitchFamily="34" charset="-122"/>
                </a:rPr>
                <a:t>推迟播放时间</a:t>
              </a:r>
              <a:endParaRPr kumimoji="1" lang="zh-CN" altLang="en-US" sz="1400" dirty="0">
                <a:solidFill>
                  <a:srgbClr val="7030A0"/>
                </a:solidFill>
                <a:latin typeface="微软雅黑" panose="020B0503020204020204" pitchFamily="34" charset="-122"/>
                <a:ea typeface="微软雅黑" panose="020B0503020204020204" pitchFamily="34" charset="-122"/>
              </a:endParaRPr>
            </a:p>
          </p:txBody>
        </p:sp>
        <p:sp>
          <p:nvSpPr>
            <p:cNvPr id="95" name="Line 82"/>
            <p:cNvSpPr>
              <a:spLocks noChangeShapeType="1"/>
            </p:cNvSpPr>
            <p:nvPr/>
          </p:nvSpPr>
          <p:spPr bwMode="auto">
            <a:xfrm rot="10800000">
              <a:off x="4366" y="1926"/>
              <a:ext cx="226" cy="226"/>
            </a:xfrm>
            <a:prstGeom prst="line">
              <a:avLst/>
            </a:prstGeom>
            <a:noFill/>
            <a:ln w="9525">
              <a:solidFill>
                <a:srgbClr val="7030A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grpSp>
        <p:nvGrpSpPr>
          <p:cNvPr id="100" name="Group 104"/>
          <p:cNvGrpSpPr/>
          <p:nvPr/>
        </p:nvGrpSpPr>
        <p:grpSpPr bwMode="auto">
          <a:xfrm>
            <a:off x="7280460" y="2781789"/>
            <a:ext cx="2004111" cy="1849949"/>
            <a:chOff x="960" y="1344"/>
            <a:chExt cx="2016" cy="2016"/>
          </a:xfrm>
        </p:grpSpPr>
        <p:sp>
          <p:nvSpPr>
            <p:cNvPr id="101" name="Freeform 4"/>
            <p:cNvSpPr/>
            <p:nvPr/>
          </p:nvSpPr>
          <p:spPr bwMode="auto">
            <a:xfrm>
              <a:off x="960" y="1344"/>
              <a:ext cx="2016" cy="2016"/>
            </a:xfrm>
            <a:custGeom>
              <a:avLst/>
              <a:gdLst>
                <a:gd name="T0" fmla="*/ 0 w 2016"/>
                <a:gd name="T1" fmla="*/ 2016 h 2016"/>
                <a:gd name="T2" fmla="*/ 0 w 2016"/>
                <a:gd name="T3" fmla="*/ 1680 h 2016"/>
                <a:gd name="T4" fmla="*/ 336 w 2016"/>
                <a:gd name="T5" fmla="*/ 1680 h 2016"/>
                <a:gd name="T6" fmla="*/ 336 w 2016"/>
                <a:gd name="T7" fmla="*/ 1344 h 2016"/>
                <a:gd name="T8" fmla="*/ 672 w 2016"/>
                <a:gd name="T9" fmla="*/ 1344 h 2016"/>
                <a:gd name="T10" fmla="*/ 672 w 2016"/>
                <a:gd name="T11" fmla="*/ 1008 h 2016"/>
                <a:gd name="T12" fmla="*/ 1008 w 2016"/>
                <a:gd name="T13" fmla="*/ 1008 h 2016"/>
                <a:gd name="T14" fmla="*/ 1008 w 2016"/>
                <a:gd name="T15" fmla="*/ 672 h 2016"/>
                <a:gd name="T16" fmla="*/ 1344 w 2016"/>
                <a:gd name="T17" fmla="*/ 672 h 2016"/>
                <a:gd name="T18" fmla="*/ 1344 w 2016"/>
                <a:gd name="T19" fmla="*/ 336 h 2016"/>
                <a:gd name="T20" fmla="*/ 1680 w 2016"/>
                <a:gd name="T21" fmla="*/ 336 h 2016"/>
                <a:gd name="T22" fmla="*/ 1680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36" y="1680"/>
                  </a:lnTo>
                  <a:lnTo>
                    <a:pt x="336" y="1344"/>
                  </a:lnTo>
                  <a:lnTo>
                    <a:pt x="672" y="1344"/>
                  </a:lnTo>
                  <a:lnTo>
                    <a:pt x="672" y="1008"/>
                  </a:lnTo>
                  <a:lnTo>
                    <a:pt x="1008" y="1008"/>
                  </a:lnTo>
                  <a:lnTo>
                    <a:pt x="1008" y="672"/>
                  </a:lnTo>
                  <a:lnTo>
                    <a:pt x="1344" y="672"/>
                  </a:lnTo>
                  <a:lnTo>
                    <a:pt x="1344" y="336"/>
                  </a:lnTo>
                  <a:lnTo>
                    <a:pt x="1680" y="336"/>
                  </a:lnTo>
                  <a:lnTo>
                    <a:pt x="1680" y="0"/>
                  </a:lnTo>
                  <a:lnTo>
                    <a:pt x="201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02" name="Text Box 85"/>
            <p:cNvSpPr txBox="1">
              <a:spLocks noChangeArrowheads="1"/>
            </p:cNvSpPr>
            <p:nvPr/>
          </p:nvSpPr>
          <p:spPr bwMode="auto">
            <a:xfrm>
              <a:off x="960" y="1555"/>
              <a:ext cx="9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分组发出</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03" name="Line 86"/>
            <p:cNvSpPr>
              <a:spLocks noChangeShapeType="1"/>
            </p:cNvSpPr>
            <p:nvPr/>
          </p:nvSpPr>
          <p:spPr bwMode="auto">
            <a:xfrm>
              <a:off x="1582" y="1888"/>
              <a:ext cx="381" cy="272"/>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sp>
        <p:nvSpPr>
          <p:cNvPr id="105" name="Freeform 51"/>
          <p:cNvSpPr/>
          <p:nvPr/>
        </p:nvSpPr>
        <p:spPr bwMode="auto">
          <a:xfrm>
            <a:off x="8711968" y="2781789"/>
            <a:ext cx="2004111" cy="1849949"/>
          </a:xfrm>
          <a:custGeom>
            <a:avLst/>
            <a:gdLst>
              <a:gd name="T0" fmla="*/ 0 w 2016"/>
              <a:gd name="T1" fmla="*/ 2016 h 2016"/>
              <a:gd name="T2" fmla="*/ 0 w 2016"/>
              <a:gd name="T3" fmla="*/ 1680 h 2016"/>
              <a:gd name="T4" fmla="*/ 396 w 2016"/>
              <a:gd name="T5" fmla="*/ 1680 h 2016"/>
              <a:gd name="T6" fmla="*/ 396 w 2016"/>
              <a:gd name="T7" fmla="*/ 1338 h 2016"/>
              <a:gd name="T8" fmla="*/ 552 w 2016"/>
              <a:gd name="T9" fmla="*/ 1344 h 2016"/>
              <a:gd name="T10" fmla="*/ 552 w 2016"/>
              <a:gd name="T11" fmla="*/ 1014 h 2016"/>
              <a:gd name="T12" fmla="*/ 1266 w 2016"/>
              <a:gd name="T13" fmla="*/ 1014 h 2016"/>
              <a:gd name="T14" fmla="*/ 1266 w 2016"/>
              <a:gd name="T15" fmla="*/ 672 h 2016"/>
              <a:gd name="T16" fmla="*/ 1398 w 2016"/>
              <a:gd name="T17" fmla="*/ 672 h 2016"/>
              <a:gd name="T18" fmla="*/ 1398 w 2016"/>
              <a:gd name="T19" fmla="*/ 336 h 2016"/>
              <a:gd name="T20" fmla="*/ 1614 w 2016"/>
              <a:gd name="T21" fmla="*/ 330 h 2016"/>
              <a:gd name="T22" fmla="*/ 1614 w 2016"/>
              <a:gd name="T23" fmla="*/ 0 h 2016"/>
              <a:gd name="T24" fmla="*/ 2016 w 2016"/>
              <a:gd name="T25" fmla="*/ 0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6" h="2016">
                <a:moveTo>
                  <a:pt x="0" y="2016"/>
                </a:moveTo>
                <a:lnTo>
                  <a:pt x="0" y="1680"/>
                </a:lnTo>
                <a:lnTo>
                  <a:pt x="396" y="1680"/>
                </a:lnTo>
                <a:lnTo>
                  <a:pt x="396" y="1338"/>
                </a:lnTo>
                <a:lnTo>
                  <a:pt x="552" y="1344"/>
                </a:lnTo>
                <a:lnTo>
                  <a:pt x="552" y="1014"/>
                </a:lnTo>
                <a:lnTo>
                  <a:pt x="1266" y="1014"/>
                </a:lnTo>
                <a:lnTo>
                  <a:pt x="1266" y="672"/>
                </a:lnTo>
                <a:lnTo>
                  <a:pt x="1398" y="672"/>
                </a:lnTo>
                <a:lnTo>
                  <a:pt x="1398" y="336"/>
                </a:lnTo>
                <a:lnTo>
                  <a:pt x="1614" y="330"/>
                </a:lnTo>
                <a:lnTo>
                  <a:pt x="1614" y="0"/>
                </a:lnTo>
                <a:lnTo>
                  <a:pt x="2016" y="0"/>
                </a:ln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nvGrpSpPr>
          <p:cNvPr id="108" name="Group 105"/>
          <p:cNvGrpSpPr/>
          <p:nvPr/>
        </p:nvGrpSpPr>
        <p:grpSpPr bwMode="auto">
          <a:xfrm>
            <a:off x="7298355" y="4210545"/>
            <a:ext cx="1425543" cy="286301"/>
            <a:chOff x="978" y="2901"/>
            <a:chExt cx="1434" cy="312"/>
          </a:xfrm>
        </p:grpSpPr>
        <p:sp>
          <p:nvSpPr>
            <p:cNvPr id="109" name="Line 91"/>
            <p:cNvSpPr>
              <a:spLocks noChangeShapeType="1"/>
            </p:cNvSpPr>
            <p:nvPr/>
          </p:nvSpPr>
          <p:spPr bwMode="auto">
            <a:xfrm>
              <a:off x="978" y="3203"/>
              <a:ext cx="142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FF"/>
                </a:solidFill>
                <a:latin typeface="微软雅黑" panose="020B0503020204020204" pitchFamily="34" charset="-122"/>
                <a:ea typeface="微软雅黑" panose="020B0503020204020204" pitchFamily="34" charset="-122"/>
              </a:endParaRPr>
            </a:p>
          </p:txBody>
        </p:sp>
        <p:sp>
          <p:nvSpPr>
            <p:cNvPr id="110" name="Text Box 92"/>
            <p:cNvSpPr txBox="1">
              <a:spLocks noChangeArrowheads="1"/>
            </p:cNvSpPr>
            <p:nvPr/>
          </p:nvSpPr>
          <p:spPr bwMode="auto">
            <a:xfrm>
              <a:off x="1217" y="2901"/>
              <a:ext cx="1195"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分组</a:t>
              </a:r>
              <a:r>
                <a:rPr kumimoji="1" lang="en-US" altLang="zh-CN" sz="1400" dirty="0">
                  <a:solidFill>
                    <a:prstClr val="black"/>
                  </a:solidFill>
                  <a:latin typeface="微软雅黑" panose="020B0503020204020204" pitchFamily="34" charset="-122"/>
                  <a:ea typeface="微软雅黑" panose="020B0503020204020204" pitchFamily="34" charset="-122"/>
                </a:rPr>
                <a:t>1</a:t>
              </a:r>
              <a:r>
                <a:rPr kumimoji="1" lang="zh-CN" altLang="en-US" sz="1400" dirty="0">
                  <a:solidFill>
                    <a:prstClr val="black"/>
                  </a:solidFill>
                  <a:latin typeface="微软雅黑" panose="020B0503020204020204" pitchFamily="34" charset="-122"/>
                  <a:ea typeface="微软雅黑" panose="020B0503020204020204" pitchFamily="34" charset="-122"/>
                </a:rPr>
                <a:t>的时延</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grpSp>
      <p:grpSp>
        <p:nvGrpSpPr>
          <p:cNvPr id="111" name="Group 100"/>
          <p:cNvGrpSpPr/>
          <p:nvPr/>
        </p:nvGrpSpPr>
        <p:grpSpPr bwMode="auto">
          <a:xfrm>
            <a:off x="6459332" y="4957641"/>
            <a:ext cx="5268742" cy="733192"/>
            <a:chOff x="128" y="3405"/>
            <a:chExt cx="5300" cy="799"/>
          </a:xfrm>
        </p:grpSpPr>
        <p:sp>
          <p:nvSpPr>
            <p:cNvPr id="112" name="AutoShape 99"/>
            <p:cNvSpPr>
              <a:spLocks noChangeArrowheads="1"/>
            </p:cNvSpPr>
            <p:nvPr/>
          </p:nvSpPr>
          <p:spPr bwMode="auto">
            <a:xfrm>
              <a:off x="1179" y="3702"/>
              <a:ext cx="453" cy="91"/>
            </a:xfrm>
            <a:prstGeom prst="rightArrow">
              <a:avLst>
                <a:gd name="adj1" fmla="val 50000"/>
                <a:gd name="adj2" fmla="val 124451"/>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3" name="Line 15"/>
            <p:cNvSpPr>
              <a:spLocks noChangeShapeType="1"/>
            </p:cNvSpPr>
            <p:nvPr/>
          </p:nvSpPr>
          <p:spPr bwMode="auto">
            <a:xfrm>
              <a:off x="1632" y="3888"/>
              <a:ext cx="3600" cy="0"/>
            </a:xfrm>
            <a:prstGeom prst="line">
              <a:avLst/>
            </a:prstGeom>
            <a:noFill/>
            <a:ln w="1905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4" name="Line 16"/>
            <p:cNvSpPr>
              <a:spLocks noChangeShapeType="1"/>
            </p:cNvSpPr>
            <p:nvPr/>
          </p:nvSpPr>
          <p:spPr bwMode="auto">
            <a:xfrm flipV="1">
              <a:off x="2400" y="3696"/>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5" name="Line 17"/>
            <p:cNvSpPr>
              <a:spLocks noChangeShapeType="1"/>
            </p:cNvSpPr>
            <p:nvPr/>
          </p:nvSpPr>
          <p:spPr bwMode="auto">
            <a:xfrm flipV="1">
              <a:off x="2775" y="3696"/>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6" name="Line 18"/>
            <p:cNvSpPr>
              <a:spLocks noChangeShapeType="1"/>
            </p:cNvSpPr>
            <p:nvPr/>
          </p:nvSpPr>
          <p:spPr bwMode="auto">
            <a:xfrm flipV="1">
              <a:off x="2949" y="370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7" name="Line 19"/>
            <p:cNvSpPr>
              <a:spLocks noChangeShapeType="1"/>
            </p:cNvSpPr>
            <p:nvPr/>
          </p:nvSpPr>
          <p:spPr bwMode="auto">
            <a:xfrm flipV="1">
              <a:off x="3660" y="3697"/>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8" name="Line 20"/>
            <p:cNvSpPr>
              <a:spLocks noChangeShapeType="1"/>
            </p:cNvSpPr>
            <p:nvPr/>
          </p:nvSpPr>
          <p:spPr bwMode="auto">
            <a:xfrm flipV="1">
              <a:off x="3792" y="3696"/>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19" name="Line 21"/>
            <p:cNvSpPr>
              <a:spLocks noChangeShapeType="1"/>
            </p:cNvSpPr>
            <p:nvPr/>
          </p:nvSpPr>
          <p:spPr bwMode="auto">
            <a:xfrm flipH="1" flipV="1">
              <a:off x="4008" y="3700"/>
              <a:ext cx="3"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20" name="Text Box 22"/>
            <p:cNvSpPr txBox="1">
              <a:spLocks noChangeArrowheads="1"/>
            </p:cNvSpPr>
            <p:nvPr/>
          </p:nvSpPr>
          <p:spPr bwMode="auto">
            <a:xfrm>
              <a:off x="1728" y="3405"/>
              <a:ext cx="54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分组</a:t>
              </a:r>
              <a:endParaRPr kumimoji="1" lang="zh-CN" altLang="en-US" sz="1400" dirty="0">
                <a:solidFill>
                  <a:prstClr val="black"/>
                </a:solidFill>
                <a:latin typeface="微软雅黑" panose="020B0503020204020204" pitchFamily="34" charset="-122"/>
                <a:ea typeface="微软雅黑" panose="020B0503020204020204" pitchFamily="34" charset="-122"/>
              </a:endParaRPr>
            </a:p>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到达</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21" name="Text Box 23"/>
            <p:cNvSpPr txBox="1">
              <a:spLocks noChangeArrowheads="1"/>
            </p:cNvSpPr>
            <p:nvPr/>
          </p:nvSpPr>
          <p:spPr bwMode="auto">
            <a:xfrm>
              <a:off x="2257" y="3869"/>
              <a:ext cx="199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dirty="0">
                  <a:solidFill>
                    <a:prstClr val="black"/>
                  </a:solidFill>
                  <a:latin typeface="微软雅黑" panose="020B0503020204020204" pitchFamily="34" charset="-122"/>
                  <a:ea typeface="微软雅黑" panose="020B0503020204020204" pitchFamily="34" charset="-122"/>
                </a:rPr>
                <a:t>1     2  3           4 5  6</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122" name="Text Box 24"/>
            <p:cNvSpPr txBox="1">
              <a:spLocks noChangeArrowheads="1"/>
            </p:cNvSpPr>
            <p:nvPr/>
          </p:nvSpPr>
          <p:spPr bwMode="auto">
            <a:xfrm>
              <a:off x="5184" y="3693"/>
              <a:ext cx="244"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i="1">
                  <a:solidFill>
                    <a:prstClr val="black"/>
                  </a:solidFill>
                  <a:latin typeface="微软雅黑" panose="020B0503020204020204" pitchFamily="34" charset="-122"/>
                  <a:ea typeface="微软雅黑" panose="020B0503020204020204" pitchFamily="34" charset="-122"/>
                </a:rPr>
                <a:t>t</a:t>
              </a:r>
              <a:endParaRPr kumimoji="1" lang="en-US" altLang="zh-CN" sz="1100" b="1" i="1">
                <a:solidFill>
                  <a:prstClr val="black"/>
                </a:solidFill>
                <a:latin typeface="微软雅黑" panose="020B0503020204020204" pitchFamily="34" charset="-122"/>
                <a:ea typeface="微软雅黑" panose="020B0503020204020204" pitchFamily="34" charset="-122"/>
              </a:endParaRPr>
            </a:p>
          </p:txBody>
        </p:sp>
        <p:sp>
          <p:nvSpPr>
            <p:cNvPr id="123" name="Text Box 97"/>
            <p:cNvSpPr txBox="1">
              <a:spLocks noChangeArrowheads="1"/>
            </p:cNvSpPr>
            <p:nvPr/>
          </p:nvSpPr>
          <p:spPr bwMode="auto">
            <a:xfrm>
              <a:off x="128" y="3591"/>
              <a:ext cx="1089" cy="312"/>
            </a:xfrm>
            <a:prstGeom prst="rect">
              <a:avLst/>
            </a:prstGeom>
            <a:noFill/>
            <a:ln w="9525">
              <a:noFill/>
              <a:miter lim="800000"/>
            </a:ln>
            <a:effectLst/>
          </p:spPr>
          <p:txBody>
            <a:bodyPr wrap="none">
              <a:spAutoFit/>
            </a:bodyPr>
            <a:lstStyle/>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实际的网络</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grpSp>
      <p:grpSp>
        <p:nvGrpSpPr>
          <p:cNvPr id="124" name="Group 110"/>
          <p:cNvGrpSpPr/>
          <p:nvPr/>
        </p:nvGrpSpPr>
        <p:grpSpPr bwMode="auto">
          <a:xfrm>
            <a:off x="8675144" y="2311044"/>
            <a:ext cx="1602490" cy="2016958"/>
            <a:chOff x="2363" y="831"/>
            <a:chExt cx="1612" cy="2198"/>
          </a:xfrm>
        </p:grpSpPr>
        <p:sp>
          <p:nvSpPr>
            <p:cNvPr id="125" name="Line 60"/>
            <p:cNvSpPr>
              <a:spLocks noChangeShapeType="1"/>
            </p:cNvSpPr>
            <p:nvPr/>
          </p:nvSpPr>
          <p:spPr bwMode="auto">
            <a:xfrm flipV="1">
              <a:off x="2393" y="1266"/>
              <a:ext cx="1459" cy="1733"/>
            </a:xfrm>
            <a:prstGeom prst="line">
              <a:avLst/>
            </a:prstGeom>
            <a:noFill/>
            <a:ln w="28575">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26" name="Oval 61"/>
            <p:cNvSpPr>
              <a:spLocks noChangeArrowheads="1"/>
            </p:cNvSpPr>
            <p:nvPr/>
          </p:nvSpPr>
          <p:spPr bwMode="auto">
            <a:xfrm>
              <a:off x="2363" y="2957"/>
              <a:ext cx="72" cy="7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27" name="Oval 62"/>
            <p:cNvSpPr>
              <a:spLocks noChangeArrowheads="1"/>
            </p:cNvSpPr>
            <p:nvPr/>
          </p:nvSpPr>
          <p:spPr bwMode="auto">
            <a:xfrm>
              <a:off x="3771" y="1277"/>
              <a:ext cx="72" cy="72"/>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28" name="Oval 63"/>
            <p:cNvSpPr>
              <a:spLocks noChangeArrowheads="1"/>
            </p:cNvSpPr>
            <p:nvPr/>
          </p:nvSpPr>
          <p:spPr bwMode="auto">
            <a:xfrm>
              <a:off x="3468" y="1639"/>
              <a:ext cx="72" cy="72"/>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29" name="Oval 64"/>
            <p:cNvSpPr>
              <a:spLocks noChangeArrowheads="1"/>
            </p:cNvSpPr>
            <p:nvPr/>
          </p:nvSpPr>
          <p:spPr bwMode="auto">
            <a:xfrm>
              <a:off x="2618" y="2654"/>
              <a:ext cx="72" cy="72"/>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30" name="Oval 65"/>
            <p:cNvSpPr>
              <a:spLocks noChangeArrowheads="1"/>
            </p:cNvSpPr>
            <p:nvPr/>
          </p:nvSpPr>
          <p:spPr bwMode="auto">
            <a:xfrm>
              <a:off x="2912" y="2309"/>
              <a:ext cx="72" cy="72"/>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31" name="Text Box 79"/>
            <p:cNvSpPr txBox="1">
              <a:spLocks noChangeArrowheads="1"/>
            </p:cNvSpPr>
            <p:nvPr/>
          </p:nvSpPr>
          <p:spPr bwMode="auto">
            <a:xfrm>
              <a:off x="2683" y="831"/>
              <a:ext cx="1292"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40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1. </a:t>
              </a:r>
              <a:r>
                <a:rPr kumimoji="1" lang="zh-CN" altLang="en-US" sz="1400" dirty="0">
                  <a:solidFill>
                    <a:srgbClr val="7030A0"/>
                  </a:solidFill>
                  <a:latin typeface="微软雅黑" panose="020B0503020204020204" pitchFamily="34" charset="-122"/>
                  <a:ea typeface="微软雅黑" panose="020B0503020204020204" pitchFamily="34" charset="-122"/>
                  <a:sym typeface="Wingdings" panose="05000000000000000000" pitchFamily="2" charset="2"/>
                </a:rPr>
                <a:t>到达即</a:t>
              </a:r>
              <a:r>
                <a:rPr kumimoji="1" lang="zh-CN" altLang="en-US" sz="1400" dirty="0">
                  <a:solidFill>
                    <a:srgbClr val="7030A0"/>
                  </a:solidFill>
                  <a:latin typeface="微软雅黑" panose="020B0503020204020204" pitchFamily="34" charset="-122"/>
                  <a:ea typeface="微软雅黑" panose="020B0503020204020204" pitchFamily="34" charset="-122"/>
                </a:rPr>
                <a:t>播放</a:t>
              </a:r>
              <a:endParaRPr kumimoji="1" lang="zh-CN" altLang="en-US" sz="1400" dirty="0">
                <a:solidFill>
                  <a:srgbClr val="7030A0"/>
                </a:solidFill>
                <a:latin typeface="微软雅黑" panose="020B0503020204020204" pitchFamily="34" charset="-122"/>
                <a:ea typeface="微软雅黑" panose="020B0503020204020204" pitchFamily="34" charset="-122"/>
              </a:endParaRPr>
            </a:p>
          </p:txBody>
        </p:sp>
        <p:sp>
          <p:nvSpPr>
            <p:cNvPr id="132" name="Line 80"/>
            <p:cNvSpPr>
              <a:spLocks noChangeShapeType="1"/>
            </p:cNvSpPr>
            <p:nvPr/>
          </p:nvSpPr>
          <p:spPr bwMode="auto">
            <a:xfrm>
              <a:off x="3254" y="1143"/>
              <a:ext cx="354" cy="302"/>
            </a:xfrm>
            <a:prstGeom prst="line">
              <a:avLst/>
            </a:prstGeom>
            <a:noFill/>
            <a:ln w="9525">
              <a:solidFill>
                <a:srgbClr val="7030A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34" name="Oval 66"/>
            <p:cNvSpPr>
              <a:spLocks noChangeArrowheads="1"/>
            </p:cNvSpPr>
            <p:nvPr/>
          </p:nvSpPr>
          <p:spPr bwMode="auto">
            <a:xfrm>
              <a:off x="3201" y="1963"/>
              <a:ext cx="72" cy="72"/>
            </a:xfrm>
            <a:prstGeom prst="ellipse">
              <a:avLst/>
            </a:prstGeom>
            <a:solidFill>
              <a:srgbClr val="FF0000"/>
            </a:solidFill>
            <a:ln w="9525">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grpSp>
        <p:nvGrpSpPr>
          <p:cNvPr id="137" name="Group 95"/>
          <p:cNvGrpSpPr/>
          <p:nvPr/>
        </p:nvGrpSpPr>
        <p:grpSpPr bwMode="auto">
          <a:xfrm>
            <a:off x="8711968" y="3101126"/>
            <a:ext cx="1610446" cy="2050911"/>
            <a:chOff x="2400" y="1692"/>
            <a:chExt cx="1620" cy="2235"/>
          </a:xfrm>
        </p:grpSpPr>
        <p:sp>
          <p:nvSpPr>
            <p:cNvPr id="138" name="Line 52"/>
            <p:cNvSpPr>
              <a:spLocks noChangeShapeType="1"/>
            </p:cNvSpPr>
            <p:nvPr/>
          </p:nvSpPr>
          <p:spPr bwMode="auto">
            <a:xfrm flipH="1">
              <a:off x="2400" y="3360"/>
              <a:ext cx="0" cy="51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39" name="Line 53"/>
            <p:cNvSpPr>
              <a:spLocks noChangeShapeType="1"/>
            </p:cNvSpPr>
            <p:nvPr/>
          </p:nvSpPr>
          <p:spPr bwMode="auto">
            <a:xfrm flipH="1">
              <a:off x="2781" y="3024"/>
              <a:ext cx="3" cy="852"/>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0" name="Line 54"/>
            <p:cNvSpPr>
              <a:spLocks noChangeShapeType="1"/>
            </p:cNvSpPr>
            <p:nvPr/>
          </p:nvSpPr>
          <p:spPr bwMode="auto">
            <a:xfrm>
              <a:off x="2952" y="2682"/>
              <a:ext cx="3" cy="119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1" name="Line 55"/>
            <p:cNvSpPr>
              <a:spLocks noChangeShapeType="1"/>
            </p:cNvSpPr>
            <p:nvPr/>
          </p:nvSpPr>
          <p:spPr bwMode="auto">
            <a:xfrm>
              <a:off x="3663" y="2365"/>
              <a:ext cx="3" cy="155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2" name="Line 56"/>
            <p:cNvSpPr>
              <a:spLocks noChangeShapeType="1"/>
            </p:cNvSpPr>
            <p:nvPr/>
          </p:nvSpPr>
          <p:spPr bwMode="auto">
            <a:xfrm>
              <a:off x="3798" y="2034"/>
              <a:ext cx="18" cy="188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3" name="Line 57"/>
            <p:cNvSpPr>
              <a:spLocks noChangeShapeType="1"/>
            </p:cNvSpPr>
            <p:nvPr/>
          </p:nvSpPr>
          <p:spPr bwMode="auto">
            <a:xfrm>
              <a:off x="4008" y="1692"/>
              <a:ext cx="12" cy="223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grpSp>
      <p:sp>
        <p:nvSpPr>
          <p:cNvPr id="104" name="Text Box 85"/>
          <p:cNvSpPr txBox="1">
            <a:spLocks noChangeArrowheads="1"/>
          </p:cNvSpPr>
          <p:nvPr/>
        </p:nvSpPr>
        <p:spPr bwMode="auto">
          <a:xfrm>
            <a:off x="8668673" y="3172735"/>
            <a:ext cx="933950"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prstClr val="black"/>
                </a:solidFill>
                <a:latin typeface="微软雅黑" panose="020B0503020204020204" pitchFamily="34" charset="-122"/>
                <a:ea typeface="微软雅黑" panose="020B0503020204020204" pitchFamily="34" charset="-122"/>
              </a:rPr>
              <a:t>分组到达</a:t>
            </a:r>
            <a:endParaRPr kumimoji="1"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06" name="Line 86"/>
          <p:cNvSpPr>
            <a:spLocks noChangeShapeType="1"/>
          </p:cNvSpPr>
          <p:nvPr/>
        </p:nvSpPr>
        <p:spPr bwMode="auto">
          <a:xfrm>
            <a:off x="9133965" y="3417710"/>
            <a:ext cx="378753" cy="249596"/>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07" name="Line 60"/>
          <p:cNvSpPr>
            <a:spLocks noChangeShapeType="1"/>
          </p:cNvSpPr>
          <p:nvPr/>
        </p:nvSpPr>
        <p:spPr bwMode="auto">
          <a:xfrm flipV="1">
            <a:off x="9594234" y="2739579"/>
            <a:ext cx="1486180" cy="1637058"/>
          </a:xfrm>
          <a:prstGeom prst="line">
            <a:avLst/>
          </a:prstGeom>
          <a:noFill/>
          <a:ln w="28575">
            <a:solidFill>
              <a:srgbClr val="7030A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33" name="Oval 61"/>
          <p:cNvSpPr>
            <a:spLocks noChangeArrowheads="1"/>
          </p:cNvSpPr>
          <p:nvPr/>
        </p:nvSpPr>
        <p:spPr bwMode="auto">
          <a:xfrm>
            <a:off x="9577025" y="4316365"/>
            <a:ext cx="71575" cy="6607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4" name="Oval 64"/>
          <p:cNvSpPr>
            <a:spLocks noChangeArrowheads="1"/>
          </p:cNvSpPr>
          <p:nvPr/>
        </p:nvSpPr>
        <p:spPr bwMode="auto">
          <a:xfrm>
            <a:off x="9870040" y="4004820"/>
            <a:ext cx="71575" cy="66070"/>
          </a:xfrm>
          <a:prstGeom prst="ellipse">
            <a:avLst/>
          </a:prstGeom>
          <a:solidFill>
            <a:schemeClr val="bg1"/>
          </a:solidFill>
          <a:ln w="9525">
            <a:solidFill>
              <a:schemeClr val="tx1"/>
            </a:solidFill>
            <a:round/>
          </a:ln>
          <a:effec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45" name="Oval 65"/>
          <p:cNvSpPr>
            <a:spLocks noChangeArrowheads="1"/>
          </p:cNvSpPr>
          <p:nvPr/>
        </p:nvSpPr>
        <p:spPr bwMode="auto">
          <a:xfrm>
            <a:off x="10170510" y="3673731"/>
            <a:ext cx="71575" cy="6607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54" name="Oval 65"/>
          <p:cNvSpPr>
            <a:spLocks noChangeArrowheads="1"/>
          </p:cNvSpPr>
          <p:nvPr/>
        </p:nvSpPr>
        <p:spPr bwMode="auto">
          <a:xfrm>
            <a:off x="10473407" y="3341250"/>
            <a:ext cx="71575" cy="6607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55" name="Oval 65"/>
          <p:cNvSpPr>
            <a:spLocks noChangeArrowheads="1"/>
          </p:cNvSpPr>
          <p:nvPr/>
        </p:nvSpPr>
        <p:spPr bwMode="auto">
          <a:xfrm>
            <a:off x="10735382" y="3047555"/>
            <a:ext cx="71575" cy="6607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56" name="Oval 65"/>
          <p:cNvSpPr>
            <a:spLocks noChangeArrowheads="1"/>
          </p:cNvSpPr>
          <p:nvPr/>
        </p:nvSpPr>
        <p:spPr bwMode="auto">
          <a:xfrm>
            <a:off x="11008839" y="2753343"/>
            <a:ext cx="71575" cy="66070"/>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158" name="Text Box 85"/>
          <p:cNvSpPr txBox="1">
            <a:spLocks noChangeArrowheads="1"/>
          </p:cNvSpPr>
          <p:nvPr/>
        </p:nvSpPr>
        <p:spPr bwMode="auto">
          <a:xfrm>
            <a:off x="8004792" y="3727363"/>
            <a:ext cx="77646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pPr>
            <a:r>
              <a:rPr kumimoji="1" lang="zh-CN" altLang="en-US" sz="1400" dirty="0">
                <a:solidFill>
                  <a:srgbClr val="FF0000"/>
                </a:solidFill>
                <a:latin typeface="微软雅黑" panose="020B0503020204020204" pitchFamily="34" charset="-122"/>
                <a:ea typeface="微软雅黑" panose="020B0503020204020204" pitchFamily="34" charset="-122"/>
              </a:rPr>
              <a:t>抖动造成卡顿</a:t>
            </a:r>
            <a:endParaRPr kumimoji="1"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159" name="Line 86"/>
          <p:cNvSpPr>
            <a:spLocks noChangeShapeType="1"/>
          </p:cNvSpPr>
          <p:nvPr/>
        </p:nvSpPr>
        <p:spPr bwMode="auto">
          <a:xfrm>
            <a:off x="8545802" y="3722885"/>
            <a:ext cx="378753" cy="249596"/>
          </a:xfrm>
          <a:prstGeom prst="line">
            <a:avLst/>
          </a:prstGeom>
          <a:noFill/>
          <a:ln w="9525">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4" grpId="0"/>
      <p:bldP spid="106" grpId="0" animBg="1"/>
      <p:bldP spid="107" grpId="0" animBg="1"/>
      <p:bldP spid="133" grpId="0" animBg="1"/>
      <p:bldP spid="144" grpId="0" animBg="1"/>
      <p:bldP spid="145" grpId="0" animBg="1"/>
      <p:bldP spid="154" grpId="0" animBg="1"/>
      <p:bldP spid="155" grpId="0" animBg="1"/>
      <p:bldP spid="156" grpId="0" animBg="1"/>
      <p:bldP spid="158" grpId="0"/>
      <p:bldP spid="159"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流式存储媒体</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marL="0">
              <a:lnSpc>
                <a:spcPct val="130000"/>
              </a:lnSpc>
              <a:spcBef>
                <a:spcPts val="0"/>
              </a:spcBef>
            </a:pPr>
            <a:r>
              <a:rPr lang="zh-CN" altLang="en-US" dirty="0"/>
              <a:t>客户端缓冲区</a:t>
            </a:r>
            <a:endParaRPr lang="en-US" altLang="zh-CN" dirty="0"/>
          </a:p>
          <a:p>
            <a:pPr lvl="1">
              <a:lnSpc>
                <a:spcPct val="130000"/>
              </a:lnSpc>
              <a:spcBef>
                <a:spcPts val="0"/>
              </a:spcBef>
              <a:buClr>
                <a:srgbClr val="00B050"/>
              </a:buClr>
            </a:pPr>
            <a:r>
              <a:rPr lang="zh-CN" altLang="en-US" dirty="0">
                <a:latin typeface="+mn-ea"/>
              </a:rPr>
              <a:t>客户端播放的是本地缓冲区的内容，而不是立即播放来自网络的实时内容</a:t>
            </a:r>
            <a:endParaRPr lang="en-US" altLang="zh-CN" dirty="0">
              <a:latin typeface="+mn-ea"/>
            </a:endParaRPr>
          </a:p>
          <a:p>
            <a:pPr lvl="1">
              <a:lnSpc>
                <a:spcPct val="130000"/>
              </a:lnSpc>
              <a:spcBef>
                <a:spcPts val="0"/>
              </a:spcBef>
              <a:buClr>
                <a:srgbClr val="00B050"/>
              </a:buClr>
            </a:pPr>
            <a:r>
              <a:rPr lang="zh-CN" altLang="en-US" dirty="0">
                <a:latin typeface="+mn-ea"/>
              </a:rPr>
              <a:t>缓冲区内容小于低阈值标记：数据即将播完，容易出现卡顿；需要加速传输</a:t>
            </a:r>
            <a:endParaRPr lang="en-US" altLang="zh-CN" dirty="0">
              <a:latin typeface="+mn-ea"/>
            </a:endParaRPr>
          </a:p>
          <a:p>
            <a:pPr lvl="1">
              <a:lnSpc>
                <a:spcPct val="130000"/>
              </a:lnSpc>
              <a:spcBef>
                <a:spcPts val="0"/>
              </a:spcBef>
              <a:buClr>
                <a:srgbClr val="00B050"/>
              </a:buClr>
            </a:pPr>
            <a:r>
              <a:rPr lang="zh-CN" altLang="en-US" dirty="0">
                <a:latin typeface="+mn-ea"/>
              </a:rPr>
              <a:t>缓冲区内容大于高阈值标记：增大播放时延，占用存储空间；可以减慢传输</a:t>
            </a:r>
            <a:endParaRPr lang="en-US" altLang="zh-CN" dirty="0">
              <a:latin typeface="+mn-ea"/>
            </a:endParaRPr>
          </a:p>
          <a:p>
            <a:pPr lvl="1">
              <a:lnSpc>
                <a:spcPct val="130000"/>
              </a:lnSpc>
              <a:spcBef>
                <a:spcPts val="0"/>
              </a:spcBef>
              <a:buClr>
                <a:srgbClr val="00B050"/>
              </a:buClr>
            </a:pPr>
            <a:r>
              <a:rPr lang="zh-CN" altLang="en-US" dirty="0">
                <a:latin typeface="+mn-ea"/>
              </a:rPr>
              <a:t>需要的决策：需要多大缓存，服务器以多快速率发送，才能在不稳定的网络中，尽量满足用户期望：高清、低延迟、不卡顿</a:t>
            </a:r>
            <a:endParaRPr lang="en-US" altLang="zh-CN" dirty="0">
              <a:latin typeface="+mn-ea"/>
            </a:endParaRPr>
          </a:p>
          <a:p>
            <a:pPr lvl="1">
              <a:lnSpc>
                <a:spcPct val="130000"/>
              </a:lnSpc>
              <a:spcBef>
                <a:spcPts val="0"/>
              </a:spcBef>
              <a:buClr>
                <a:srgbClr val="00B050"/>
              </a:buClr>
            </a:pPr>
            <a:r>
              <a:rPr lang="zh-CN" altLang="en-US" dirty="0">
                <a:latin typeface="+mn-ea"/>
              </a:rPr>
              <a:t>上述决策需要特定网络协议支持</a:t>
            </a:r>
            <a:endParaRPr lang="en-US" altLang="zh-CN" dirty="0">
              <a:latin typeface="+mn-ea"/>
            </a:endParaRPr>
          </a:p>
        </p:txBody>
      </p:sp>
      <p:sp>
        <p:nvSpPr>
          <p:cNvPr id="37" name="Rectangle 5"/>
          <p:cNvSpPr>
            <a:spLocks noChangeArrowheads="1"/>
          </p:cNvSpPr>
          <p:nvPr/>
        </p:nvSpPr>
        <p:spPr bwMode="auto">
          <a:xfrm>
            <a:off x="3385060" y="4399111"/>
            <a:ext cx="2968604" cy="1532475"/>
          </a:xfrm>
          <a:prstGeom prst="rect">
            <a:avLst/>
          </a:prstGeom>
          <a:solidFill>
            <a:schemeClr val="bg1"/>
          </a:solidFill>
          <a:ln>
            <a:solidFill>
              <a:schemeClr val="tx1"/>
            </a:solidFill>
          </a:ln>
          <a:effectLst/>
        </p:spPr>
        <p:txBody>
          <a:bodyPr wrap="none" anchor="ctr"/>
          <a:lstStyle/>
          <a:p>
            <a:pPr algn="ctr"/>
            <a:endParaRPr lang="zh-CN" altLang="zh-CN" sz="1600" b="1">
              <a:solidFill>
                <a:prstClr val="black"/>
              </a:solidFill>
              <a:latin typeface="微软雅黑" panose="020B0503020204020204" pitchFamily="34" charset="-122"/>
              <a:ea typeface="微软雅黑" panose="020B0503020204020204" pitchFamily="34" charset="-122"/>
            </a:endParaRPr>
          </a:p>
        </p:txBody>
      </p:sp>
      <p:sp>
        <p:nvSpPr>
          <p:cNvPr id="39" name="Rectangle 6"/>
          <p:cNvSpPr>
            <a:spLocks noChangeArrowheads="1"/>
          </p:cNvSpPr>
          <p:nvPr/>
        </p:nvSpPr>
        <p:spPr bwMode="auto">
          <a:xfrm>
            <a:off x="7702770" y="4399112"/>
            <a:ext cx="1734593" cy="1532474"/>
          </a:xfrm>
          <a:prstGeom prst="rect">
            <a:avLst/>
          </a:prstGeom>
          <a:noFill/>
          <a:ln w="9525" algn="ctr">
            <a:solidFill>
              <a:schemeClr val="tx1"/>
            </a:solidFill>
            <a:miter lim="800000"/>
          </a:ln>
          <a:effectLst/>
        </p:spPr>
        <p:txBody>
          <a:bodyPr wrap="none" anchor="ctr"/>
          <a:lstStyle/>
          <a:p>
            <a:pPr algn="ct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0" name="Rectangle 59"/>
          <p:cNvSpPr>
            <a:spLocks noChangeArrowheads="1"/>
          </p:cNvSpPr>
          <p:nvPr/>
        </p:nvSpPr>
        <p:spPr bwMode="auto">
          <a:xfrm>
            <a:off x="5170367" y="5072234"/>
            <a:ext cx="897768" cy="414310"/>
          </a:xfrm>
          <a:prstGeom prst="rect">
            <a:avLst/>
          </a:prstGeom>
          <a:noFill/>
          <a:ln w="9525" algn="ctr">
            <a:solidFill>
              <a:schemeClr val="tx1"/>
            </a:solidFill>
            <a:miter lim="800000"/>
          </a:ln>
          <a:effectLst/>
        </p:spPr>
        <p:txBody>
          <a:bodyPr wrap="none" anchor="ctr"/>
          <a:lstStyle/>
          <a:p>
            <a:pPr algn="ct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flipH="1">
            <a:off x="4524148" y="5273725"/>
            <a:ext cx="646217" cy="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5" name="Line 72"/>
          <p:cNvSpPr>
            <a:spLocks noChangeShapeType="1"/>
          </p:cNvSpPr>
          <p:nvPr/>
        </p:nvSpPr>
        <p:spPr bwMode="auto">
          <a:xfrm rot="5400000">
            <a:off x="7062787" y="4258787"/>
            <a:ext cx="5011" cy="199431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7" name="Rectangle 76"/>
          <p:cNvSpPr>
            <a:spLocks noChangeArrowheads="1"/>
          </p:cNvSpPr>
          <p:nvPr/>
        </p:nvSpPr>
        <p:spPr bwMode="auto">
          <a:xfrm>
            <a:off x="8158682" y="4869686"/>
            <a:ext cx="831470" cy="767511"/>
          </a:xfrm>
          <a:prstGeom prst="rect">
            <a:avLst/>
          </a:prstGeom>
          <a:noFill/>
          <a:ln>
            <a:noFill/>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媒体</a:t>
            </a:r>
            <a:endParaRPr lang="zh-CN" altLang="en-US"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8" name="Text Box 8"/>
          <p:cNvSpPr txBox="1">
            <a:spLocks noChangeArrowheads="1"/>
          </p:cNvSpPr>
          <p:nvPr/>
        </p:nvSpPr>
        <p:spPr bwMode="auto">
          <a:xfrm>
            <a:off x="5125530" y="4060557"/>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客户端</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59" name="Text Box 9"/>
          <p:cNvSpPr txBox="1">
            <a:spLocks noChangeArrowheads="1"/>
          </p:cNvSpPr>
          <p:nvPr/>
        </p:nvSpPr>
        <p:spPr bwMode="auto">
          <a:xfrm>
            <a:off x="8728101" y="4023541"/>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服务器</a:t>
            </a: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60"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24149" y="4070448"/>
            <a:ext cx="568056" cy="568056"/>
          </a:xfrm>
          <a:prstGeom prst="rect">
            <a:avLst/>
          </a:prstGeom>
          <a:noFill/>
          <a:extLst>
            <a:ext uri="{909E8E84-426E-40DD-AFC4-6F175D3DCCD1}">
              <a14:hiddenFill xmlns:a14="http://schemas.microsoft.com/office/drawing/2010/main">
                <a:solidFill>
                  <a:srgbClr val="FFFFFF"/>
                </a:solidFill>
              </a14:hiddenFill>
            </a:ext>
          </a:extLst>
        </p:spPr>
      </p:pic>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525" y="4017129"/>
            <a:ext cx="458358" cy="641703"/>
          </a:xfrm>
          <a:prstGeom prst="rect">
            <a:avLst/>
          </a:prstGeom>
        </p:spPr>
      </p:pic>
      <p:sp>
        <p:nvSpPr>
          <p:cNvPr id="6" name="椭圆 5"/>
          <p:cNvSpPr/>
          <p:nvPr/>
        </p:nvSpPr>
        <p:spPr>
          <a:xfrm>
            <a:off x="3552149" y="4795327"/>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Rectangle 59"/>
          <p:cNvSpPr>
            <a:spLocks noChangeArrowheads="1"/>
          </p:cNvSpPr>
          <p:nvPr/>
        </p:nvSpPr>
        <p:spPr bwMode="auto">
          <a:xfrm>
            <a:off x="3741998" y="4921737"/>
            <a:ext cx="592301" cy="659501"/>
          </a:xfrm>
          <a:prstGeom prst="rect">
            <a:avLst/>
          </a:prstGeom>
          <a:noFill/>
          <a:ln w="9525" algn="ctr">
            <a:noFill/>
            <a:miter lim="800000"/>
          </a:ln>
          <a:effectLst/>
        </p:spPr>
        <p:txBody>
          <a:bodyPr wrap="none" anchor="ctr"/>
          <a:lstStyle/>
          <a:p>
            <a:pPr algn="ctr"/>
            <a:r>
              <a:rPr lang="zh-CN" altLang="en-US" sz="1600" dirty="0">
                <a:solidFill>
                  <a:prstClr val="black"/>
                </a:solidFill>
                <a:latin typeface="微软雅黑" panose="020B0503020204020204" pitchFamily="34" charset="-122"/>
                <a:ea typeface="微软雅黑" panose="020B0503020204020204" pitchFamily="34" charset="-122"/>
              </a:rPr>
              <a:t>媒体</a:t>
            </a:r>
            <a:endParaRPr lang="zh-CN" altLang="en-US"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播放器</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4" name="Rectangle 59"/>
          <p:cNvSpPr>
            <a:spLocks noChangeArrowheads="1"/>
          </p:cNvSpPr>
          <p:nvPr/>
        </p:nvSpPr>
        <p:spPr bwMode="auto">
          <a:xfrm>
            <a:off x="5169573" y="5072234"/>
            <a:ext cx="468826" cy="414310"/>
          </a:xfrm>
          <a:prstGeom prst="rect">
            <a:avLst/>
          </a:prstGeom>
          <a:solidFill>
            <a:srgbClr val="D9A9FF"/>
          </a:solidFill>
          <a:ln w="9525" algn="ctr">
            <a:solidFill>
              <a:schemeClr val="tx1"/>
            </a:solidFill>
            <a:miter lim="800000"/>
          </a:ln>
          <a:effectLst/>
        </p:spPr>
        <p:txBody>
          <a:bodyPr wrap="none" anchor="ctr"/>
          <a:lstStyle/>
          <a:p>
            <a:pPr algn="ct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63" name="Rectangle 59"/>
          <p:cNvSpPr>
            <a:spLocks noChangeArrowheads="1"/>
          </p:cNvSpPr>
          <p:nvPr/>
        </p:nvSpPr>
        <p:spPr bwMode="auto">
          <a:xfrm>
            <a:off x="5170367" y="5072234"/>
            <a:ext cx="226042" cy="414310"/>
          </a:xfrm>
          <a:prstGeom prst="rect">
            <a:avLst/>
          </a:prstGeom>
          <a:noFill/>
          <a:ln w="9525" algn="ctr">
            <a:solidFill>
              <a:schemeClr val="tx1"/>
            </a:solidFill>
            <a:prstDash val="sysDot"/>
            <a:miter lim="800000"/>
          </a:ln>
          <a:effectLst/>
        </p:spPr>
        <p:txBody>
          <a:bodyPr wrap="none" anchor="ctr"/>
          <a:lstStyle/>
          <a:p>
            <a:pPr algn="ct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65" name="Rectangle 59"/>
          <p:cNvSpPr>
            <a:spLocks noChangeArrowheads="1"/>
          </p:cNvSpPr>
          <p:nvPr/>
        </p:nvSpPr>
        <p:spPr bwMode="auto">
          <a:xfrm>
            <a:off x="5170367" y="5072126"/>
            <a:ext cx="690004" cy="414310"/>
          </a:xfrm>
          <a:prstGeom prst="rect">
            <a:avLst/>
          </a:prstGeom>
          <a:noFill/>
          <a:ln w="9525" algn="ctr">
            <a:solidFill>
              <a:schemeClr val="tx1"/>
            </a:solidFill>
            <a:prstDash val="sysDot"/>
            <a:miter lim="800000"/>
          </a:ln>
          <a:effectLst/>
        </p:spPr>
        <p:txBody>
          <a:bodyPr wrap="none" anchor="ctr"/>
          <a:lstStyle/>
          <a:p>
            <a:pPr algn="ct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66" name="椭圆 65"/>
          <p:cNvSpPr/>
          <p:nvPr/>
        </p:nvSpPr>
        <p:spPr>
          <a:xfrm>
            <a:off x="8069367" y="4772452"/>
            <a:ext cx="972000" cy="972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Line 60"/>
          <p:cNvSpPr>
            <a:spLocks noChangeShapeType="1"/>
          </p:cNvSpPr>
          <p:nvPr/>
        </p:nvSpPr>
        <p:spPr bwMode="auto">
          <a:xfrm flipH="1" flipV="1">
            <a:off x="5396408" y="5486543"/>
            <a:ext cx="0" cy="561701"/>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68" name="Line 60"/>
          <p:cNvSpPr>
            <a:spLocks noChangeShapeType="1"/>
          </p:cNvSpPr>
          <p:nvPr/>
        </p:nvSpPr>
        <p:spPr bwMode="auto">
          <a:xfrm flipH="1" flipV="1">
            <a:off x="5860371" y="5486434"/>
            <a:ext cx="0" cy="561809"/>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69" name="Line 60"/>
          <p:cNvSpPr>
            <a:spLocks noChangeShapeType="1"/>
          </p:cNvSpPr>
          <p:nvPr/>
        </p:nvSpPr>
        <p:spPr bwMode="auto">
          <a:xfrm flipH="1">
            <a:off x="5515366" y="4795327"/>
            <a:ext cx="175802" cy="276799"/>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0" name="Text Box 8"/>
          <p:cNvSpPr txBox="1">
            <a:spLocks noChangeArrowheads="1"/>
          </p:cNvSpPr>
          <p:nvPr/>
        </p:nvSpPr>
        <p:spPr bwMode="auto">
          <a:xfrm>
            <a:off x="5313920" y="4508272"/>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缓冲区</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71" name="Text Box 8"/>
          <p:cNvSpPr txBox="1">
            <a:spLocks noChangeArrowheads="1"/>
          </p:cNvSpPr>
          <p:nvPr/>
        </p:nvSpPr>
        <p:spPr bwMode="auto">
          <a:xfrm>
            <a:off x="5714029" y="6048245"/>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高阈值标记</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72" name="Text Box 8"/>
          <p:cNvSpPr txBox="1">
            <a:spLocks noChangeArrowheads="1"/>
          </p:cNvSpPr>
          <p:nvPr/>
        </p:nvSpPr>
        <p:spPr bwMode="auto">
          <a:xfrm>
            <a:off x="4461769" y="6048245"/>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低阈值标记</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Autofit/>
          </a:bodyPr>
          <a:lstStyle/>
          <a:p>
            <a:pPr lvl="1" algn="l" rtl="0">
              <a:spcBef>
                <a:spcPct val="0"/>
              </a:spcBef>
            </a:pPr>
            <a:r>
              <a:rPr lang="zh-CN"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流媒体服务协议栈</a:t>
            </a:r>
            <a:endParaRPr lang="zh-CN"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grpSp>
        <p:nvGrpSpPr>
          <p:cNvPr id="5" name="组合 4"/>
          <p:cNvGrpSpPr/>
          <p:nvPr/>
        </p:nvGrpSpPr>
        <p:grpSpPr>
          <a:xfrm>
            <a:off x="3018303" y="1377387"/>
            <a:ext cx="5894204" cy="4143737"/>
            <a:chOff x="695317" y="970192"/>
            <a:chExt cx="8545526" cy="3725635"/>
          </a:xfrm>
        </p:grpSpPr>
        <p:sp>
          <p:nvSpPr>
            <p:cNvPr id="7" name="Rectangle 14"/>
            <p:cNvSpPr>
              <a:spLocks noChangeArrowheads="1"/>
            </p:cNvSpPr>
            <p:nvPr/>
          </p:nvSpPr>
          <p:spPr bwMode="auto">
            <a:xfrm>
              <a:off x="939527" y="3390900"/>
              <a:ext cx="3229769" cy="4651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TCP</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8" name="Rectangle 15"/>
            <p:cNvSpPr>
              <a:spLocks noChangeArrowheads="1"/>
            </p:cNvSpPr>
            <p:nvPr/>
          </p:nvSpPr>
          <p:spPr bwMode="auto">
            <a:xfrm>
              <a:off x="4549369" y="3390900"/>
              <a:ext cx="4306299" cy="4651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UDP</a:t>
              </a:r>
              <a:endParaRPr kumimoji="1"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9" name="Line 16"/>
            <p:cNvSpPr>
              <a:spLocks noChangeShapeType="1"/>
            </p:cNvSpPr>
            <p:nvPr/>
          </p:nvSpPr>
          <p:spPr bwMode="auto">
            <a:xfrm>
              <a:off x="2554410" y="3856038"/>
              <a:ext cx="0" cy="37465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0" name="Line 17"/>
            <p:cNvSpPr>
              <a:spLocks noChangeShapeType="1"/>
            </p:cNvSpPr>
            <p:nvPr/>
          </p:nvSpPr>
          <p:spPr bwMode="auto">
            <a:xfrm>
              <a:off x="6702519" y="3856039"/>
              <a:ext cx="0" cy="37465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1" name="Line 18"/>
            <p:cNvSpPr>
              <a:spLocks noChangeShapeType="1"/>
            </p:cNvSpPr>
            <p:nvPr/>
          </p:nvSpPr>
          <p:spPr bwMode="auto">
            <a:xfrm>
              <a:off x="1603366" y="2832100"/>
              <a:ext cx="0" cy="558801"/>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2" name="Line 19"/>
            <p:cNvSpPr>
              <a:spLocks noChangeShapeType="1"/>
            </p:cNvSpPr>
            <p:nvPr/>
          </p:nvSpPr>
          <p:spPr bwMode="auto">
            <a:xfrm>
              <a:off x="3125381" y="2832100"/>
              <a:ext cx="0" cy="558800"/>
            </a:xfrm>
            <a:prstGeom prst="line">
              <a:avLst/>
            </a:prstGeom>
            <a:noFill/>
            <a:ln w="19050">
              <a:solidFill>
                <a:schemeClr val="tx1"/>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3" name="Line 20"/>
            <p:cNvSpPr>
              <a:spLocks noChangeShapeType="1"/>
            </p:cNvSpPr>
            <p:nvPr/>
          </p:nvSpPr>
          <p:spPr bwMode="auto">
            <a:xfrm flipH="1">
              <a:off x="3694633" y="2863851"/>
              <a:ext cx="620704" cy="527051"/>
            </a:xfrm>
            <a:prstGeom prst="line">
              <a:avLst/>
            </a:prstGeom>
            <a:noFill/>
            <a:ln w="19050">
              <a:solidFill>
                <a:schemeClr val="tx1"/>
              </a:solidFill>
              <a:prstDash val="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4" name="Line 21"/>
            <p:cNvSpPr>
              <a:spLocks noChangeShapeType="1"/>
            </p:cNvSpPr>
            <p:nvPr/>
          </p:nvSpPr>
          <p:spPr bwMode="auto">
            <a:xfrm>
              <a:off x="6358757" y="2832101"/>
              <a:ext cx="0" cy="558799"/>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5" name="Line 22"/>
            <p:cNvSpPr>
              <a:spLocks noChangeShapeType="1"/>
            </p:cNvSpPr>
            <p:nvPr/>
          </p:nvSpPr>
          <p:spPr bwMode="auto">
            <a:xfrm>
              <a:off x="4931162" y="2832100"/>
              <a:ext cx="0" cy="5588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6" name="Line 23"/>
            <p:cNvSpPr>
              <a:spLocks noChangeShapeType="1"/>
            </p:cNvSpPr>
            <p:nvPr/>
          </p:nvSpPr>
          <p:spPr bwMode="auto">
            <a:xfrm>
              <a:off x="3503736" y="2832100"/>
              <a:ext cx="1236531" cy="5588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7" name="Line 24"/>
            <p:cNvSpPr>
              <a:spLocks noChangeShapeType="1"/>
            </p:cNvSpPr>
            <p:nvPr/>
          </p:nvSpPr>
          <p:spPr bwMode="auto">
            <a:xfrm flipH="1">
              <a:off x="7997364" y="2863851"/>
              <a:ext cx="0" cy="527051"/>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18" name="Text Box 35"/>
            <p:cNvSpPr txBox="1">
              <a:spLocks noChangeArrowheads="1"/>
            </p:cNvSpPr>
            <p:nvPr/>
          </p:nvSpPr>
          <p:spPr bwMode="auto">
            <a:xfrm>
              <a:off x="2545791" y="970192"/>
              <a:ext cx="1092480"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信令</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19" name="Text Box 36"/>
            <p:cNvSpPr txBox="1">
              <a:spLocks noChangeArrowheads="1"/>
            </p:cNvSpPr>
            <p:nvPr/>
          </p:nvSpPr>
          <p:spPr bwMode="auto">
            <a:xfrm>
              <a:off x="5418354" y="1160464"/>
              <a:ext cx="187282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服务质量</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20" name="Rectangle 37"/>
            <p:cNvSpPr>
              <a:spLocks noChangeArrowheads="1"/>
            </p:cNvSpPr>
            <p:nvPr/>
          </p:nvSpPr>
          <p:spPr bwMode="auto">
            <a:xfrm>
              <a:off x="939528" y="4230689"/>
              <a:ext cx="7916143" cy="465138"/>
            </a:xfrm>
            <a:prstGeom prst="rect">
              <a:avLst/>
            </a:prstGeom>
            <a:no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IPv4 / IPv6</a:t>
              </a:r>
              <a:endParaRPr kumimoji="1" lang="en-US" altLang="zh-CN" dirty="0">
                <a:solidFill>
                  <a:prstClr val="black"/>
                </a:solidFill>
                <a:latin typeface="微软雅黑" panose="020B0503020204020204" pitchFamily="34" charset="-122"/>
                <a:ea typeface="微软雅黑" panose="020B0503020204020204" pitchFamily="34" charset="-122"/>
              </a:endParaRPr>
            </a:p>
          </p:txBody>
        </p:sp>
        <p:sp>
          <p:nvSpPr>
            <p:cNvPr id="21" name="AutoShape 38"/>
            <p:cNvSpPr>
              <a:spLocks noChangeArrowheads="1"/>
            </p:cNvSpPr>
            <p:nvPr/>
          </p:nvSpPr>
          <p:spPr bwMode="auto">
            <a:xfrm>
              <a:off x="4074704" y="2384091"/>
              <a:ext cx="1359513" cy="448010"/>
            </a:xfrm>
            <a:prstGeom prst="roundRect">
              <a:avLst>
                <a:gd name="adj" fmla="val 39167"/>
              </a:avLst>
            </a:prstGeom>
            <a:noFill/>
            <a:ln w="6350">
              <a:solidFill>
                <a:schemeClr val="tx1"/>
              </a:solidFill>
              <a:round/>
            </a:ln>
            <a:effectLst/>
          </p:spPr>
          <p:txBody>
            <a:bodyPr wrap="none" anchor="ctr"/>
            <a:lstStyle/>
            <a:p>
              <a:pPr algn="ctr"/>
              <a:r>
                <a:rPr kumimoji="1" lang="en-US" altLang="zh-CN" sz="2000" dirty="0">
                  <a:solidFill>
                    <a:srgbClr val="C00000"/>
                  </a:solidFill>
                  <a:latin typeface="微软雅黑" panose="020B0503020204020204" pitchFamily="34" charset="-122"/>
                  <a:ea typeface="微软雅黑" panose="020B0503020204020204" pitchFamily="34" charset="-122"/>
                </a:rPr>
                <a:t>RTSP</a:t>
              </a:r>
              <a:endParaRPr kumimoji="1"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22" name="AutoShape 39"/>
            <p:cNvSpPr>
              <a:spLocks noChangeArrowheads="1"/>
            </p:cNvSpPr>
            <p:nvPr/>
          </p:nvSpPr>
          <p:spPr bwMode="auto">
            <a:xfrm>
              <a:off x="5720586" y="2384091"/>
              <a:ext cx="1359513" cy="448010"/>
            </a:xfrm>
            <a:prstGeom prst="roundRect">
              <a:avLst>
                <a:gd name="adj" fmla="val 39167"/>
              </a:avLst>
            </a:prstGeom>
            <a:noFill/>
            <a:ln w="6350">
              <a:solidFill>
                <a:schemeClr val="tx1"/>
              </a:solidFill>
              <a:round/>
            </a:ln>
            <a:effectLst/>
          </p:spPr>
          <p:txBody>
            <a:bodyPr wrap="none" anchor="ctr"/>
            <a:lstStyle/>
            <a:p>
              <a:pPr algn="ctr"/>
              <a:r>
                <a:rPr kumimoji="1" lang="en-US" altLang="zh-CN" sz="2000" dirty="0">
                  <a:solidFill>
                    <a:srgbClr val="C00000"/>
                  </a:solidFill>
                  <a:latin typeface="微软雅黑" panose="020B0503020204020204" pitchFamily="34" charset="-122"/>
                  <a:ea typeface="微软雅黑" panose="020B0503020204020204" pitchFamily="34" charset="-122"/>
                </a:rPr>
                <a:t>RTCP</a:t>
              </a:r>
              <a:endParaRPr kumimoji="1"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24" name="AutoShape 41"/>
            <p:cNvSpPr>
              <a:spLocks noChangeArrowheads="1"/>
            </p:cNvSpPr>
            <p:nvPr/>
          </p:nvSpPr>
          <p:spPr bwMode="auto">
            <a:xfrm>
              <a:off x="1034114" y="2384091"/>
              <a:ext cx="1359513" cy="448010"/>
            </a:xfrm>
            <a:prstGeom prst="roundRect">
              <a:avLst>
                <a:gd name="adj" fmla="val 39167"/>
              </a:avLst>
            </a:prstGeom>
            <a:noFill/>
            <a:ln w="6350">
              <a:solidFill>
                <a:schemeClr val="tx1"/>
              </a:solidFill>
              <a:round/>
            </a:ln>
            <a:effec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H.323</a:t>
              </a:r>
              <a:endParaRPr kumimoji="1" lang="en-US" altLang="zh-CN" dirty="0">
                <a:solidFill>
                  <a:prstClr val="black"/>
                </a:solidFill>
                <a:latin typeface="微软雅黑" panose="020B0503020204020204" pitchFamily="34" charset="-122"/>
                <a:ea typeface="微软雅黑" panose="020B0503020204020204" pitchFamily="34" charset="-122"/>
              </a:endParaRPr>
            </a:p>
          </p:txBody>
        </p:sp>
        <p:sp>
          <p:nvSpPr>
            <p:cNvPr id="25" name="AutoShape 42"/>
            <p:cNvSpPr>
              <a:spLocks noChangeArrowheads="1"/>
            </p:cNvSpPr>
            <p:nvPr/>
          </p:nvSpPr>
          <p:spPr bwMode="auto">
            <a:xfrm>
              <a:off x="2554411" y="2384091"/>
              <a:ext cx="1357279" cy="448010"/>
            </a:xfrm>
            <a:prstGeom prst="roundRect">
              <a:avLst>
                <a:gd name="adj" fmla="val 39167"/>
              </a:avLst>
            </a:prstGeom>
            <a:noFill/>
            <a:ln w="6350">
              <a:solidFill>
                <a:schemeClr val="tx1"/>
              </a:solidFill>
              <a:round/>
            </a:ln>
            <a:effec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SIP</a:t>
              </a:r>
              <a:endParaRPr kumimoji="1" lang="en-US" altLang="zh-CN" dirty="0">
                <a:solidFill>
                  <a:prstClr val="black"/>
                </a:solidFill>
                <a:latin typeface="微软雅黑" panose="020B0503020204020204" pitchFamily="34" charset="-122"/>
                <a:ea typeface="微软雅黑" panose="020B0503020204020204" pitchFamily="34" charset="-122"/>
              </a:endParaRPr>
            </a:p>
          </p:txBody>
        </p:sp>
        <p:sp>
          <p:nvSpPr>
            <p:cNvPr id="26" name="AutoShape 43"/>
            <p:cNvSpPr>
              <a:spLocks noChangeArrowheads="1"/>
            </p:cNvSpPr>
            <p:nvPr/>
          </p:nvSpPr>
          <p:spPr bwMode="auto">
            <a:xfrm>
              <a:off x="7504518" y="2384091"/>
              <a:ext cx="1236530" cy="448010"/>
            </a:xfrm>
            <a:prstGeom prst="roundRect">
              <a:avLst>
                <a:gd name="adj" fmla="val 39167"/>
              </a:avLst>
            </a:prstGeom>
            <a:noFill/>
            <a:ln w="6350">
              <a:solidFill>
                <a:schemeClr val="tx1"/>
              </a:solidFill>
              <a:round/>
            </a:ln>
            <a:effectLst/>
          </p:spPr>
          <p:txBody>
            <a:bodyPr wrap="none" anchor="ctr"/>
            <a:lstStyle/>
            <a:p>
              <a:pPr algn="ctr"/>
              <a:r>
                <a:rPr kumimoji="1" lang="en-US" altLang="zh-CN" sz="2000" dirty="0">
                  <a:solidFill>
                    <a:srgbClr val="C00000"/>
                  </a:solidFill>
                  <a:latin typeface="微软雅黑" panose="020B0503020204020204" pitchFamily="34" charset="-122"/>
                  <a:ea typeface="微软雅黑" panose="020B0503020204020204" pitchFamily="34" charset="-122"/>
                </a:rPr>
                <a:t>RTP</a:t>
              </a:r>
              <a:endParaRPr kumimoji="1"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8" name="AutoShape 45"/>
            <p:cNvSpPr/>
            <p:nvPr/>
          </p:nvSpPr>
          <p:spPr bwMode="auto">
            <a:xfrm rot="5400000">
              <a:off x="2926746" y="-404428"/>
              <a:ext cx="206375" cy="3991637"/>
            </a:xfrm>
            <a:prstGeom prst="leftBrace">
              <a:avLst>
                <a:gd name="adj1" fmla="val 148782"/>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29" name="AutoShape 47"/>
            <p:cNvSpPr/>
            <p:nvPr/>
          </p:nvSpPr>
          <p:spPr bwMode="auto">
            <a:xfrm>
              <a:off x="695317" y="1844676"/>
              <a:ext cx="201215" cy="1490663"/>
            </a:xfrm>
            <a:prstGeom prst="leftBrace">
              <a:avLst>
                <a:gd name="adj1" fmla="val 66881"/>
                <a:gd name="adj2" fmla="val 50056"/>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33" name="Text Box 56"/>
            <p:cNvSpPr txBox="1">
              <a:spLocks noChangeArrowheads="1"/>
            </p:cNvSpPr>
            <p:nvPr/>
          </p:nvSpPr>
          <p:spPr bwMode="auto">
            <a:xfrm>
              <a:off x="7200031" y="1153411"/>
              <a:ext cx="2040812" cy="62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dirty="0">
                  <a:solidFill>
                    <a:prstClr val="black"/>
                  </a:solidFill>
                  <a:latin typeface="微软雅黑" panose="020B0503020204020204" pitchFamily="34" charset="-122"/>
                  <a:ea typeface="微软雅黑" panose="020B0503020204020204" pitchFamily="34" charset="-122"/>
                </a:rPr>
                <a:t>音频</a:t>
              </a:r>
              <a:r>
                <a:rPr kumimoji="1" lang="en-US" altLang="zh-CN" dirty="0">
                  <a:solidFill>
                    <a:prstClr val="black"/>
                  </a:solidFill>
                  <a:latin typeface="微软雅黑" panose="020B0503020204020204" pitchFamily="34" charset="-122"/>
                  <a:ea typeface="微软雅黑" panose="020B0503020204020204" pitchFamily="34" charset="-122"/>
                </a:rPr>
                <a:t>/</a:t>
              </a:r>
              <a:r>
                <a:rPr kumimoji="1" lang="zh-CN" altLang="en-US" dirty="0">
                  <a:solidFill>
                    <a:prstClr val="black"/>
                  </a:solidFill>
                  <a:latin typeface="微软雅黑" panose="020B0503020204020204" pitchFamily="34" charset="-122"/>
                  <a:ea typeface="微软雅黑" panose="020B0503020204020204" pitchFamily="34" charset="-122"/>
                </a:rPr>
                <a:t>视频</a:t>
              </a:r>
              <a:endParaRPr kumimoji="1" lang="zh-CN" altLang="en-US" dirty="0">
                <a:solidFill>
                  <a:prstClr val="black"/>
                </a:solidFill>
                <a:latin typeface="微软雅黑" panose="020B0503020204020204" pitchFamily="34" charset="-122"/>
                <a:ea typeface="微软雅黑" panose="020B0503020204020204" pitchFamily="34" charset="-122"/>
              </a:endParaRPr>
            </a:p>
          </p:txBody>
        </p:sp>
        <p:sp>
          <p:nvSpPr>
            <p:cNvPr id="34" name="AutoShape 57"/>
            <p:cNvSpPr>
              <a:spLocks noChangeArrowheads="1"/>
            </p:cNvSpPr>
            <p:nvPr/>
          </p:nvSpPr>
          <p:spPr bwMode="auto">
            <a:xfrm>
              <a:off x="7850815" y="1759817"/>
              <a:ext cx="294813" cy="560386"/>
            </a:xfrm>
            <a:prstGeom prst="downArrow">
              <a:avLst>
                <a:gd name="adj1" fmla="val 50000"/>
                <a:gd name="adj2" fmla="val 39932"/>
              </a:avLst>
            </a:prstGeom>
            <a:noFill/>
            <a:ln w="63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35" name="AutoShape 58"/>
            <p:cNvSpPr>
              <a:spLocks noChangeArrowheads="1"/>
            </p:cNvSpPr>
            <p:nvPr/>
          </p:nvSpPr>
          <p:spPr bwMode="auto">
            <a:xfrm>
              <a:off x="2650718" y="1715391"/>
              <a:ext cx="1043914" cy="374650"/>
            </a:xfrm>
            <a:prstGeom prst="roundRect">
              <a:avLst>
                <a:gd name="adj" fmla="val 39167"/>
              </a:avLst>
            </a:prstGeom>
            <a:noFill/>
            <a:ln w="6350">
              <a:solidFill>
                <a:schemeClr val="tx1"/>
              </a:solidFill>
              <a:round/>
            </a:ln>
            <a:effectLst/>
          </p:spPr>
          <p:txBody>
            <a:bodyPr wrap="none" anchor="ctr"/>
            <a:lstStyle/>
            <a:p>
              <a:pPr algn="ctr"/>
              <a:r>
                <a:rPr kumimoji="1" lang="en-US" altLang="zh-CN" dirty="0">
                  <a:solidFill>
                    <a:prstClr val="black"/>
                  </a:solidFill>
                  <a:latin typeface="微软雅黑" panose="020B0503020204020204" pitchFamily="34" charset="-122"/>
                  <a:ea typeface="微软雅黑" panose="020B0503020204020204" pitchFamily="34" charset="-122"/>
                </a:rPr>
                <a:t>SDP</a:t>
              </a:r>
              <a:endParaRPr kumimoji="1" lang="en-US" altLang="zh-CN" dirty="0">
                <a:solidFill>
                  <a:prstClr val="black"/>
                </a:solidFill>
                <a:latin typeface="微软雅黑" panose="020B0503020204020204" pitchFamily="34" charset="-122"/>
                <a:ea typeface="微软雅黑" panose="020B0503020204020204" pitchFamily="34" charset="-122"/>
              </a:endParaRPr>
            </a:p>
          </p:txBody>
        </p:sp>
        <p:sp>
          <p:nvSpPr>
            <p:cNvPr id="36" name="Line 59"/>
            <p:cNvSpPr>
              <a:spLocks noChangeShapeType="1"/>
            </p:cNvSpPr>
            <p:nvPr/>
          </p:nvSpPr>
          <p:spPr bwMode="auto">
            <a:xfrm>
              <a:off x="3125381" y="2091627"/>
              <a:ext cx="0" cy="279400"/>
            </a:xfrm>
            <a:prstGeom prst="line">
              <a:avLst/>
            </a:prstGeom>
            <a:noFill/>
            <a:ln w="1905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grpSp>
      <p:sp>
        <p:nvSpPr>
          <p:cNvPr id="39" name="AutoShape 57"/>
          <p:cNvSpPr>
            <a:spLocks noChangeArrowheads="1"/>
          </p:cNvSpPr>
          <p:nvPr/>
        </p:nvSpPr>
        <p:spPr bwMode="auto">
          <a:xfrm>
            <a:off x="6820185" y="2257882"/>
            <a:ext cx="203345" cy="623274"/>
          </a:xfrm>
          <a:prstGeom prst="downArrow">
            <a:avLst>
              <a:gd name="adj1" fmla="val 50000"/>
              <a:gd name="adj2" fmla="val 39932"/>
            </a:avLst>
          </a:prstGeom>
          <a:noFill/>
          <a:ln w="63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prstClr val="black"/>
              </a:solidFill>
              <a:latin typeface="微软雅黑" panose="020B0503020204020204" pitchFamily="34" charset="-122"/>
              <a:ea typeface="微软雅黑" panose="020B0503020204020204" pitchFamily="34" charset="-122"/>
            </a:endParaRPr>
          </a:p>
        </p:txBody>
      </p:sp>
      <p:sp>
        <p:nvSpPr>
          <p:cNvPr id="23" name="矩形 22"/>
          <p:cNvSpPr/>
          <p:nvPr/>
        </p:nvSpPr>
        <p:spPr>
          <a:xfrm>
            <a:off x="4638560" y="5521122"/>
            <a:ext cx="2314736" cy="455253"/>
          </a:xfrm>
          <a:prstGeom prst="rect">
            <a:avLst/>
          </a:prstGeom>
        </p:spPr>
        <p:txBody>
          <a:bodyPr wrap="none">
            <a:spAutoFit/>
          </a:bodyPr>
          <a:lstStyle/>
          <a:p>
            <a:pPr indent="267970" algn="ctr">
              <a:lnSpc>
                <a:spcPct val="150000"/>
              </a:lnSpc>
              <a:spcAft>
                <a:spcPts val="0"/>
              </a:spcAft>
            </a:pPr>
            <a:r>
              <a:rPr lang="zh-CN" altLang="zh-CN" kern="100" dirty="0">
                <a:latin typeface="+mn-ea"/>
              </a:rPr>
              <a:t>流媒体服务协议栈</a:t>
            </a:r>
            <a:endParaRPr lang="zh-CN" altLang="zh-CN" kern="100" dirty="0">
              <a:latin typeface="+mn-ea"/>
            </a:endParaRPr>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直播与实时音视频的协议</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en-US" sz="2800" dirty="0">
                <a:latin typeface="+mn-ea"/>
              </a:rPr>
              <a:t>实时音频</a:t>
            </a:r>
            <a:r>
              <a:rPr lang="en-US" altLang="zh-CN" sz="2800" dirty="0">
                <a:latin typeface="+mn-ea"/>
              </a:rPr>
              <a:t>/</a:t>
            </a:r>
            <a:r>
              <a:rPr lang="zh-CN" altLang="en-US" sz="2800" dirty="0">
                <a:latin typeface="+mn-ea"/>
              </a:rPr>
              <a:t>视频所需要的几种应用协议： </a:t>
            </a:r>
            <a:endParaRPr lang="en-US" altLang="zh-CN" sz="2800" dirty="0">
              <a:latin typeface="+mn-ea"/>
            </a:endParaRPr>
          </a:p>
          <a:p>
            <a:pPr lvl="1">
              <a:lnSpc>
                <a:spcPct val="130000"/>
              </a:lnSpc>
              <a:spcBef>
                <a:spcPts val="0"/>
              </a:spcBef>
              <a:buClr>
                <a:srgbClr val="00B050"/>
              </a:buClr>
            </a:pPr>
            <a:r>
              <a:rPr lang="zh-CN" altLang="en-US" sz="2400" dirty="0">
                <a:latin typeface="+mn-ea"/>
              </a:rPr>
              <a:t>一种是信令协议，对建立的连接起控制作用，如</a:t>
            </a:r>
            <a:r>
              <a:rPr lang="en-US" altLang="zh-CN" sz="2400" dirty="0">
                <a:latin typeface="+mn-ea"/>
              </a:rPr>
              <a:t>RTSP</a:t>
            </a:r>
            <a:endParaRPr lang="en-US" altLang="zh-CN" sz="2400" dirty="0">
              <a:latin typeface="+mn-ea"/>
            </a:endParaRPr>
          </a:p>
          <a:p>
            <a:pPr lvl="1">
              <a:lnSpc>
                <a:spcPct val="130000"/>
              </a:lnSpc>
              <a:spcBef>
                <a:spcPts val="0"/>
              </a:spcBef>
              <a:buClr>
                <a:srgbClr val="00B050"/>
              </a:buClr>
            </a:pPr>
            <a:r>
              <a:rPr lang="zh-CN" altLang="en-US" sz="2400" dirty="0">
                <a:latin typeface="+mn-ea"/>
              </a:rPr>
              <a:t>一种是数据分组传送协议，使音</a:t>
            </a:r>
            <a:r>
              <a:rPr lang="en-US" altLang="zh-CN" sz="2400" dirty="0">
                <a:latin typeface="+mn-ea"/>
              </a:rPr>
              <a:t>/</a:t>
            </a:r>
            <a:r>
              <a:rPr lang="zh-CN" altLang="en-US" sz="2400" dirty="0">
                <a:latin typeface="+mn-ea"/>
              </a:rPr>
              <a:t>视频能够以时延敏感属性传送，如</a:t>
            </a:r>
            <a:r>
              <a:rPr lang="en-US" altLang="zh-CN" sz="2400" dirty="0">
                <a:latin typeface="+mn-ea"/>
              </a:rPr>
              <a:t>RTP/RTCP</a:t>
            </a:r>
            <a:endParaRPr lang="en-US" altLang="zh-CN" sz="2400" dirty="0">
              <a:latin typeface="+mn-ea"/>
            </a:endParaRPr>
          </a:p>
          <a:p>
            <a:pPr lvl="1">
              <a:lnSpc>
                <a:spcPct val="130000"/>
              </a:lnSpc>
              <a:spcBef>
                <a:spcPts val="0"/>
              </a:spcBef>
              <a:buClr>
                <a:srgbClr val="00B050"/>
              </a:buClr>
            </a:pPr>
            <a:r>
              <a:rPr lang="zh-CN" altLang="en-US" sz="2400" dirty="0">
                <a:latin typeface="+mn-ea"/>
              </a:rPr>
              <a:t>使用</a:t>
            </a:r>
            <a:r>
              <a:rPr lang="en-US" altLang="zh-CN" sz="2400" dirty="0">
                <a:latin typeface="+mn-ea"/>
              </a:rPr>
              <a:t>TCP</a:t>
            </a:r>
            <a:r>
              <a:rPr lang="zh-CN" altLang="en-US" sz="2400" dirty="0">
                <a:latin typeface="+mn-ea"/>
              </a:rPr>
              <a:t>，还是</a:t>
            </a:r>
            <a:r>
              <a:rPr lang="en-US" altLang="zh-CN" sz="2400" dirty="0">
                <a:latin typeface="+mn-ea"/>
              </a:rPr>
              <a:t>UDP</a:t>
            </a:r>
            <a:r>
              <a:rPr lang="zh-CN" altLang="en-US" sz="2400" dirty="0">
                <a:latin typeface="+mn-ea"/>
              </a:rPr>
              <a:t>？</a:t>
            </a:r>
            <a:endParaRPr lang="en-US" altLang="zh-CN" sz="2400" dirty="0">
              <a:latin typeface="+mn-ea"/>
            </a:endParaRPr>
          </a:p>
          <a:p>
            <a:pPr lvl="1">
              <a:lnSpc>
                <a:spcPct val="130000"/>
              </a:lnSpc>
              <a:spcBef>
                <a:spcPts val="0"/>
              </a:spcBef>
              <a:buClr>
                <a:srgbClr val="00B050"/>
              </a:buClr>
            </a:pPr>
            <a:r>
              <a:rPr lang="en-US" altLang="zh-CN" sz="2400" dirty="0">
                <a:latin typeface="+mn-ea"/>
              </a:rPr>
              <a:t>UDP</a:t>
            </a:r>
            <a:r>
              <a:rPr lang="zh-CN" altLang="en-US" sz="2400" dirty="0">
                <a:latin typeface="+mn-ea"/>
              </a:rPr>
              <a:t>不可靠但效率高，更适合实时类应用</a:t>
            </a:r>
            <a:endParaRPr lang="en-US" altLang="zh-CN" sz="2400" dirty="0">
              <a:latin typeface="+mn-ea"/>
            </a:endParaRPr>
          </a:p>
          <a:p>
            <a:pPr lvl="1">
              <a:lnSpc>
                <a:spcPct val="130000"/>
              </a:lnSpc>
              <a:spcBef>
                <a:spcPts val="0"/>
              </a:spcBef>
              <a:buClr>
                <a:srgbClr val="00B050"/>
              </a:buClr>
            </a:pPr>
            <a:r>
              <a:rPr lang="en-US" altLang="zh-CN" sz="2400" dirty="0">
                <a:latin typeface="+mn-ea"/>
              </a:rPr>
              <a:t>UDP</a:t>
            </a:r>
            <a:r>
              <a:rPr lang="zh-CN" altLang="en-US" sz="2400" dirty="0">
                <a:latin typeface="+mn-ea"/>
              </a:rPr>
              <a:t>需要自行实现流控算法，增加了成本和复杂性</a:t>
            </a:r>
            <a:endParaRPr lang="en-US" altLang="zh-CN" sz="2400" dirty="0">
              <a:latin typeface="+mn-ea"/>
            </a:endParaRPr>
          </a:p>
          <a:p>
            <a:pPr lvl="1">
              <a:lnSpc>
                <a:spcPct val="130000"/>
              </a:lnSpc>
              <a:spcBef>
                <a:spcPts val="0"/>
              </a:spcBef>
              <a:buClr>
                <a:srgbClr val="00B050"/>
              </a:buClr>
            </a:pPr>
            <a:r>
              <a:rPr lang="en-US" altLang="zh-CN" sz="2400" dirty="0">
                <a:latin typeface="+mn-ea"/>
              </a:rPr>
              <a:t>UDP</a:t>
            </a:r>
            <a:r>
              <a:rPr lang="zh-CN" altLang="en-US" sz="2400" dirty="0">
                <a:latin typeface="+mn-ea"/>
              </a:rPr>
              <a:t>传输音视频可能会被路由器丢弃或防火墙阻拦，而</a:t>
            </a:r>
            <a:r>
              <a:rPr lang="en-US" altLang="zh-CN" sz="2400" dirty="0">
                <a:latin typeface="+mn-ea"/>
              </a:rPr>
              <a:t>TCP</a:t>
            </a:r>
            <a:r>
              <a:rPr lang="zh-CN" altLang="en-US" sz="2400" dirty="0">
                <a:latin typeface="+mn-ea"/>
              </a:rPr>
              <a:t>可以畅通无阻</a:t>
            </a:r>
            <a:endParaRPr lang="en-US" altLang="zh-CN" sz="2400" dirty="0">
              <a:latin typeface="+mn-ea"/>
            </a:endParaRPr>
          </a:p>
          <a:p>
            <a:pPr lvl="1">
              <a:lnSpc>
                <a:spcPct val="130000"/>
              </a:lnSpc>
              <a:spcBef>
                <a:spcPts val="0"/>
              </a:spcBef>
              <a:buClr>
                <a:srgbClr val="00B050"/>
              </a:buClr>
            </a:pPr>
            <a:r>
              <a:rPr lang="zh-CN" altLang="en-US" sz="2400" dirty="0">
                <a:latin typeface="+mn-ea"/>
              </a:rPr>
              <a:t>实际流媒体系统往往先尝试</a:t>
            </a:r>
            <a:r>
              <a:rPr lang="en-US" altLang="zh-CN" sz="2400" dirty="0">
                <a:latin typeface="+mn-ea"/>
              </a:rPr>
              <a:t>UDP</a:t>
            </a:r>
            <a:r>
              <a:rPr lang="zh-CN" altLang="en-US" sz="2400" dirty="0">
                <a:latin typeface="+mn-ea"/>
              </a:rPr>
              <a:t>，如果失败则转为</a:t>
            </a:r>
            <a:r>
              <a:rPr lang="en-US" altLang="zh-CN" sz="2400" dirty="0">
                <a:latin typeface="+mn-ea"/>
              </a:rPr>
              <a:t>TCP</a:t>
            </a:r>
            <a:endParaRPr lang="en-US" altLang="zh-CN" sz="24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音视频连接控制协议：</a:t>
            </a:r>
            <a:r>
              <a:rPr lang="en-US" altLang="zh-CN" dirty="0"/>
              <a:t>RTSP</a:t>
            </a:r>
            <a:r>
              <a:rPr lang="zh-CN" altLang="en-US" dirty="0"/>
              <a:t>协议</a:t>
            </a:r>
            <a:endParaRPr lang="zh-CN" altLang="en-US" dirty="0"/>
          </a:p>
        </p:txBody>
      </p:sp>
      <p:graphicFrame>
        <p:nvGraphicFramePr>
          <p:cNvPr id="8" name="对象 7"/>
          <p:cNvGraphicFramePr>
            <a:graphicFrameLocks noChangeAspect="1"/>
          </p:cNvGraphicFramePr>
          <p:nvPr/>
        </p:nvGraphicFramePr>
        <p:xfrm>
          <a:off x="821803" y="1513757"/>
          <a:ext cx="5117780" cy="3733581"/>
        </p:xfrm>
        <a:graphic>
          <a:graphicData uri="http://schemas.openxmlformats.org/presentationml/2006/ole">
            <mc:AlternateContent xmlns:mc="http://schemas.openxmlformats.org/markup-compatibility/2006">
              <mc:Choice xmlns:v="urn:schemas-microsoft-com:vml" Requires="v">
                <p:oleObj spid="_x0000_s3" name="" r:id="rId1" imgW="4897120" imgH="3410585" progId="Visio.Drawing.15">
                  <p:embed/>
                </p:oleObj>
              </mc:Choice>
              <mc:Fallback>
                <p:oleObj name="" r:id="rId1" imgW="4897120" imgH="3410585" progId="Visio.Drawing.15">
                  <p:embed/>
                  <p:pic>
                    <p:nvPicPr>
                      <p:cNvPr id="0" name="对象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03" y="1513757"/>
                        <a:ext cx="5117780" cy="373358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6328051" y="1513757"/>
          <a:ext cx="5454313" cy="3808877"/>
        </p:xfrm>
        <a:graphic>
          <a:graphicData uri="http://schemas.openxmlformats.org/presentationml/2006/ole">
            <mc:AlternateContent xmlns:mc="http://schemas.openxmlformats.org/markup-compatibility/2006">
              <mc:Choice xmlns:v="urn:schemas-microsoft-com:vml" Requires="v">
                <p:oleObj spid="_x0000_s4" name="" r:id="rId3" imgW="4897120" imgH="3410585" progId="Visio.Drawing.15">
                  <p:embed/>
                </p:oleObj>
              </mc:Choice>
              <mc:Fallback>
                <p:oleObj name="" r:id="rId3" imgW="4897120" imgH="3410585" progId="Visio.Drawing.15">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051" y="1513757"/>
                        <a:ext cx="5454313" cy="3808877"/>
                      </a:xfrm>
                      <a:prstGeom prst="rect">
                        <a:avLst/>
                      </a:prstGeom>
                      <a:noFill/>
                    </p:spPr>
                  </p:pic>
                </p:oleObj>
              </mc:Fallback>
            </mc:AlternateContent>
          </a:graphicData>
        </a:graphic>
      </p:graphicFrame>
      <p:sp>
        <p:nvSpPr>
          <p:cNvPr id="11" name="矩形 10"/>
          <p:cNvSpPr/>
          <p:nvPr/>
        </p:nvSpPr>
        <p:spPr>
          <a:xfrm>
            <a:off x="1317305" y="5469344"/>
            <a:ext cx="1659429" cy="369332"/>
          </a:xfrm>
          <a:prstGeom prst="rect">
            <a:avLst/>
          </a:prstGeom>
        </p:spPr>
        <p:txBody>
          <a:bodyPr wrap="none">
            <a:spAutoFit/>
          </a:bodyPr>
          <a:lstStyle/>
          <a:p>
            <a:r>
              <a:rPr lang="en-US" altLang="zh-CN" kern="100" dirty="0">
                <a:latin typeface="+mn-ea"/>
                <a:cs typeface="Times New Roman" panose="02020603050405020304" pitchFamily="18" charset="0"/>
              </a:rPr>
              <a:t>RTSP</a:t>
            </a:r>
            <a:r>
              <a:rPr lang="zh-CN" altLang="zh-CN" kern="100" dirty="0">
                <a:latin typeface="+mn-ea"/>
                <a:cs typeface="Times New Roman" panose="02020603050405020304" pitchFamily="18" charset="0"/>
              </a:rPr>
              <a:t>请求消息</a:t>
            </a:r>
            <a:endParaRPr lang="zh-CN" altLang="en-US" dirty="0">
              <a:latin typeface="+mn-ea"/>
            </a:endParaRPr>
          </a:p>
        </p:txBody>
      </p:sp>
      <p:sp>
        <p:nvSpPr>
          <p:cNvPr id="12" name="矩形 11"/>
          <p:cNvSpPr/>
          <p:nvPr/>
        </p:nvSpPr>
        <p:spPr>
          <a:xfrm>
            <a:off x="7895568" y="5427444"/>
            <a:ext cx="1659429" cy="369332"/>
          </a:xfrm>
          <a:prstGeom prst="rect">
            <a:avLst/>
          </a:prstGeom>
        </p:spPr>
        <p:txBody>
          <a:bodyPr wrap="none">
            <a:spAutoFit/>
          </a:bodyPr>
          <a:lstStyle/>
          <a:p>
            <a:r>
              <a:rPr lang="en-US" altLang="zh-CN" kern="100" dirty="0">
                <a:latin typeface="+mn-ea"/>
                <a:cs typeface="Times New Roman" panose="02020603050405020304" pitchFamily="18" charset="0"/>
              </a:rPr>
              <a:t>RTSP</a:t>
            </a:r>
            <a:r>
              <a:rPr lang="zh-CN" altLang="zh-CN" kern="100" dirty="0">
                <a:latin typeface="+mn-ea"/>
                <a:cs typeface="Times New Roman" panose="02020603050405020304" pitchFamily="18" charset="0"/>
              </a:rPr>
              <a:t>应答消息</a:t>
            </a:r>
            <a:endParaRPr lang="zh-CN" altLang="en-US" dirty="0">
              <a:latin typeface="+mn-ea"/>
            </a:endParaRPr>
          </a:p>
        </p:txBody>
      </p:sp>
      <p:sp>
        <p:nvSpPr>
          <p:cNvPr id="5" name="灯片编号占位符 4"/>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660399" y="71438"/>
            <a:ext cx="10871202" cy="765175"/>
          </a:xfrm>
        </p:spPr>
        <p:txBody>
          <a:bodyPr>
            <a:normAutofit/>
          </a:bodyPr>
          <a:lstStyle/>
          <a:p>
            <a:r>
              <a:rPr lang="zh-CN" altLang="en-US" dirty="0"/>
              <a:t>音视频连接控制协议：</a:t>
            </a:r>
            <a:r>
              <a:rPr lang="en-US" altLang="zh-CN" dirty="0"/>
              <a:t>RTSP</a:t>
            </a:r>
            <a:r>
              <a:rPr lang="zh-CN" altLang="en-US" dirty="0"/>
              <a:t>协议</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zh-CN" altLang="en-US" dirty="0"/>
              <a:t>实时流式协议</a:t>
            </a:r>
            <a:r>
              <a:rPr lang="en-US" altLang="zh-CN" dirty="0"/>
              <a:t>RTSP (Real-Time Streaming Protocol) </a:t>
            </a:r>
            <a:r>
              <a:rPr lang="zh-CN" altLang="en-US" dirty="0"/>
              <a:t>：</a:t>
            </a:r>
            <a:endParaRPr lang="en-US" altLang="zh-CN" dirty="0"/>
          </a:p>
          <a:p>
            <a:pPr lvl="1">
              <a:lnSpc>
                <a:spcPct val="130000"/>
              </a:lnSpc>
              <a:spcBef>
                <a:spcPts val="600"/>
              </a:spcBef>
              <a:buClr>
                <a:srgbClr val="00B050"/>
              </a:buClr>
            </a:pPr>
            <a:r>
              <a:rPr lang="en-US" altLang="zh-CN" dirty="0"/>
              <a:t>RTSP</a:t>
            </a:r>
            <a:r>
              <a:rPr lang="zh-CN" altLang="en-US" dirty="0"/>
              <a:t>本身并不传送数据，是一个多媒体播放控制协议</a:t>
            </a:r>
            <a:endParaRPr lang="en-US" altLang="zh-CN" dirty="0"/>
          </a:p>
          <a:p>
            <a:pPr lvl="1">
              <a:lnSpc>
                <a:spcPct val="130000"/>
              </a:lnSpc>
              <a:spcBef>
                <a:spcPts val="600"/>
              </a:spcBef>
              <a:buClr>
                <a:srgbClr val="00B050"/>
              </a:buClr>
            </a:pPr>
            <a:r>
              <a:rPr lang="en-US" altLang="zh-CN" dirty="0"/>
              <a:t>RTSP</a:t>
            </a:r>
            <a:r>
              <a:rPr lang="zh-CN" altLang="en-US" dirty="0"/>
              <a:t>对用户下载的实时数据的播放情况进行控制，如：暂停</a:t>
            </a:r>
            <a:r>
              <a:rPr lang="en-US" altLang="zh-CN" dirty="0"/>
              <a:t>/</a:t>
            </a:r>
            <a:r>
              <a:rPr lang="zh-CN" altLang="en-US" dirty="0"/>
              <a:t>继续、后退、前进等。</a:t>
            </a:r>
            <a:r>
              <a:rPr lang="en-US" altLang="zh-CN" dirty="0"/>
              <a:t> </a:t>
            </a:r>
            <a:r>
              <a:rPr lang="zh-CN" altLang="en-US" dirty="0"/>
              <a:t>又称为“互联网录像机遥控协议”</a:t>
            </a:r>
            <a:endParaRPr lang="en-US" altLang="zh-CN" dirty="0"/>
          </a:p>
          <a:p>
            <a:pPr lvl="1">
              <a:lnSpc>
                <a:spcPct val="130000"/>
              </a:lnSpc>
              <a:spcBef>
                <a:spcPts val="600"/>
              </a:spcBef>
              <a:buClr>
                <a:srgbClr val="00B050"/>
              </a:buClr>
            </a:pPr>
            <a:r>
              <a:rPr lang="en-US" altLang="zh-CN" dirty="0"/>
              <a:t>RTSP </a:t>
            </a:r>
            <a:r>
              <a:rPr lang="zh-CN" altLang="en-US" dirty="0"/>
              <a:t>是有状态的协议，它记录用户所处于的状态（初始化状态、播放状态或暂停状态）</a:t>
            </a:r>
            <a:endParaRPr lang="zh-CN" altLang="en-US" dirty="0"/>
          </a:p>
          <a:p>
            <a:pPr lvl="1">
              <a:lnSpc>
                <a:spcPct val="130000"/>
              </a:lnSpc>
              <a:spcBef>
                <a:spcPts val="600"/>
              </a:spcBef>
              <a:buClr>
                <a:srgbClr val="00B050"/>
              </a:buClr>
            </a:pPr>
            <a:r>
              <a:rPr lang="en-US" altLang="zh-CN" dirty="0"/>
              <a:t>RTSP </a:t>
            </a:r>
            <a:r>
              <a:rPr lang="zh-CN" altLang="en-US" dirty="0"/>
              <a:t>控制分组既可在 </a:t>
            </a:r>
            <a:r>
              <a:rPr lang="en-US" altLang="zh-CN" dirty="0"/>
              <a:t>TCP </a:t>
            </a:r>
            <a:r>
              <a:rPr lang="zh-CN" altLang="en-US" dirty="0"/>
              <a:t>上传送，也可在 </a:t>
            </a:r>
            <a:r>
              <a:rPr lang="en-US" altLang="zh-CN" dirty="0"/>
              <a:t>UDP </a:t>
            </a:r>
            <a:r>
              <a:rPr lang="zh-CN" altLang="en-US" dirty="0"/>
              <a:t>上传送</a:t>
            </a:r>
            <a:endParaRPr lang="en-US" altLang="zh-CN" dirty="0"/>
          </a:p>
          <a:p>
            <a:pPr lvl="1">
              <a:lnSpc>
                <a:spcPct val="130000"/>
              </a:lnSpc>
              <a:spcBef>
                <a:spcPts val="600"/>
              </a:spcBef>
              <a:buClr>
                <a:srgbClr val="00B050"/>
              </a:buClr>
            </a:pPr>
            <a:r>
              <a:rPr lang="en-US" altLang="zh-CN" dirty="0"/>
              <a:t>RTSP </a:t>
            </a:r>
            <a:r>
              <a:rPr lang="zh-CN" altLang="en-US" dirty="0"/>
              <a:t>没有定义音频</a:t>
            </a:r>
            <a:r>
              <a:rPr lang="en-US" altLang="zh-CN" dirty="0"/>
              <a:t>/</a:t>
            </a:r>
            <a:r>
              <a:rPr lang="zh-CN" altLang="en-US" dirty="0"/>
              <a:t>视频的压缩方案，也没规定音频</a:t>
            </a:r>
            <a:r>
              <a:rPr lang="en-US" altLang="zh-CN" dirty="0"/>
              <a:t>/</a:t>
            </a:r>
            <a:r>
              <a:rPr lang="zh-CN" altLang="en-US" dirty="0"/>
              <a:t>视频在网络中传送时应如何封装在分组中</a:t>
            </a:r>
            <a:endParaRPr lang="en-US" altLang="zh-CN" dirty="0"/>
          </a:p>
          <a:p>
            <a:pPr lvl="1">
              <a:lnSpc>
                <a:spcPct val="130000"/>
              </a:lnSpc>
              <a:spcBef>
                <a:spcPts val="600"/>
              </a:spcBef>
              <a:buClr>
                <a:srgbClr val="00B050"/>
              </a:buClr>
            </a:pPr>
            <a:r>
              <a:rPr lang="en-US" altLang="zh-CN" dirty="0"/>
              <a:t>RTSP </a:t>
            </a:r>
            <a:r>
              <a:rPr lang="zh-CN" altLang="en-US" dirty="0"/>
              <a:t>协议本身没有规定音频</a:t>
            </a:r>
            <a:r>
              <a:rPr lang="en-US" altLang="zh-CN" dirty="0"/>
              <a:t>/</a:t>
            </a:r>
            <a:r>
              <a:rPr lang="zh-CN" altLang="en-US" dirty="0"/>
              <a:t>视频流在媒体播放器中应如何缓存，由协议的具体实现负责</a:t>
            </a:r>
            <a:endParaRPr lang="zh-CN" altLang="en-US" dirty="0"/>
          </a:p>
          <a:p>
            <a:pPr lvl="1"/>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标题 1"/>
          <p:cNvSpPr>
            <a:spLocks noGrp="1"/>
          </p:cNvSpPr>
          <p:nvPr>
            <p:ph type="title"/>
          </p:nvPr>
        </p:nvSpPr>
        <p:spPr>
          <a:xfrm>
            <a:off x="660399" y="71438"/>
            <a:ext cx="10871202" cy="765175"/>
          </a:xfrm>
        </p:spPr>
        <p:txBody>
          <a:bodyPr>
            <a:normAutofit/>
          </a:bodyPr>
          <a:lstStyle/>
          <a:p>
            <a:r>
              <a:rPr lang="zh-CN" altLang="en-US" dirty="0"/>
              <a:t>音视频连接控制协议：</a:t>
            </a:r>
            <a:r>
              <a:rPr lang="en-US" altLang="zh-CN" dirty="0"/>
              <a:t>RTSP</a:t>
            </a:r>
            <a:r>
              <a:rPr lang="zh-CN" altLang="en-US" dirty="0"/>
              <a:t>协议</a:t>
            </a:r>
            <a:endParaRPr lang="zh-CN" altLang="en-US" dirty="0"/>
          </a:p>
        </p:txBody>
      </p:sp>
      <p:sp>
        <p:nvSpPr>
          <p:cNvPr id="3" name="内容占位符 2"/>
          <p:cNvSpPr>
            <a:spLocks noGrp="1"/>
          </p:cNvSpPr>
          <p:nvPr>
            <p:ph idx="1"/>
          </p:nvPr>
        </p:nvSpPr>
        <p:spPr>
          <a:xfrm>
            <a:off x="660400" y="1052513"/>
            <a:ext cx="6391595" cy="5183187"/>
          </a:xfrm>
        </p:spPr>
        <p:txBody>
          <a:bodyPr>
            <a:noAutofit/>
          </a:bodyPr>
          <a:lstStyle/>
          <a:p>
            <a:pPr>
              <a:lnSpc>
                <a:spcPct val="130000"/>
              </a:lnSpc>
              <a:spcBef>
                <a:spcPts val="0"/>
              </a:spcBef>
            </a:pPr>
            <a:r>
              <a:rPr lang="zh-CN" altLang="en-US" dirty="0"/>
              <a:t>使用 </a:t>
            </a:r>
            <a:r>
              <a:rPr lang="en-US" altLang="zh-CN" dirty="0"/>
              <a:t>RTSP </a:t>
            </a:r>
            <a:r>
              <a:rPr lang="zh-CN" altLang="en-US" dirty="0"/>
              <a:t>的媒体服务器的工作过程：</a:t>
            </a:r>
            <a:endParaRPr lang="en-US" altLang="zh-CN" dirty="0"/>
          </a:p>
          <a:p>
            <a:pPr lvl="1">
              <a:lnSpc>
                <a:spcPct val="130000"/>
              </a:lnSpc>
              <a:spcBef>
                <a:spcPts val="0"/>
              </a:spcBef>
              <a:buClr>
                <a:srgbClr val="00B050"/>
              </a:buClr>
            </a:pPr>
            <a:r>
              <a:rPr lang="zh-CN" altLang="en-US" dirty="0"/>
              <a:t>浏览器向万维网服务器请求音</a:t>
            </a:r>
            <a:r>
              <a:rPr lang="en-US" altLang="zh-CN" dirty="0"/>
              <a:t>/</a:t>
            </a:r>
            <a:r>
              <a:rPr lang="zh-CN" altLang="en-US" dirty="0"/>
              <a:t>视频文件</a:t>
            </a:r>
            <a:endParaRPr lang="en-US" altLang="zh-CN" dirty="0"/>
          </a:p>
          <a:p>
            <a:pPr lvl="1">
              <a:lnSpc>
                <a:spcPct val="130000"/>
              </a:lnSpc>
              <a:spcBef>
                <a:spcPts val="0"/>
              </a:spcBef>
              <a:buClr>
                <a:srgbClr val="00B050"/>
              </a:buClr>
            </a:pPr>
            <a:r>
              <a:rPr lang="zh-CN" altLang="en-US" dirty="0"/>
              <a:t>万维网服务器从浏览器发送携带有元文件的响应</a:t>
            </a:r>
            <a:endParaRPr lang="zh-CN" altLang="en-US" dirty="0"/>
          </a:p>
          <a:p>
            <a:pPr lvl="1">
              <a:lnSpc>
                <a:spcPct val="130000"/>
              </a:lnSpc>
              <a:spcBef>
                <a:spcPts val="0"/>
              </a:spcBef>
              <a:buClr>
                <a:srgbClr val="00B050"/>
              </a:buClr>
            </a:pPr>
            <a:r>
              <a:rPr lang="zh-CN" altLang="en-US" dirty="0"/>
              <a:t>浏览器把收到的元文件传输给媒体播放器</a:t>
            </a:r>
            <a:endParaRPr lang="zh-CN" altLang="en-US" dirty="0"/>
          </a:p>
          <a:p>
            <a:pPr lvl="1">
              <a:lnSpc>
                <a:spcPct val="130000"/>
              </a:lnSpc>
              <a:spcBef>
                <a:spcPts val="0"/>
              </a:spcBef>
              <a:buClr>
                <a:srgbClr val="00B050"/>
              </a:buClr>
            </a:pPr>
            <a:r>
              <a:rPr lang="en-US" altLang="zh-CN" dirty="0"/>
              <a:t>RTSP </a:t>
            </a:r>
            <a:r>
              <a:rPr lang="zh-CN" altLang="en-US" dirty="0"/>
              <a:t>客户与媒体服务器的 </a:t>
            </a:r>
            <a:r>
              <a:rPr lang="en-US" altLang="zh-CN" dirty="0"/>
              <a:t>RTSP </a:t>
            </a:r>
            <a:r>
              <a:rPr lang="zh-CN" altLang="en-US" dirty="0"/>
              <a:t>服务器建立连接</a:t>
            </a:r>
            <a:endParaRPr lang="zh-CN" altLang="en-US" dirty="0"/>
          </a:p>
          <a:p>
            <a:pPr lvl="1">
              <a:lnSpc>
                <a:spcPct val="130000"/>
              </a:lnSpc>
              <a:spcBef>
                <a:spcPts val="0"/>
              </a:spcBef>
              <a:buClr>
                <a:srgbClr val="00B050"/>
              </a:buClr>
            </a:pPr>
            <a:r>
              <a:rPr lang="en-US" altLang="zh-CN" dirty="0"/>
              <a:t>RTSP </a:t>
            </a:r>
            <a:r>
              <a:rPr lang="zh-CN" altLang="en-US" dirty="0"/>
              <a:t>服务器发送响应 </a:t>
            </a:r>
            <a:r>
              <a:rPr lang="en-US" altLang="zh-CN" dirty="0"/>
              <a:t>RESPONSE </a:t>
            </a:r>
            <a:r>
              <a:rPr lang="zh-CN" altLang="en-US" dirty="0"/>
              <a:t>报文</a:t>
            </a:r>
            <a:endParaRPr lang="zh-CN" altLang="en-US" dirty="0"/>
          </a:p>
          <a:p>
            <a:pPr lvl="1">
              <a:lnSpc>
                <a:spcPct val="130000"/>
              </a:lnSpc>
              <a:spcBef>
                <a:spcPts val="0"/>
              </a:spcBef>
              <a:buClr>
                <a:srgbClr val="00B050"/>
              </a:buClr>
            </a:pPr>
            <a:r>
              <a:rPr lang="en-US" altLang="zh-CN" dirty="0"/>
              <a:t>RTSP </a:t>
            </a:r>
            <a:r>
              <a:rPr lang="zh-CN" altLang="en-US" dirty="0"/>
              <a:t>客户发送 </a:t>
            </a:r>
            <a:r>
              <a:rPr lang="en-US" altLang="zh-CN" dirty="0"/>
              <a:t>PLAY </a:t>
            </a:r>
            <a:r>
              <a:rPr lang="zh-CN" altLang="en-US" dirty="0"/>
              <a:t>报文，开始下载音</a:t>
            </a:r>
            <a:r>
              <a:rPr lang="en-US" altLang="zh-CN" dirty="0"/>
              <a:t>/</a:t>
            </a:r>
            <a:r>
              <a:rPr lang="zh-CN" altLang="en-US" dirty="0"/>
              <a:t>视频文件的特定位置</a:t>
            </a:r>
            <a:endParaRPr lang="zh-CN" altLang="en-US" dirty="0"/>
          </a:p>
          <a:p>
            <a:pPr lvl="1">
              <a:lnSpc>
                <a:spcPct val="130000"/>
              </a:lnSpc>
              <a:spcBef>
                <a:spcPts val="0"/>
              </a:spcBef>
              <a:buClr>
                <a:srgbClr val="00B050"/>
              </a:buClr>
            </a:pPr>
            <a:r>
              <a:rPr lang="en-US" altLang="zh-CN" dirty="0"/>
              <a:t>RTSP </a:t>
            </a:r>
            <a:r>
              <a:rPr lang="zh-CN" altLang="en-US" dirty="0"/>
              <a:t>服务器发送响应 </a:t>
            </a:r>
            <a:r>
              <a:rPr lang="en-US" altLang="zh-CN" dirty="0"/>
              <a:t>RESPONSE </a:t>
            </a:r>
            <a:r>
              <a:rPr lang="zh-CN" altLang="en-US" dirty="0"/>
              <a:t>报文</a:t>
            </a:r>
            <a:endParaRPr lang="en-US" altLang="zh-CN" dirty="0"/>
          </a:p>
          <a:p>
            <a:pPr lvl="1">
              <a:lnSpc>
                <a:spcPct val="130000"/>
              </a:lnSpc>
              <a:spcBef>
                <a:spcPts val="0"/>
              </a:spcBef>
              <a:buClr>
                <a:srgbClr val="00B050"/>
              </a:buClr>
            </a:pPr>
            <a:r>
              <a:rPr lang="zh-CN" altLang="en-US" dirty="0"/>
              <a:t>开始传输音视频数据（使用</a:t>
            </a:r>
            <a:r>
              <a:rPr lang="en-US" altLang="zh-CN" dirty="0"/>
              <a:t>RTP</a:t>
            </a:r>
            <a:r>
              <a:rPr lang="zh-CN" altLang="en-US" dirty="0"/>
              <a:t>协议）</a:t>
            </a:r>
            <a:endParaRPr lang="zh-CN" altLang="en-US" dirty="0"/>
          </a:p>
          <a:p>
            <a:pPr lvl="1">
              <a:lnSpc>
                <a:spcPct val="130000"/>
              </a:lnSpc>
              <a:spcBef>
                <a:spcPts val="0"/>
              </a:spcBef>
              <a:buClr>
                <a:srgbClr val="00B050"/>
              </a:buClr>
            </a:pPr>
            <a:r>
              <a:rPr lang="en-US" altLang="zh-CN" dirty="0"/>
              <a:t>RTSP </a:t>
            </a:r>
            <a:r>
              <a:rPr lang="zh-CN" altLang="en-US" dirty="0"/>
              <a:t>客户发送 </a:t>
            </a:r>
            <a:r>
              <a:rPr lang="en-US" altLang="zh-CN" dirty="0"/>
              <a:t>TEARDOWN </a:t>
            </a:r>
            <a:r>
              <a:rPr lang="zh-CN" altLang="en-US" dirty="0"/>
              <a:t>报文断开连接</a:t>
            </a:r>
            <a:endParaRPr lang="zh-CN" altLang="en-US" dirty="0"/>
          </a:p>
          <a:p>
            <a:pPr lvl="1">
              <a:lnSpc>
                <a:spcPct val="130000"/>
              </a:lnSpc>
              <a:spcBef>
                <a:spcPts val="0"/>
              </a:spcBef>
              <a:buClr>
                <a:srgbClr val="00B050"/>
              </a:buClr>
            </a:pPr>
            <a:r>
              <a:rPr lang="en-US" altLang="zh-CN" dirty="0"/>
              <a:t>RTSP </a:t>
            </a:r>
            <a:r>
              <a:rPr lang="zh-CN" altLang="en-US" dirty="0"/>
              <a:t>服务器发送响应 </a:t>
            </a:r>
            <a:r>
              <a:rPr lang="en-US" altLang="zh-CN" dirty="0"/>
              <a:t>RESPONSE </a:t>
            </a:r>
            <a:r>
              <a:rPr lang="zh-CN" altLang="en-US" dirty="0"/>
              <a:t>报文 </a:t>
            </a:r>
            <a:endParaRPr lang="en-US" altLang="zh-CN" dirty="0"/>
          </a:p>
        </p:txBody>
      </p:sp>
      <p:sp>
        <p:nvSpPr>
          <p:cNvPr id="5" name="Rectangle 5"/>
          <p:cNvSpPr>
            <a:spLocks noChangeArrowheads="1"/>
          </p:cNvSpPr>
          <p:nvPr/>
        </p:nvSpPr>
        <p:spPr bwMode="auto">
          <a:xfrm>
            <a:off x="7202962" y="2150963"/>
            <a:ext cx="952499" cy="3396372"/>
          </a:xfrm>
          <a:prstGeom prst="rect">
            <a:avLst/>
          </a:prstGeom>
          <a:noFill/>
          <a:ln w="9525" algn="ctr">
            <a:solidFill>
              <a:schemeClr val="tx1"/>
            </a:solidFill>
            <a:miter lim="800000"/>
          </a:ln>
          <a:effectLst/>
        </p:spPr>
        <p:txBody>
          <a:bodyPr wrap="none" anchor="ctr"/>
          <a:lstStyle/>
          <a:p>
            <a:pPr algn="ctr"/>
            <a:endParaRPr lang="zh-CN" altLang="zh-CN" sz="1200" b="1">
              <a:solidFill>
                <a:prstClr val="black"/>
              </a:solidFill>
              <a:latin typeface="微软雅黑" panose="020B0503020204020204" pitchFamily="34" charset="-122"/>
              <a:ea typeface="微软雅黑" panose="020B0503020204020204" pitchFamily="34" charset="-122"/>
            </a:endParaRPr>
          </a:p>
        </p:txBody>
      </p:sp>
      <p:sp>
        <p:nvSpPr>
          <p:cNvPr id="6" name="Rectangle 6"/>
          <p:cNvSpPr>
            <a:spLocks noChangeArrowheads="1"/>
          </p:cNvSpPr>
          <p:nvPr/>
        </p:nvSpPr>
        <p:spPr bwMode="auto">
          <a:xfrm>
            <a:off x="10779756" y="2210280"/>
            <a:ext cx="747282" cy="774947"/>
          </a:xfrm>
          <a:prstGeom prst="rect">
            <a:avLst/>
          </a:prstGeom>
          <a:noFill/>
          <a:ln w="9525" algn="ctr">
            <a:solidFill>
              <a:schemeClr val="tx1"/>
            </a:solidFill>
            <a:miter lim="800000"/>
          </a:ln>
          <a:effectLst/>
        </p:spPr>
        <p:txBody>
          <a:bodyPr wrap="none"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万维网</a:t>
            </a:r>
            <a:endParaRPr lang="zh-CN" altLang="en-US" sz="1400" dirty="0">
              <a:solidFill>
                <a:prstClr val="black"/>
              </a:solidFill>
              <a:latin typeface="微软雅黑" panose="020B0503020204020204" pitchFamily="34" charset="-122"/>
              <a:ea typeface="微软雅黑" panose="020B0503020204020204" pitchFamily="34" charset="-122"/>
            </a:endParaRPr>
          </a:p>
          <a:p>
            <a:pPr algn="ctr"/>
            <a:r>
              <a:rPr lang="zh-CN" altLang="en-US" sz="1400" dirty="0">
                <a:solidFill>
                  <a:prstClr val="black"/>
                </a:solidFill>
                <a:latin typeface="微软雅黑" panose="020B0503020204020204" pitchFamily="34" charset="-122"/>
                <a:ea typeface="微软雅黑" panose="020B0503020204020204" pitchFamily="34" charset="-122"/>
              </a:rPr>
              <a:t>服务器</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7" name="Rectangle 59"/>
          <p:cNvSpPr>
            <a:spLocks noChangeArrowheads="1"/>
          </p:cNvSpPr>
          <p:nvPr/>
        </p:nvSpPr>
        <p:spPr bwMode="auto">
          <a:xfrm>
            <a:off x="7339773" y="3402358"/>
            <a:ext cx="679912" cy="2025386"/>
          </a:xfrm>
          <a:prstGeom prst="rect">
            <a:avLst/>
          </a:prstGeom>
          <a:noFill/>
          <a:ln w="9525" algn="ctr">
            <a:solidFill>
              <a:schemeClr val="tx1"/>
            </a:solidFill>
            <a:miter lim="800000"/>
          </a:ln>
          <a:effectLst/>
        </p:spPr>
        <p:txBody>
          <a:bodyPr wrap="none"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媒体</a:t>
            </a:r>
            <a:endParaRPr lang="zh-CN" altLang="en-US" sz="1400" dirty="0">
              <a:solidFill>
                <a:prstClr val="black"/>
              </a:solidFill>
              <a:latin typeface="微软雅黑" panose="020B0503020204020204" pitchFamily="34" charset="-122"/>
              <a:ea typeface="微软雅黑" panose="020B0503020204020204" pitchFamily="34" charset="-122"/>
            </a:endParaRPr>
          </a:p>
          <a:p>
            <a:pPr algn="ctr"/>
            <a:r>
              <a:rPr lang="zh-CN" altLang="en-US" sz="1400" dirty="0">
                <a:solidFill>
                  <a:prstClr val="black"/>
                </a:solidFill>
                <a:latin typeface="微软雅黑" panose="020B0503020204020204" pitchFamily="34" charset="-122"/>
                <a:ea typeface="微软雅黑" panose="020B0503020204020204" pitchFamily="34" charset="-122"/>
              </a:rPr>
              <a:t>播放器</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a:r>
              <a:rPr lang="zh-CN" altLang="en-US" sz="1400" dirty="0">
                <a:solidFill>
                  <a:prstClr val="black"/>
                </a:solidFill>
                <a:latin typeface="微软雅黑" panose="020B0503020204020204" pitchFamily="34" charset="-122"/>
                <a:ea typeface="微软雅黑" panose="020B0503020204020204" pitchFamily="34" charset="-122"/>
              </a:rPr>
              <a:t>（缓存）</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8" name="Group 98"/>
          <p:cNvGrpSpPr/>
          <p:nvPr/>
        </p:nvGrpSpPr>
        <p:grpSpPr bwMode="auto">
          <a:xfrm>
            <a:off x="7642418" y="2866590"/>
            <a:ext cx="925552" cy="535765"/>
            <a:chOff x="1081" y="1399"/>
            <a:chExt cx="893" cy="560"/>
          </a:xfrm>
        </p:grpSpPr>
        <p:sp>
          <p:nvSpPr>
            <p:cNvPr id="9" name="Line 60"/>
            <p:cNvSpPr>
              <a:spLocks noChangeShapeType="1"/>
            </p:cNvSpPr>
            <p:nvPr/>
          </p:nvSpPr>
          <p:spPr bwMode="auto">
            <a:xfrm>
              <a:off x="1116" y="1399"/>
              <a:ext cx="1" cy="560"/>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11" name="Text Box 68"/>
            <p:cNvSpPr txBox="1">
              <a:spLocks noChangeArrowheads="1"/>
            </p:cNvSpPr>
            <p:nvPr/>
          </p:nvSpPr>
          <p:spPr bwMode="auto">
            <a:xfrm>
              <a:off x="1081" y="1488"/>
              <a:ext cx="8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3. </a:t>
              </a:r>
              <a:r>
                <a:rPr lang="zh-CN" altLang="en-US" sz="1400" dirty="0">
                  <a:solidFill>
                    <a:prstClr val="black"/>
                  </a:solidFill>
                  <a:latin typeface="微软雅黑" panose="020B0503020204020204" pitchFamily="34" charset="-122"/>
                  <a:ea typeface="微软雅黑" panose="020B0503020204020204" pitchFamily="34" charset="-122"/>
                </a:rPr>
                <a:t>元文件</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12" name="Rectangle 69"/>
          <p:cNvSpPr>
            <a:spLocks noChangeArrowheads="1"/>
          </p:cNvSpPr>
          <p:nvPr/>
        </p:nvSpPr>
        <p:spPr bwMode="auto">
          <a:xfrm>
            <a:off x="7339773" y="2328913"/>
            <a:ext cx="679912" cy="536722"/>
          </a:xfrm>
          <a:prstGeom prst="rect">
            <a:avLst/>
          </a:prstGeom>
          <a:noFill/>
          <a:ln w="9525" algn="ctr">
            <a:solidFill>
              <a:schemeClr val="tx1"/>
            </a:solidFill>
            <a:miter lim="800000"/>
          </a:ln>
          <a:effectLst/>
        </p:spPr>
        <p:txBody>
          <a:bodyPr wrap="none"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浏览器</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3" name="Rectangle 75"/>
          <p:cNvSpPr>
            <a:spLocks noChangeArrowheads="1"/>
          </p:cNvSpPr>
          <p:nvPr/>
        </p:nvSpPr>
        <p:spPr bwMode="auto">
          <a:xfrm>
            <a:off x="10781829" y="3342084"/>
            <a:ext cx="746245" cy="2204293"/>
          </a:xfrm>
          <a:prstGeom prst="rect">
            <a:avLst/>
          </a:prstGeom>
          <a:noFill/>
          <a:ln w="9525" algn="ctr">
            <a:solidFill>
              <a:schemeClr val="tx1"/>
            </a:solidFill>
            <a:miter lim="800000"/>
          </a:ln>
          <a:effectLst/>
        </p:spPr>
        <p:txBody>
          <a:bodyPr wrap="none"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媒体</a:t>
            </a:r>
            <a:endParaRPr lang="zh-CN" altLang="en-US" sz="1400" dirty="0">
              <a:solidFill>
                <a:prstClr val="black"/>
              </a:solidFill>
              <a:latin typeface="微软雅黑" panose="020B0503020204020204" pitchFamily="34" charset="-122"/>
              <a:ea typeface="微软雅黑" panose="020B0503020204020204" pitchFamily="34" charset="-122"/>
            </a:endParaRPr>
          </a:p>
          <a:p>
            <a:pPr algn="ctr"/>
            <a:r>
              <a:rPr lang="zh-CN" altLang="en-US" sz="1400" dirty="0">
                <a:solidFill>
                  <a:prstClr val="black"/>
                </a:solidFill>
                <a:latin typeface="微软雅黑" panose="020B0503020204020204" pitchFamily="34" charset="-122"/>
                <a:ea typeface="微软雅黑" panose="020B0503020204020204" pitchFamily="34" charset="-122"/>
              </a:rPr>
              <a:t>服务器</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nvGrpSpPr>
          <p:cNvPr id="14" name="Group 93"/>
          <p:cNvGrpSpPr/>
          <p:nvPr/>
        </p:nvGrpSpPr>
        <p:grpSpPr bwMode="auto">
          <a:xfrm>
            <a:off x="8018649" y="2146179"/>
            <a:ext cx="2763180" cy="308065"/>
            <a:chOff x="1444" y="646"/>
            <a:chExt cx="2666" cy="322"/>
          </a:xfrm>
        </p:grpSpPr>
        <p:sp>
          <p:nvSpPr>
            <p:cNvPr id="16" name="Text Box 65"/>
            <p:cNvSpPr txBox="1">
              <a:spLocks noChangeArrowheads="1"/>
            </p:cNvSpPr>
            <p:nvPr/>
          </p:nvSpPr>
          <p:spPr bwMode="auto">
            <a:xfrm>
              <a:off x="1803" y="646"/>
              <a:ext cx="1360"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1. GET : </a:t>
              </a:r>
              <a:r>
                <a:rPr lang="zh-CN" altLang="en-US" sz="1400" dirty="0">
                  <a:solidFill>
                    <a:prstClr val="black"/>
                  </a:solidFill>
                  <a:latin typeface="微软雅黑" panose="020B0503020204020204" pitchFamily="34" charset="-122"/>
                  <a:ea typeface="微软雅黑" panose="020B0503020204020204" pitchFamily="34" charset="-122"/>
                </a:rPr>
                <a:t>元文件</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Line 61"/>
            <p:cNvSpPr>
              <a:spLocks noChangeShapeType="1"/>
            </p:cNvSpPr>
            <p:nvPr/>
          </p:nvSpPr>
          <p:spPr bwMode="auto">
            <a:xfrm rot="-5400000">
              <a:off x="2777" y="-371"/>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18" name="Group 92"/>
          <p:cNvGrpSpPr/>
          <p:nvPr/>
        </p:nvGrpSpPr>
        <p:grpSpPr bwMode="auto">
          <a:xfrm>
            <a:off x="8018649" y="2467639"/>
            <a:ext cx="2763180" cy="308065"/>
            <a:chOff x="1444" y="982"/>
            <a:chExt cx="2666" cy="322"/>
          </a:xfrm>
        </p:grpSpPr>
        <p:sp>
          <p:nvSpPr>
            <p:cNvPr id="20" name="Text Box 66"/>
            <p:cNvSpPr txBox="1">
              <a:spLocks noChangeArrowheads="1"/>
            </p:cNvSpPr>
            <p:nvPr/>
          </p:nvSpPr>
          <p:spPr bwMode="auto">
            <a:xfrm>
              <a:off x="2603" y="982"/>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2. RESPONSE</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21" name="Line 62"/>
            <p:cNvSpPr>
              <a:spLocks noChangeShapeType="1"/>
            </p:cNvSpPr>
            <p:nvPr/>
          </p:nvSpPr>
          <p:spPr bwMode="auto">
            <a:xfrm rot="5400000" flipH="1">
              <a:off x="2777" y="-60"/>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22" name="Group 97"/>
          <p:cNvGrpSpPr/>
          <p:nvPr/>
        </p:nvGrpSpPr>
        <p:grpSpPr bwMode="auto">
          <a:xfrm>
            <a:off x="8018649" y="3255981"/>
            <a:ext cx="2763180" cy="308066"/>
            <a:chOff x="1444" y="1806"/>
            <a:chExt cx="2666" cy="322"/>
          </a:xfrm>
        </p:grpSpPr>
        <p:sp>
          <p:nvSpPr>
            <p:cNvPr id="23" name="Text Box 4"/>
            <p:cNvSpPr txBox="1">
              <a:spLocks noChangeArrowheads="1"/>
            </p:cNvSpPr>
            <p:nvPr/>
          </p:nvSpPr>
          <p:spPr bwMode="auto">
            <a:xfrm>
              <a:off x="1852" y="1806"/>
              <a:ext cx="90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4. SETUP</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25" name="Line 70"/>
            <p:cNvSpPr>
              <a:spLocks noChangeShapeType="1"/>
            </p:cNvSpPr>
            <p:nvPr/>
          </p:nvSpPr>
          <p:spPr bwMode="auto">
            <a:xfrm rot="-5400000">
              <a:off x="2777" y="751"/>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26" name="Group 96"/>
          <p:cNvGrpSpPr/>
          <p:nvPr/>
        </p:nvGrpSpPr>
        <p:grpSpPr bwMode="auto">
          <a:xfrm>
            <a:off x="8018649" y="3522908"/>
            <a:ext cx="2763180" cy="308066"/>
            <a:chOff x="1444" y="2085"/>
            <a:chExt cx="2666" cy="322"/>
          </a:xfrm>
        </p:grpSpPr>
        <p:sp>
          <p:nvSpPr>
            <p:cNvPr id="28" name="Text Box 74"/>
            <p:cNvSpPr txBox="1">
              <a:spLocks noChangeArrowheads="1"/>
            </p:cNvSpPr>
            <p:nvPr/>
          </p:nvSpPr>
          <p:spPr bwMode="auto">
            <a:xfrm>
              <a:off x="2650" y="2085"/>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5. RESPONSE</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29" name="Line 72"/>
            <p:cNvSpPr>
              <a:spLocks noChangeShapeType="1"/>
            </p:cNvSpPr>
            <p:nvPr/>
          </p:nvSpPr>
          <p:spPr bwMode="auto">
            <a:xfrm rot="5400000" flipH="1">
              <a:off x="2777" y="1020"/>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30" name="Group 94"/>
          <p:cNvGrpSpPr/>
          <p:nvPr/>
        </p:nvGrpSpPr>
        <p:grpSpPr bwMode="auto">
          <a:xfrm>
            <a:off x="8018649" y="3811842"/>
            <a:ext cx="2763180" cy="308066"/>
            <a:chOff x="1444" y="2387"/>
            <a:chExt cx="2666" cy="322"/>
          </a:xfrm>
        </p:grpSpPr>
        <p:sp>
          <p:nvSpPr>
            <p:cNvPr id="31" name="Text Box 76"/>
            <p:cNvSpPr txBox="1">
              <a:spLocks noChangeArrowheads="1"/>
            </p:cNvSpPr>
            <p:nvPr/>
          </p:nvSpPr>
          <p:spPr bwMode="auto">
            <a:xfrm>
              <a:off x="1837" y="2387"/>
              <a:ext cx="7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6. PLAY</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33" name="Line 77"/>
            <p:cNvSpPr>
              <a:spLocks noChangeShapeType="1"/>
            </p:cNvSpPr>
            <p:nvPr/>
          </p:nvSpPr>
          <p:spPr bwMode="auto">
            <a:xfrm rot="-5400000">
              <a:off x="2777" y="1324"/>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34" name="Group 95"/>
          <p:cNvGrpSpPr/>
          <p:nvPr/>
        </p:nvGrpSpPr>
        <p:grpSpPr bwMode="auto">
          <a:xfrm>
            <a:off x="8018649" y="4079728"/>
            <a:ext cx="2763180" cy="308066"/>
            <a:chOff x="1444" y="2667"/>
            <a:chExt cx="2666" cy="322"/>
          </a:xfrm>
        </p:grpSpPr>
        <p:sp>
          <p:nvSpPr>
            <p:cNvPr id="35" name="Text Box 80"/>
            <p:cNvSpPr txBox="1">
              <a:spLocks noChangeArrowheads="1"/>
            </p:cNvSpPr>
            <p:nvPr/>
          </p:nvSpPr>
          <p:spPr bwMode="auto">
            <a:xfrm>
              <a:off x="2650" y="2667"/>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7. RESPONSE</a:t>
              </a: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37" name="Line 79"/>
            <p:cNvSpPr>
              <a:spLocks noChangeShapeType="1"/>
            </p:cNvSpPr>
            <p:nvPr/>
          </p:nvSpPr>
          <p:spPr bwMode="auto">
            <a:xfrm rot="5400000" flipH="1">
              <a:off x="2777" y="1604"/>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grpSp>
      <p:grpSp>
        <p:nvGrpSpPr>
          <p:cNvPr id="38" name="Group 91"/>
          <p:cNvGrpSpPr/>
          <p:nvPr/>
        </p:nvGrpSpPr>
        <p:grpSpPr bwMode="auto">
          <a:xfrm>
            <a:off x="8018649" y="5097675"/>
            <a:ext cx="2763180" cy="308065"/>
            <a:chOff x="1444" y="3731"/>
            <a:chExt cx="2666" cy="322"/>
          </a:xfrm>
        </p:grpSpPr>
        <p:sp>
          <p:nvSpPr>
            <p:cNvPr id="39" name="Line 84"/>
            <p:cNvSpPr>
              <a:spLocks noChangeShapeType="1"/>
            </p:cNvSpPr>
            <p:nvPr/>
          </p:nvSpPr>
          <p:spPr bwMode="auto">
            <a:xfrm rot="5400000" flipH="1">
              <a:off x="2777" y="2687"/>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40" name="Text Box 85"/>
            <p:cNvSpPr txBox="1">
              <a:spLocks noChangeArrowheads="1"/>
            </p:cNvSpPr>
            <p:nvPr/>
          </p:nvSpPr>
          <p:spPr bwMode="auto">
            <a:xfrm>
              <a:off x="2650" y="3731"/>
              <a:ext cx="1267"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9. RESPONSE</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pSp>
      <p:grpSp>
        <p:nvGrpSpPr>
          <p:cNvPr id="42" name="Group 99"/>
          <p:cNvGrpSpPr/>
          <p:nvPr/>
        </p:nvGrpSpPr>
        <p:grpSpPr bwMode="auto">
          <a:xfrm>
            <a:off x="8003103" y="4811620"/>
            <a:ext cx="2763180" cy="308066"/>
            <a:chOff x="1429" y="3432"/>
            <a:chExt cx="2666" cy="322"/>
          </a:xfrm>
        </p:grpSpPr>
        <p:sp>
          <p:nvSpPr>
            <p:cNvPr id="43" name="Line 83"/>
            <p:cNvSpPr>
              <a:spLocks noChangeShapeType="1"/>
            </p:cNvSpPr>
            <p:nvPr/>
          </p:nvSpPr>
          <p:spPr bwMode="auto">
            <a:xfrm rot="-5400000">
              <a:off x="2762" y="2369"/>
              <a:ext cx="0" cy="2666"/>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44" name="Text Box 86"/>
            <p:cNvSpPr txBox="1">
              <a:spLocks noChangeArrowheads="1"/>
            </p:cNvSpPr>
            <p:nvPr/>
          </p:nvSpPr>
          <p:spPr bwMode="auto">
            <a:xfrm>
              <a:off x="1871" y="3432"/>
              <a:ext cx="1393"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8. TEARDOWN</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154371" y="4415529"/>
            <a:ext cx="2621187" cy="373546"/>
            <a:chOff x="3402002" y="3196944"/>
            <a:chExt cx="2621187" cy="373546"/>
          </a:xfrm>
        </p:grpSpPr>
        <p:sp>
          <p:nvSpPr>
            <p:cNvPr id="47" name="Rectangle 82"/>
            <p:cNvSpPr>
              <a:spLocks noChangeArrowheads="1"/>
            </p:cNvSpPr>
            <p:nvPr/>
          </p:nvSpPr>
          <p:spPr bwMode="auto">
            <a:xfrm>
              <a:off x="3402002" y="3196944"/>
              <a:ext cx="2621187" cy="356859"/>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dirty="0">
                <a:solidFill>
                  <a:prstClr val="white"/>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矩形 47"/>
            <p:cNvSpPr/>
            <p:nvPr/>
          </p:nvSpPr>
          <p:spPr>
            <a:xfrm>
              <a:off x="3974934" y="3201158"/>
              <a:ext cx="1438215" cy="369332"/>
            </a:xfrm>
            <a:prstGeom prst="rect">
              <a:avLst/>
            </a:prstGeom>
          </p:spPr>
          <p:txBody>
            <a:bodyPr wrap="none">
              <a:spAutoFit/>
            </a:bodyPr>
            <a:lstStyle/>
            <a:p>
              <a:pPr algn="ctr"/>
              <a:r>
                <a:rPr lang="zh-CN" altLang="en-US" dirty="0">
                  <a:solidFill>
                    <a:srgbClr val="7030A0"/>
                  </a:solidFill>
                  <a:latin typeface="微软雅黑" panose="020B0503020204020204" pitchFamily="34" charset="-122"/>
                  <a:ea typeface="微软雅黑" panose="020B0503020204020204" pitchFamily="34" charset="-122"/>
                </a:rPr>
                <a:t>音频</a:t>
              </a:r>
              <a:r>
                <a:rPr lang="en-US" altLang="zh-CN" dirty="0">
                  <a:solidFill>
                    <a:srgbClr val="7030A0"/>
                  </a:solidFill>
                  <a:latin typeface="微软雅黑" panose="020B0503020204020204" pitchFamily="34" charset="-122"/>
                  <a:ea typeface="微软雅黑" panose="020B0503020204020204" pitchFamily="34" charset="-122"/>
                </a:rPr>
                <a:t>/</a:t>
              </a:r>
              <a:r>
                <a:rPr lang="zh-CN" altLang="en-US" dirty="0">
                  <a:solidFill>
                    <a:srgbClr val="7030A0"/>
                  </a:solidFill>
                  <a:latin typeface="微软雅黑" panose="020B0503020204020204" pitchFamily="34" charset="-122"/>
                  <a:ea typeface="微软雅黑" panose="020B0503020204020204" pitchFamily="34" charset="-122"/>
                </a:rPr>
                <a:t>视频流</a:t>
              </a:r>
              <a:endParaRPr lang="zh-CN" altLang="en-US" dirty="0">
                <a:solidFill>
                  <a:srgbClr val="7030A0"/>
                </a:solidFill>
                <a:latin typeface="微软雅黑" panose="020B0503020204020204" pitchFamily="34" charset="-122"/>
                <a:ea typeface="微软雅黑" panose="020B0503020204020204" pitchFamily="34" charset="-122"/>
              </a:endParaRPr>
            </a:p>
          </p:txBody>
        </p:sp>
      </p:grpSp>
      <p:pic>
        <p:nvPicPr>
          <p:cNvPr id="49" name="Picture 200"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17759" y="1921044"/>
            <a:ext cx="349924" cy="349925"/>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68161" y="1832136"/>
            <a:ext cx="386280" cy="540793"/>
          </a:xfrm>
          <a:prstGeom prst="rect">
            <a:avLst/>
          </a:prstGeom>
        </p:spPr>
      </p:pic>
      <p:sp>
        <p:nvSpPr>
          <p:cNvPr id="10" name="矩形 9"/>
          <p:cNvSpPr/>
          <p:nvPr/>
        </p:nvSpPr>
        <p:spPr>
          <a:xfrm>
            <a:off x="8066733" y="5707430"/>
            <a:ext cx="2667012" cy="400110"/>
          </a:xfrm>
          <a:prstGeom prst="rect">
            <a:avLst/>
          </a:prstGeom>
        </p:spPr>
        <p:txBody>
          <a:bodyPr wrap="none">
            <a:spAutoFit/>
          </a:bodyPr>
          <a:lstStyle/>
          <a:p>
            <a:r>
              <a:rPr lang="en-US" altLang="zh-CN" sz="2000" dirty="0">
                <a:solidFill>
                  <a:prstClr val="black"/>
                </a:solidFill>
                <a:latin typeface="微软雅黑" panose="020B0503020204020204" pitchFamily="34" charset="-122"/>
                <a:ea typeface="微软雅黑" panose="020B0503020204020204" pitchFamily="34" charset="-122"/>
              </a:rPr>
              <a:t>RTSP </a:t>
            </a:r>
            <a:r>
              <a:rPr lang="zh-CN" altLang="en-US" sz="2000" dirty="0">
                <a:solidFill>
                  <a:prstClr val="black"/>
                </a:solidFill>
                <a:latin typeface="微软雅黑" panose="020B0503020204020204" pitchFamily="34" charset="-122"/>
                <a:ea typeface="微软雅黑" panose="020B0503020204020204" pitchFamily="34" charset="-122"/>
              </a:rPr>
              <a:t>协议的工作过程</a:t>
            </a:r>
            <a:endParaRPr lang="zh-CN" altLang="en-US" sz="1600" dirty="0">
              <a:solidFill>
                <a:prstClr val="black"/>
              </a:solidFill>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par>
                                <p:cTn id="20" presetID="22" presetClass="entr" presetSubtype="4"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par>
                                <p:cTn id="23" presetID="22" presetClass="entr" presetSubtype="4"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500"/>
                                        <p:tgtEl>
                                          <p:spTgt spid="34"/>
                                        </p:tgtEl>
                                      </p:cBhvr>
                                    </p:animEffect>
                                  </p:childTnLst>
                                </p:cTn>
                              </p:par>
                              <p:par>
                                <p:cTn id="26" presetID="2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down)">
                                      <p:cBhvr>
                                        <p:cTn id="31" dur="500"/>
                                        <p:tgtEl>
                                          <p:spTgt spid="42"/>
                                        </p:tgtEl>
                                      </p:cBhvr>
                                    </p:animEffect>
                                  </p:childTnLst>
                                </p:cTn>
                              </p:par>
                              <p:par>
                                <p:cTn id="32" presetID="22" presetClass="entr" presetSubtype="4"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直播与实时音视频传输协议：</a:t>
            </a:r>
            <a:r>
              <a:rPr lang="en-US"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RTP</a:t>
            </a: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协议</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4294967295"/>
          </p:nvPr>
        </p:nvSpPr>
        <p:spPr>
          <a:xfrm>
            <a:off x="660400" y="3932238"/>
            <a:ext cx="10858500" cy="2303462"/>
          </a:xfrm>
          <a:prstGeom prst="rect">
            <a:avLst/>
          </a:prstGeom>
        </p:spPr>
        <p:txBody>
          <a:bodyPr>
            <a:noAutofit/>
          </a:bodyPr>
          <a:lstStyle/>
          <a:p>
            <a:pPr fontAlgn="base">
              <a:lnSpc>
                <a:spcPct val="130000"/>
              </a:lnSpc>
              <a:buClr>
                <a:srgbClr val="C0000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实时传输协议 </a:t>
            </a:r>
            <a:r>
              <a:rPr lang="en-US" altLang="zh-CN" sz="2400" dirty="0">
                <a:latin typeface="微软雅黑 Light" panose="020B0502040204020203" pitchFamily="34" charset="-122"/>
                <a:ea typeface="微软雅黑 Light" panose="020B0502040204020203" pitchFamily="34" charset="-122"/>
              </a:rPr>
              <a:t>RTP (Real-time Transport Protocol) </a:t>
            </a:r>
            <a:r>
              <a:rPr lang="zh-CN" altLang="en-US" sz="2400" dirty="0">
                <a:latin typeface="微软雅黑 Light" panose="020B0502040204020203" pitchFamily="34" charset="-122"/>
                <a:ea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endParaRPr>
          </a:p>
          <a:p>
            <a:pPr lvl="1" fontAlgn="base">
              <a:lnSpc>
                <a:spcPct val="130000"/>
              </a:lnSpc>
              <a:buClr>
                <a:srgbClr val="00B050"/>
              </a:buClr>
              <a:buFont typeface="Wingdings" panose="05000000000000000000" pitchFamily="2" charset="2"/>
              <a:buChar char="n"/>
            </a:pPr>
            <a:r>
              <a:rPr lang="en-US" altLang="zh-CN" sz="2000" dirty="0">
                <a:latin typeface="微软雅黑 Light" panose="020B0502040204020203" pitchFamily="34" charset="-122"/>
                <a:ea typeface="微软雅黑 Light" panose="020B0502040204020203" pitchFamily="34" charset="-122"/>
              </a:rPr>
              <a:t>RTP </a:t>
            </a:r>
            <a:r>
              <a:rPr lang="zh-CN" altLang="en-US" sz="2000" dirty="0">
                <a:latin typeface="微软雅黑 Light" panose="020B0502040204020203" pitchFamily="34" charset="-122"/>
                <a:ea typeface="微软雅黑 Light" panose="020B0502040204020203" pitchFamily="34" charset="-122"/>
              </a:rPr>
              <a:t>为实时应用提供端到端的</a:t>
            </a:r>
            <a:r>
              <a:rPr lang="zh-CN" altLang="en-US" sz="2000" dirty="0">
                <a:solidFill>
                  <a:srgbClr val="C00000"/>
                </a:solidFill>
                <a:latin typeface="微软雅黑 Light" panose="020B0502040204020203" pitchFamily="34" charset="-122"/>
                <a:ea typeface="微软雅黑 Light" panose="020B0502040204020203" pitchFamily="34" charset="-122"/>
              </a:rPr>
              <a:t>数据传输</a:t>
            </a:r>
            <a:r>
              <a:rPr lang="zh-CN" altLang="en-US" sz="2000" dirty="0">
                <a:latin typeface="微软雅黑 Light" panose="020B0502040204020203" pitchFamily="34" charset="-122"/>
                <a:ea typeface="微软雅黑 Light" panose="020B0502040204020203" pitchFamily="34" charset="-122"/>
              </a:rPr>
              <a:t>，但不提供任何服务质量的保证</a:t>
            </a:r>
            <a:endParaRPr lang="zh-CN" altLang="en-US" sz="2000" dirty="0">
              <a:latin typeface="微软雅黑 Light" panose="020B0502040204020203" pitchFamily="34" charset="-122"/>
              <a:ea typeface="微软雅黑 Light" panose="020B0502040204020203" pitchFamily="34" charset="-122"/>
            </a:endParaRPr>
          </a:p>
          <a:p>
            <a:pPr lvl="1" fontAlgn="base">
              <a:lnSpc>
                <a:spcPct val="130000"/>
              </a:lnSpc>
              <a:buClr>
                <a:srgbClr val="00B050"/>
              </a:buClr>
              <a:buFont typeface="Wingdings" panose="05000000000000000000" pitchFamily="2" charset="2"/>
              <a:buChar char="n"/>
            </a:pPr>
            <a:r>
              <a:rPr lang="en-US" altLang="zh-CN" sz="2000" dirty="0">
                <a:latin typeface="微软雅黑 Light" panose="020B0502040204020203" pitchFamily="34" charset="-122"/>
                <a:ea typeface="微软雅黑 Light" panose="020B0502040204020203" pitchFamily="34" charset="-122"/>
              </a:rPr>
              <a:t>RTP </a:t>
            </a:r>
            <a:r>
              <a:rPr lang="zh-CN" altLang="en-US" sz="2000" dirty="0">
                <a:latin typeface="微软雅黑 Light" panose="020B0502040204020203" pitchFamily="34" charset="-122"/>
                <a:ea typeface="微软雅黑 Light" panose="020B0502040204020203" pitchFamily="34" charset="-122"/>
              </a:rPr>
              <a:t>是一个协议框架，只包含了实时应用的一些共同的功能</a:t>
            </a:r>
            <a:endParaRPr lang="zh-CN" altLang="en-US" sz="2000" dirty="0">
              <a:latin typeface="微软雅黑 Light" panose="020B0502040204020203" pitchFamily="34" charset="-122"/>
              <a:ea typeface="微软雅黑 Light" panose="020B0502040204020203" pitchFamily="34" charset="-122"/>
            </a:endParaRPr>
          </a:p>
          <a:p>
            <a:pPr lvl="1" fontAlgn="base">
              <a:lnSpc>
                <a:spcPct val="130000"/>
              </a:lnSpc>
              <a:buClr>
                <a:srgbClr val="00B050"/>
              </a:buClr>
              <a:buFont typeface="Wingdings" panose="05000000000000000000" pitchFamily="2" charset="2"/>
              <a:buChar char="n"/>
            </a:pPr>
            <a:r>
              <a:rPr lang="en-US" altLang="zh-CN" sz="2000" dirty="0">
                <a:latin typeface="微软雅黑 Light" panose="020B0502040204020203" pitchFamily="34" charset="-122"/>
                <a:ea typeface="微软雅黑 Light" panose="020B0502040204020203" pitchFamily="34" charset="-122"/>
              </a:rPr>
              <a:t>RTP </a:t>
            </a:r>
            <a:r>
              <a:rPr lang="zh-CN" altLang="en-US" sz="2000" dirty="0">
                <a:latin typeface="微软雅黑 Light" panose="020B0502040204020203" pitchFamily="34" charset="-122"/>
                <a:ea typeface="微软雅黑 Light" panose="020B0502040204020203" pitchFamily="34" charset="-122"/>
              </a:rPr>
              <a:t>不对多媒体数据块做任何处理，而只是向应用层提供一些附加的信息，让应用层知道应当如何进行处理</a:t>
            </a:r>
            <a:endParaRPr lang="en-US" altLang="zh-CN" sz="2000" dirty="0">
              <a:latin typeface="微软雅黑 Light" panose="020B0502040204020203" pitchFamily="34" charset="-122"/>
              <a:ea typeface="微软雅黑 Light" panose="020B0502040204020203" pitchFamily="34" charset="-122"/>
            </a:endParaRPr>
          </a:p>
        </p:txBody>
      </p:sp>
      <p:graphicFrame>
        <p:nvGraphicFramePr>
          <p:cNvPr id="6" name="对象 5"/>
          <p:cNvGraphicFramePr>
            <a:graphicFrameLocks noChangeAspect="1"/>
          </p:cNvGraphicFramePr>
          <p:nvPr/>
        </p:nvGraphicFramePr>
        <p:xfrm>
          <a:off x="1772340" y="1151309"/>
          <a:ext cx="7989839" cy="2963119"/>
        </p:xfrm>
        <a:graphic>
          <a:graphicData uri="http://schemas.openxmlformats.org/presentationml/2006/ole">
            <mc:AlternateContent xmlns:mc="http://schemas.openxmlformats.org/markup-compatibility/2006">
              <mc:Choice xmlns:v="urn:schemas-microsoft-com:vml" Requires="v">
                <p:oleObj spid="_x0000_s4" name="" r:id="rId1" imgW="4290695" imgH="1410335" progId="Visio.Drawing.15">
                  <p:embed/>
                </p:oleObj>
              </mc:Choice>
              <mc:Fallback>
                <p:oleObj name="" r:id="rId1" imgW="4290695" imgH="1410335" progId="Visio.Drawing.15">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340" y="1151309"/>
                        <a:ext cx="7989839" cy="2963119"/>
                      </a:xfrm>
                      <a:prstGeom prst="rect">
                        <a:avLst/>
                      </a:prstGeom>
                      <a:noFill/>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服务器进程工作方式</a:t>
            </a:r>
            <a:r>
              <a:rPr lang="zh-CN" altLang="en-US" dirty="0">
                <a:sym typeface="+mn-ea"/>
              </a:rPr>
              <a:t>：无连接循环方式服务</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zh-CN" altLang="en-US" sz="2800" dirty="0">
                <a:latin typeface="+mn-ea"/>
                <a:sym typeface="+mn-ea"/>
              </a:rPr>
              <a:t>使用</a:t>
            </a:r>
            <a:r>
              <a:rPr lang="en-US" altLang="zh-CN" sz="2800" noProof="0" dirty="0" err="1">
                <a:latin typeface="+mn-ea"/>
                <a:sym typeface="+mn-ea"/>
              </a:rPr>
              <a:t>无连接的UDP服务</a:t>
            </a:r>
            <a:r>
              <a:rPr lang="zh-CN" altLang="en-US" sz="2800" dirty="0">
                <a:latin typeface="+mn-ea"/>
                <a:sym typeface="+mn-ea"/>
              </a:rPr>
              <a:t>进程通常都工作在</a:t>
            </a:r>
            <a:r>
              <a:rPr lang="en-US" altLang="zh-CN" sz="2800" noProof="0" dirty="0" err="1">
                <a:latin typeface="+mn-ea"/>
                <a:sym typeface="+mn-ea"/>
              </a:rPr>
              <a:t>循环方式</a:t>
            </a:r>
            <a:r>
              <a:rPr lang="zh-CN" altLang="en-US" sz="2800" dirty="0">
                <a:latin typeface="+mn-ea"/>
                <a:sym typeface="+mn-ea"/>
              </a:rPr>
              <a:t>，即一个服务进程在</a:t>
            </a:r>
            <a:r>
              <a:rPr lang="en-US" altLang="zh-CN" sz="2800" noProof="0" dirty="0" err="1">
                <a:latin typeface="+mn-ea"/>
                <a:sym typeface="+mn-ea"/>
              </a:rPr>
              <a:t>同一时间</a:t>
            </a:r>
            <a:r>
              <a:rPr lang="zh-CN" altLang="en-US" sz="2800" dirty="0">
                <a:latin typeface="+mn-ea"/>
                <a:sym typeface="+mn-ea"/>
              </a:rPr>
              <a:t>只能向</a:t>
            </a:r>
            <a:r>
              <a:rPr lang="en-US" altLang="zh-CN" sz="2800" noProof="0" dirty="0" err="1">
                <a:latin typeface="+mn-ea"/>
                <a:sym typeface="+mn-ea"/>
              </a:rPr>
              <a:t>一个客户进程</a:t>
            </a:r>
            <a:r>
              <a:rPr lang="zh-CN" altLang="en-US" sz="2800" dirty="0">
                <a:latin typeface="+mn-ea"/>
                <a:sym typeface="+mn-ea"/>
              </a:rPr>
              <a:t>提供服务(</a:t>
            </a:r>
            <a:r>
              <a:rPr lang="en-US" altLang="zh-CN" sz="2800" noProof="0" dirty="0" err="1">
                <a:latin typeface="+mn-ea"/>
                <a:sym typeface="+mn-ea"/>
              </a:rPr>
              <a:t>顺序服务</a:t>
            </a:r>
            <a:r>
              <a:rPr lang="zh-CN" altLang="en-US" sz="2800" dirty="0">
                <a:latin typeface="+mn-ea"/>
                <a:sym typeface="+mn-ea"/>
              </a:rPr>
              <a:t>)</a:t>
            </a:r>
            <a:endParaRPr lang="zh-CN" altLang="en-US" sz="2800" dirty="0">
              <a:latin typeface="+mn-ea"/>
              <a:sym typeface="+mn-ea"/>
            </a:endParaRPr>
          </a:p>
          <a:p>
            <a:pPr lvl="1">
              <a:lnSpc>
                <a:spcPct val="130000"/>
              </a:lnSpc>
              <a:spcBef>
                <a:spcPts val="600"/>
              </a:spcBef>
              <a:buClr>
                <a:srgbClr val="00B050"/>
              </a:buClr>
            </a:pPr>
            <a:r>
              <a:rPr lang="zh-CN" altLang="en-US" sz="2400" dirty="0">
                <a:latin typeface="+mn-ea"/>
                <a:sym typeface="+mn-ea"/>
              </a:rPr>
              <a:t>服务进程收到客户进程的请求后，就发送UDP用户数据报响应该客户</a:t>
            </a:r>
            <a:endParaRPr lang="zh-CN" altLang="en-US" sz="2400" dirty="0">
              <a:latin typeface="+mn-ea"/>
              <a:sym typeface="+mn-ea"/>
            </a:endParaRPr>
          </a:p>
          <a:p>
            <a:pPr lvl="1">
              <a:lnSpc>
                <a:spcPct val="130000"/>
              </a:lnSpc>
              <a:spcBef>
                <a:spcPts val="600"/>
              </a:spcBef>
              <a:buClr>
                <a:srgbClr val="00B050"/>
              </a:buClr>
            </a:pPr>
            <a:r>
              <a:rPr lang="zh-CN" altLang="en-US" sz="2400" dirty="0">
                <a:latin typeface="+mn-ea"/>
                <a:sym typeface="+mn-ea"/>
              </a:rPr>
              <a:t>对其他客户进程发来的请求则</a:t>
            </a:r>
            <a:r>
              <a:rPr lang="en-US" altLang="zh-CN" sz="2400" dirty="0">
                <a:latin typeface="+mn-ea"/>
                <a:sym typeface="+mn-ea"/>
              </a:rPr>
              <a:t>暂时</a:t>
            </a:r>
            <a:r>
              <a:rPr lang="zh-CN" altLang="en-US" sz="2400" dirty="0">
                <a:latin typeface="+mn-ea"/>
                <a:sym typeface="+mn-ea"/>
              </a:rPr>
              <a:t>不予理睬，这些请求都在服务端的队列中</a:t>
            </a:r>
            <a:r>
              <a:rPr lang="en-US" altLang="zh-CN" sz="2400" dirty="0">
                <a:latin typeface="+mn-ea"/>
                <a:sym typeface="+mn-ea"/>
              </a:rPr>
              <a:t>排队</a:t>
            </a:r>
            <a:r>
              <a:rPr lang="zh-CN" altLang="en-US" sz="2400" dirty="0">
                <a:latin typeface="+mn-ea"/>
                <a:sym typeface="+mn-ea"/>
              </a:rPr>
              <a:t>等候服务进程的处理</a:t>
            </a:r>
            <a:endParaRPr lang="zh-CN" altLang="en-US" sz="2400" dirty="0">
              <a:latin typeface="+mn-ea"/>
              <a:sym typeface="+mn-ea"/>
            </a:endParaRPr>
          </a:p>
          <a:p>
            <a:pPr lvl="1">
              <a:lnSpc>
                <a:spcPct val="130000"/>
              </a:lnSpc>
              <a:spcBef>
                <a:spcPts val="600"/>
              </a:spcBef>
              <a:buClr>
                <a:srgbClr val="00B050"/>
              </a:buClr>
            </a:pPr>
            <a:r>
              <a:rPr lang="zh-CN" altLang="en-US" sz="2400" dirty="0">
                <a:latin typeface="+mn-ea"/>
                <a:sym typeface="+mn-ea"/>
              </a:rPr>
              <a:t>当服务进程处理完毕一个请求时，就从队列中读取来自下一个客户进程的请求，然后继续处理</a:t>
            </a:r>
            <a:endParaRPr lang="zh-CN" altLang="en-US" sz="2400" dirty="0">
              <a:latin typeface="+mn-ea"/>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直播与实时音视频传输控制协议：</a:t>
            </a:r>
            <a:r>
              <a:rPr lang="en-US"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RTCP</a:t>
            </a:r>
            <a:endParaRPr lang="en-US"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zh-CN" altLang="en-US" sz="2800" dirty="0">
                <a:latin typeface="+mn-ea"/>
              </a:rPr>
              <a:t>实时传输控制协议 </a:t>
            </a:r>
            <a:r>
              <a:rPr lang="en-US" altLang="zh-CN" sz="2800" dirty="0">
                <a:latin typeface="+mn-ea"/>
              </a:rPr>
              <a:t>RTCP (RTP Control Protocol) </a:t>
            </a:r>
            <a:r>
              <a:rPr lang="zh-CN" altLang="en-US" sz="2800" dirty="0">
                <a:latin typeface="+mn-ea"/>
              </a:rPr>
              <a:t>：</a:t>
            </a:r>
            <a:endParaRPr lang="en-US" altLang="zh-CN" sz="2800" dirty="0">
              <a:latin typeface="+mn-ea"/>
            </a:endParaRPr>
          </a:p>
          <a:p>
            <a:pPr lvl="1">
              <a:lnSpc>
                <a:spcPct val="130000"/>
              </a:lnSpc>
              <a:spcBef>
                <a:spcPts val="600"/>
              </a:spcBef>
              <a:buClr>
                <a:srgbClr val="00B050"/>
              </a:buClr>
            </a:pPr>
            <a:r>
              <a:rPr lang="en-US" altLang="zh-CN" sz="2400" dirty="0">
                <a:latin typeface="+mn-ea"/>
              </a:rPr>
              <a:t>RTCP </a:t>
            </a:r>
            <a:r>
              <a:rPr lang="zh-CN" altLang="en-US" sz="2400" dirty="0">
                <a:latin typeface="+mn-ea"/>
              </a:rPr>
              <a:t>是与 </a:t>
            </a:r>
            <a:r>
              <a:rPr lang="en-US" altLang="zh-CN" sz="2400" dirty="0">
                <a:latin typeface="+mn-ea"/>
              </a:rPr>
              <a:t>RTP </a:t>
            </a:r>
            <a:r>
              <a:rPr lang="zh-CN" altLang="en-US" sz="2400" dirty="0">
                <a:latin typeface="+mn-ea"/>
              </a:rPr>
              <a:t>配合使用的控制协议</a:t>
            </a:r>
            <a:endParaRPr lang="en-US" altLang="zh-CN" sz="2400" dirty="0">
              <a:latin typeface="+mn-ea"/>
            </a:endParaRPr>
          </a:p>
          <a:p>
            <a:pPr lvl="1">
              <a:lnSpc>
                <a:spcPct val="130000"/>
              </a:lnSpc>
              <a:spcBef>
                <a:spcPts val="600"/>
              </a:spcBef>
              <a:buClr>
                <a:srgbClr val="00B050"/>
              </a:buClr>
            </a:pPr>
            <a:r>
              <a:rPr lang="en-US" altLang="zh-CN" sz="2400" dirty="0">
                <a:latin typeface="+mn-ea"/>
              </a:rPr>
              <a:t>RTCP </a:t>
            </a:r>
            <a:r>
              <a:rPr lang="zh-CN" altLang="en-US" sz="2400" dirty="0">
                <a:latin typeface="+mn-ea"/>
              </a:rPr>
              <a:t>的主要功能：服务质量的监视与反馈、媒体间的同步、播组中成员的标识</a:t>
            </a:r>
            <a:endParaRPr lang="en-US" altLang="zh-CN" sz="2400" dirty="0">
              <a:latin typeface="+mn-ea"/>
            </a:endParaRPr>
          </a:p>
          <a:p>
            <a:pPr lvl="1">
              <a:lnSpc>
                <a:spcPct val="130000"/>
              </a:lnSpc>
              <a:spcBef>
                <a:spcPts val="600"/>
              </a:spcBef>
              <a:buClr>
                <a:srgbClr val="00B050"/>
              </a:buClr>
            </a:pPr>
            <a:r>
              <a:rPr lang="en-US" altLang="zh-CN" sz="2400" dirty="0">
                <a:latin typeface="+mn-ea"/>
              </a:rPr>
              <a:t>RTCP </a:t>
            </a:r>
            <a:r>
              <a:rPr lang="zh-CN" altLang="en-US" sz="2400" dirty="0">
                <a:latin typeface="+mn-ea"/>
              </a:rPr>
              <a:t>分组也使用 </a:t>
            </a:r>
            <a:r>
              <a:rPr lang="en-US" altLang="zh-CN" sz="2400" dirty="0">
                <a:latin typeface="+mn-ea"/>
              </a:rPr>
              <a:t>UDP </a:t>
            </a:r>
            <a:r>
              <a:rPr lang="zh-CN" altLang="en-US" sz="2400" dirty="0">
                <a:latin typeface="+mn-ea"/>
              </a:rPr>
              <a:t>传送，但 </a:t>
            </a:r>
            <a:r>
              <a:rPr lang="en-US" altLang="zh-CN" sz="2400" dirty="0">
                <a:latin typeface="+mn-ea"/>
              </a:rPr>
              <a:t>RTCP </a:t>
            </a:r>
            <a:r>
              <a:rPr lang="zh-CN" altLang="en-US" sz="2400" dirty="0">
                <a:latin typeface="+mn-ea"/>
              </a:rPr>
              <a:t>并不对声音或视像分组进行封装</a:t>
            </a:r>
            <a:endParaRPr lang="zh-CN" altLang="en-US" sz="2400" dirty="0">
              <a:latin typeface="+mn-ea"/>
            </a:endParaRPr>
          </a:p>
          <a:p>
            <a:pPr lvl="1">
              <a:lnSpc>
                <a:spcPct val="130000"/>
              </a:lnSpc>
              <a:spcBef>
                <a:spcPts val="600"/>
              </a:spcBef>
              <a:buClr>
                <a:srgbClr val="00B050"/>
              </a:buClr>
            </a:pPr>
            <a:r>
              <a:rPr lang="zh-CN" altLang="en-US" sz="2400" dirty="0">
                <a:latin typeface="+mn-ea"/>
              </a:rPr>
              <a:t>可将多个 </a:t>
            </a:r>
            <a:r>
              <a:rPr lang="en-US" altLang="zh-CN" sz="2400" dirty="0">
                <a:latin typeface="+mn-ea"/>
              </a:rPr>
              <a:t>RTCP </a:t>
            </a:r>
            <a:r>
              <a:rPr lang="zh-CN" altLang="en-US" sz="2400" dirty="0">
                <a:latin typeface="+mn-ea"/>
              </a:rPr>
              <a:t>分组封装在一个 </a:t>
            </a:r>
            <a:r>
              <a:rPr lang="en-US" altLang="zh-CN" sz="2400" dirty="0">
                <a:latin typeface="+mn-ea"/>
              </a:rPr>
              <a:t>UDP </a:t>
            </a:r>
            <a:r>
              <a:rPr lang="zh-CN" altLang="en-US" sz="2400" dirty="0">
                <a:latin typeface="+mn-ea"/>
              </a:rPr>
              <a:t>用户数据报中</a:t>
            </a:r>
            <a:endParaRPr lang="zh-CN" altLang="en-US" sz="2400" dirty="0">
              <a:latin typeface="+mn-ea"/>
            </a:endParaRPr>
          </a:p>
          <a:p>
            <a:pPr lvl="1">
              <a:lnSpc>
                <a:spcPct val="130000"/>
              </a:lnSpc>
              <a:spcBef>
                <a:spcPts val="600"/>
              </a:spcBef>
              <a:buClr>
                <a:srgbClr val="00B050"/>
              </a:buClr>
            </a:pPr>
            <a:r>
              <a:rPr lang="en-US" altLang="zh-CN" sz="2400" dirty="0">
                <a:latin typeface="+mn-ea"/>
              </a:rPr>
              <a:t>RTCP </a:t>
            </a:r>
            <a:r>
              <a:rPr lang="zh-CN" altLang="en-US" sz="2400" dirty="0">
                <a:latin typeface="+mn-ea"/>
              </a:rPr>
              <a:t>分组周期性地在网上传送，它带有发送端和接收端对服务质量的统计信息报告</a:t>
            </a:r>
            <a:endParaRPr lang="zh-CN" altLang="en-US" sz="24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8304" y="3725359"/>
            <a:ext cx="5040596" cy="2236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直播与实时音视频的网页实时通信协议：</a:t>
            </a:r>
            <a:r>
              <a:rPr lang="en-US"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WebRTC</a:t>
            </a:r>
            <a:endParaRPr lang="en-US" altLang="zh-CN"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en-US" sz="2000" dirty="0"/>
              <a:t>网页实时通信 </a:t>
            </a:r>
            <a:r>
              <a:rPr lang="en-US" altLang="zh-CN" sz="2000" dirty="0"/>
              <a:t>WebRTC</a:t>
            </a:r>
            <a:r>
              <a:rPr lang="zh-CN" altLang="en-US" sz="2000" dirty="0"/>
              <a:t>（</a:t>
            </a:r>
            <a:r>
              <a:rPr lang="en-US" altLang="zh-CN" sz="2000" dirty="0"/>
              <a:t>Web Real-Time Communication</a:t>
            </a:r>
            <a:r>
              <a:rPr lang="zh-CN" altLang="en-US" sz="2000" dirty="0"/>
              <a:t>）</a:t>
            </a:r>
            <a:endParaRPr lang="en-US" altLang="zh-CN" sz="2000" dirty="0"/>
          </a:p>
          <a:p>
            <a:pPr lvl="1">
              <a:lnSpc>
                <a:spcPct val="130000"/>
              </a:lnSpc>
              <a:spcBef>
                <a:spcPts val="0"/>
              </a:spcBef>
              <a:buClr>
                <a:srgbClr val="00B050"/>
              </a:buClr>
            </a:pPr>
            <a:r>
              <a:rPr lang="zh-CN" altLang="en-US" sz="1800" dirty="0"/>
              <a:t>由</a:t>
            </a:r>
            <a:r>
              <a:rPr lang="en-US" altLang="zh-CN" sz="1800" dirty="0"/>
              <a:t>Google</a:t>
            </a:r>
            <a:r>
              <a:rPr lang="zh-CN" altLang="en-US" sz="1800" dirty="0"/>
              <a:t>发起的实时音视频通信开源项目</a:t>
            </a:r>
            <a:endParaRPr lang="en-US" altLang="zh-CN" sz="1800" dirty="0"/>
          </a:p>
          <a:p>
            <a:pPr lvl="1">
              <a:lnSpc>
                <a:spcPct val="130000"/>
              </a:lnSpc>
              <a:spcBef>
                <a:spcPts val="0"/>
              </a:spcBef>
              <a:buClr>
                <a:srgbClr val="00B050"/>
              </a:buClr>
            </a:pPr>
            <a:r>
              <a:rPr lang="zh-CN" altLang="en-US" sz="1800" dirty="0"/>
              <a:t>建立浏览器之间点对点的连接，实现音</a:t>
            </a:r>
            <a:r>
              <a:rPr lang="en-US" altLang="zh-CN" sz="1800" dirty="0"/>
              <a:t>/</a:t>
            </a:r>
            <a:r>
              <a:rPr lang="zh-CN" altLang="en-US" sz="1800" dirty="0"/>
              <a:t>视频流的传输</a:t>
            </a:r>
            <a:endParaRPr lang="en-US" altLang="zh-CN" sz="1800" dirty="0"/>
          </a:p>
          <a:p>
            <a:pPr>
              <a:lnSpc>
                <a:spcPct val="130000"/>
              </a:lnSpc>
              <a:spcBef>
                <a:spcPts val="0"/>
              </a:spcBef>
            </a:pPr>
            <a:r>
              <a:rPr lang="en-US" altLang="zh-CN" sz="2000" dirty="0"/>
              <a:t>WebRTC</a:t>
            </a:r>
            <a:r>
              <a:rPr lang="zh-CN" altLang="en-US" sz="2000" dirty="0"/>
              <a:t>协议栈</a:t>
            </a:r>
            <a:endParaRPr lang="en-US" altLang="zh-CN" sz="2000" dirty="0"/>
          </a:p>
          <a:p>
            <a:pPr lvl="1">
              <a:lnSpc>
                <a:spcPct val="130000"/>
              </a:lnSpc>
              <a:spcBef>
                <a:spcPts val="0"/>
              </a:spcBef>
              <a:buClr>
                <a:srgbClr val="00B050"/>
              </a:buClr>
            </a:pPr>
            <a:r>
              <a:rPr lang="zh-CN" altLang="en-US" sz="1800" dirty="0"/>
              <a:t>为了满足实时性需求，其核心协议是在右侧基于 </a:t>
            </a:r>
            <a:r>
              <a:rPr lang="en-US" altLang="zh-CN" sz="1800" dirty="0"/>
              <a:t>UDP </a:t>
            </a:r>
            <a:r>
              <a:rPr lang="zh-CN" altLang="en-US" sz="1800" dirty="0"/>
              <a:t>基础上搭建起来的</a:t>
            </a:r>
            <a:endParaRPr lang="zh-CN" altLang="en-US" sz="1800" dirty="0"/>
          </a:p>
          <a:p>
            <a:pPr lvl="1">
              <a:lnSpc>
                <a:spcPct val="130000"/>
              </a:lnSpc>
              <a:spcBef>
                <a:spcPts val="0"/>
              </a:spcBef>
              <a:buClr>
                <a:srgbClr val="00B050"/>
              </a:buClr>
            </a:pPr>
            <a:r>
              <a:rPr lang="en-US" altLang="zh-CN" sz="1800" dirty="0"/>
              <a:t>Secure RTP</a:t>
            </a:r>
            <a:r>
              <a:rPr lang="zh-CN" altLang="en-US" sz="1800" dirty="0"/>
              <a:t>（</a:t>
            </a:r>
            <a:r>
              <a:rPr lang="en-US" altLang="zh-CN" sz="1800" dirty="0"/>
              <a:t>SRTP</a:t>
            </a:r>
            <a:r>
              <a:rPr lang="zh-CN" altLang="en-US" sz="1800" dirty="0"/>
              <a:t>）与 </a:t>
            </a:r>
            <a:r>
              <a:rPr lang="en-US" altLang="zh-CN" sz="1800" dirty="0"/>
              <a:t>Secure  RTCP</a:t>
            </a:r>
            <a:r>
              <a:rPr lang="zh-CN" altLang="en-US" sz="1800" dirty="0"/>
              <a:t>（</a:t>
            </a:r>
            <a:r>
              <a:rPr lang="en-US" altLang="zh-CN" sz="1800" dirty="0"/>
              <a:t>SRTCP</a:t>
            </a:r>
            <a:r>
              <a:rPr lang="zh-CN" altLang="en-US" sz="1800" dirty="0"/>
              <a:t>）</a:t>
            </a:r>
            <a:r>
              <a:rPr lang="en-US" altLang="zh-CN" sz="1800" dirty="0"/>
              <a:t> </a:t>
            </a:r>
            <a:r>
              <a:rPr lang="zh-CN" altLang="en-US" sz="1800" dirty="0"/>
              <a:t>是对媒体数据的封装与传输控制协议</a:t>
            </a:r>
            <a:endParaRPr lang="en-US" altLang="zh-CN" sz="1800" dirty="0"/>
          </a:p>
          <a:p>
            <a:pPr lvl="1">
              <a:lnSpc>
                <a:spcPct val="130000"/>
              </a:lnSpc>
              <a:spcBef>
                <a:spcPts val="0"/>
              </a:spcBef>
              <a:buClr>
                <a:srgbClr val="00B050"/>
              </a:buClr>
            </a:pPr>
            <a:r>
              <a:rPr lang="en-US" altLang="zh-CN" sz="1800" dirty="0"/>
              <a:t>RTCPeerConnection </a:t>
            </a:r>
            <a:r>
              <a:rPr lang="zh-CN" altLang="en-US" sz="1800" dirty="0"/>
              <a:t>用来建立和维护端到端连接，提供高效的音视频流传输</a:t>
            </a:r>
            <a:endParaRPr lang="zh-CN" altLang="en-US" sz="1800" dirty="0"/>
          </a:p>
          <a:p>
            <a:pPr lvl="1">
              <a:lnSpc>
                <a:spcPct val="130000"/>
              </a:lnSpc>
              <a:spcBef>
                <a:spcPts val="0"/>
              </a:spcBef>
              <a:buClr>
                <a:srgbClr val="00B050"/>
              </a:buClr>
            </a:pPr>
            <a:r>
              <a:rPr lang="en-US" altLang="zh-CN" sz="1800" dirty="0"/>
              <a:t>RTCDataChannel </a:t>
            </a:r>
            <a:r>
              <a:rPr lang="zh-CN" altLang="en-US" sz="1800" dirty="0"/>
              <a:t>用来支持端到端的任意二进制数据传输</a:t>
            </a:r>
            <a:endParaRPr lang="en-US" altLang="zh-CN" sz="1800" dirty="0"/>
          </a:p>
          <a:p>
            <a:pPr lvl="1">
              <a:lnSpc>
                <a:spcPct val="130000"/>
              </a:lnSpc>
              <a:spcBef>
                <a:spcPts val="0"/>
              </a:spcBef>
              <a:buClr>
                <a:srgbClr val="00B050"/>
              </a:buClr>
            </a:pPr>
            <a:r>
              <a:rPr lang="zh-CN" altLang="en-US" sz="1800" dirty="0"/>
              <a:t>流控制传输协议</a:t>
            </a:r>
            <a:r>
              <a:rPr lang="en-US" altLang="zh-CN" sz="1800" dirty="0"/>
              <a:t>SCTP</a:t>
            </a:r>
            <a:r>
              <a:rPr lang="zh-CN" altLang="en-US" sz="1800" dirty="0"/>
              <a:t>，提供类似 </a:t>
            </a:r>
            <a:r>
              <a:rPr lang="en-US" altLang="zh-CN" sz="1800" dirty="0"/>
              <a:t>TCP </a:t>
            </a:r>
            <a:r>
              <a:rPr lang="zh-CN" altLang="en-US" sz="1800" dirty="0"/>
              <a:t>的特性</a:t>
            </a:r>
            <a:endParaRPr lang="zh-CN" altLang="en-US" sz="1800" dirty="0"/>
          </a:p>
          <a:p>
            <a:pPr lvl="1">
              <a:lnSpc>
                <a:spcPct val="130000"/>
              </a:lnSpc>
              <a:spcBef>
                <a:spcPts val="0"/>
              </a:spcBef>
              <a:buClr>
                <a:srgbClr val="00B050"/>
              </a:buClr>
            </a:pPr>
            <a:r>
              <a:rPr lang="en-US" altLang="zh-CN" sz="1800" dirty="0"/>
              <a:t>DTLS </a:t>
            </a:r>
            <a:r>
              <a:rPr lang="zh-CN" altLang="en-US" sz="1800" dirty="0"/>
              <a:t>对传输内容进行加密，是 </a:t>
            </a:r>
            <a:r>
              <a:rPr lang="en-US" altLang="zh-CN" sz="1800" dirty="0"/>
              <a:t>UDP </a:t>
            </a:r>
            <a:r>
              <a:rPr lang="zh-CN" altLang="en-US" sz="1800" dirty="0"/>
              <a:t>版 </a:t>
            </a:r>
            <a:r>
              <a:rPr lang="en-US" altLang="zh-CN" sz="1800" dirty="0"/>
              <a:t>TLS</a:t>
            </a:r>
            <a:endParaRPr lang="zh-CN" altLang="en-US" sz="1800" dirty="0"/>
          </a:p>
          <a:p>
            <a:pPr lvl="1">
              <a:lnSpc>
                <a:spcPct val="130000"/>
              </a:lnSpc>
              <a:spcBef>
                <a:spcPts val="0"/>
              </a:spcBef>
              <a:buClr>
                <a:srgbClr val="00B050"/>
              </a:buClr>
            </a:pPr>
            <a:r>
              <a:rPr lang="en-US" altLang="zh-CN" sz="1800" dirty="0"/>
              <a:t>ICE</a:t>
            </a:r>
            <a:r>
              <a:rPr lang="zh-CN" altLang="en-US" sz="1800" dirty="0"/>
              <a:t>、</a:t>
            </a:r>
            <a:r>
              <a:rPr lang="en-US" altLang="zh-CN" sz="1800" dirty="0"/>
              <a:t>STUN</a:t>
            </a:r>
            <a:r>
              <a:rPr lang="zh-CN" altLang="en-US" sz="1800" dirty="0"/>
              <a:t>、</a:t>
            </a:r>
            <a:r>
              <a:rPr lang="en-US" altLang="zh-CN" sz="1800" dirty="0"/>
              <a:t>TURN </a:t>
            </a:r>
            <a:r>
              <a:rPr lang="zh-CN" altLang="en-US" sz="1800" dirty="0"/>
              <a:t>用于内网穿透，应对</a:t>
            </a:r>
            <a:r>
              <a:rPr lang="en-US" altLang="zh-CN" sz="1800" dirty="0"/>
              <a:t>NAT</a:t>
            </a:r>
            <a:br>
              <a:rPr lang="en-US" altLang="zh-CN" sz="1800" dirty="0"/>
            </a:br>
            <a:r>
              <a:rPr lang="zh-CN" altLang="en-US" sz="1800" dirty="0"/>
              <a:t>等私有地址转换的问题</a:t>
            </a:r>
            <a:endParaRPr lang="en-US" altLang="zh-CN" sz="1800" dirty="0"/>
          </a:p>
        </p:txBody>
      </p:sp>
      <p:sp>
        <p:nvSpPr>
          <p:cNvPr id="9" name="矩形 8"/>
          <p:cNvSpPr/>
          <p:nvPr/>
        </p:nvSpPr>
        <p:spPr>
          <a:xfrm>
            <a:off x="7684965" y="1531729"/>
            <a:ext cx="2993363" cy="707886"/>
          </a:xfrm>
          <a:prstGeom prst="rect">
            <a:avLst/>
          </a:prstGeom>
          <a:ln>
            <a:solidFill>
              <a:srgbClr val="C00000"/>
            </a:solidFill>
          </a:ln>
        </p:spPr>
        <p:txBody>
          <a:bodyPr wrap="square">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开源项目与</a:t>
            </a:r>
            <a:r>
              <a:rPr lang="en-US" altLang="zh-CN" sz="2000" dirty="0">
                <a:solidFill>
                  <a:srgbClr val="C00000"/>
                </a:solidFill>
                <a:latin typeface="微软雅黑" panose="020B0503020204020204" pitchFamily="34" charset="-122"/>
                <a:ea typeface="微软雅黑" panose="020B0503020204020204" pitchFamily="34" charset="-122"/>
              </a:rPr>
              <a:t>IETF</a:t>
            </a:r>
            <a:r>
              <a:rPr lang="zh-CN" altLang="en-US" sz="2000" dirty="0">
                <a:solidFill>
                  <a:srgbClr val="C00000"/>
                </a:solidFill>
                <a:latin typeface="微软雅黑" panose="020B0503020204020204" pitchFamily="34" charset="-122"/>
                <a:ea typeface="微软雅黑" panose="020B0503020204020204" pitchFamily="34" charset="-122"/>
              </a:rPr>
              <a:t>国际标准同步推进</a:t>
            </a:r>
            <a:endParaRPr lang="zh-CN" altLang="en-US" dirty="0">
              <a:solidFill>
                <a:prstClr val="black"/>
              </a:solidFill>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buffer_animate.mov">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1334411" y="3397296"/>
            <a:ext cx="5685995" cy="2337576"/>
          </a:xfrm>
          <a:prstGeom prst="rect">
            <a:avLst/>
          </a:prstGeom>
        </p:spPr>
      </p:pic>
      <p:sp>
        <p:nvSpPr>
          <p:cNvPr id="2" name="标题 1"/>
          <p:cNvSpPr>
            <a:spLocks noGrp="1"/>
          </p:cNvSpPr>
          <p:nvPr>
            <p:ph type="title"/>
          </p:nvPr>
        </p:nvSpPr>
        <p:spPr>
          <a:xfrm>
            <a:off x="660399" y="71438"/>
            <a:ext cx="10871202" cy="765175"/>
          </a:xfrm>
        </p:spPr>
        <p:txBody>
          <a:bodyPr>
            <a:normAutofit/>
          </a:bodyPr>
          <a:lstStyle/>
          <a:p>
            <a:pPr lvl="1" algn="l" rtl="0">
              <a:spcBef>
                <a:spcPct val="0"/>
              </a:spcBef>
            </a:pPr>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流媒体动态自适应传输</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400" y="1052513"/>
            <a:ext cx="10871200" cy="3112013"/>
          </a:xfrm>
        </p:spPr>
        <p:txBody>
          <a:bodyPr>
            <a:noAutofit/>
          </a:bodyPr>
          <a:lstStyle/>
          <a:p>
            <a:pPr>
              <a:lnSpc>
                <a:spcPct val="130000"/>
              </a:lnSpc>
              <a:spcBef>
                <a:spcPts val="0"/>
              </a:spcBef>
            </a:pPr>
            <a:r>
              <a:rPr lang="zh-CN" altLang="en-US" sz="2000" dirty="0"/>
              <a:t>视频传输优化的挑战</a:t>
            </a:r>
            <a:endParaRPr lang="en-US" altLang="zh-CN" sz="2000" dirty="0"/>
          </a:p>
          <a:p>
            <a:pPr lvl="1">
              <a:lnSpc>
                <a:spcPct val="130000"/>
              </a:lnSpc>
              <a:spcBef>
                <a:spcPts val="0"/>
              </a:spcBef>
              <a:buClr>
                <a:srgbClr val="00B050"/>
              </a:buClr>
            </a:pPr>
            <a:r>
              <a:rPr lang="zh-CN" altLang="en-US" sz="1800" dirty="0"/>
              <a:t>客户端基于当前网络状况，向服务器请求视频块</a:t>
            </a:r>
            <a:endParaRPr lang="en-US" altLang="zh-CN" sz="1800" dirty="0"/>
          </a:p>
          <a:p>
            <a:pPr lvl="1">
              <a:lnSpc>
                <a:spcPct val="130000"/>
              </a:lnSpc>
              <a:spcBef>
                <a:spcPts val="0"/>
              </a:spcBef>
              <a:buClr>
                <a:srgbClr val="00B050"/>
              </a:buClr>
            </a:pPr>
            <a:r>
              <a:rPr lang="zh-CN" altLang="en-US" sz="1800" dirty="0"/>
              <a:t>若视频块的码率</a:t>
            </a:r>
            <a:r>
              <a:rPr lang="en-US" altLang="zh-CN" sz="1800" dirty="0"/>
              <a:t>&gt;</a:t>
            </a:r>
            <a:r>
              <a:rPr lang="zh-CN" altLang="en-US" sz="1800" dirty="0"/>
              <a:t>可用带宽：视频块难以及时抵达客户端，出现卡顿</a:t>
            </a:r>
            <a:endParaRPr lang="en-US" altLang="zh-CN" sz="1800" dirty="0"/>
          </a:p>
          <a:p>
            <a:pPr lvl="1">
              <a:lnSpc>
                <a:spcPct val="130000"/>
              </a:lnSpc>
              <a:spcBef>
                <a:spcPts val="0"/>
              </a:spcBef>
              <a:buClr>
                <a:srgbClr val="00B050"/>
              </a:buClr>
            </a:pPr>
            <a:r>
              <a:rPr lang="zh-CN" altLang="en-US" sz="1800" dirty="0"/>
              <a:t>若视频块的码率</a:t>
            </a:r>
            <a:r>
              <a:rPr lang="en-US" altLang="zh-CN" sz="1800" dirty="0"/>
              <a:t>&lt;</a:t>
            </a:r>
            <a:r>
              <a:rPr lang="zh-CN" altLang="en-US" sz="1800" dirty="0"/>
              <a:t>可用带宽：视频质量较低，没有充分利用带宽资源</a:t>
            </a:r>
            <a:endParaRPr lang="en-US" altLang="zh-CN" sz="1800" dirty="0"/>
          </a:p>
          <a:p>
            <a:pPr lvl="1">
              <a:lnSpc>
                <a:spcPct val="130000"/>
              </a:lnSpc>
              <a:spcBef>
                <a:spcPts val="0"/>
              </a:spcBef>
              <a:buClr>
                <a:srgbClr val="00B050"/>
              </a:buClr>
            </a:pPr>
            <a:r>
              <a:rPr lang="zh-CN" altLang="en-US" sz="1800" dirty="0"/>
              <a:t>如何为视频块选择贴近当前可用带宽的码率？</a:t>
            </a:r>
            <a:endParaRPr lang="en-US" altLang="zh-CN" sz="1800" dirty="0"/>
          </a:p>
          <a:p>
            <a:pPr>
              <a:lnSpc>
                <a:spcPct val="130000"/>
              </a:lnSpc>
              <a:spcBef>
                <a:spcPts val="0"/>
              </a:spcBef>
            </a:pPr>
            <a:r>
              <a:rPr lang="zh-CN" altLang="en-US" sz="2000" dirty="0"/>
              <a:t>进一步挑战：网络带宽随时间不断变化</a:t>
            </a:r>
            <a:endParaRPr lang="en-US" altLang="zh-CN" sz="2000" dirty="0"/>
          </a:p>
          <a:p>
            <a:endParaRPr lang="en-US" altLang="zh-CN" dirty="0"/>
          </a:p>
        </p:txBody>
      </p:sp>
      <p:sp>
        <p:nvSpPr>
          <p:cNvPr id="6" name="Rectangle 80"/>
          <p:cNvSpPr/>
          <p:nvPr/>
        </p:nvSpPr>
        <p:spPr>
          <a:xfrm>
            <a:off x="5027578" y="4386440"/>
            <a:ext cx="1813756" cy="1325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81"/>
          <p:cNvSpPr/>
          <p:nvPr/>
        </p:nvSpPr>
        <p:spPr>
          <a:xfrm>
            <a:off x="853098" y="4217140"/>
            <a:ext cx="2069003" cy="1163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82"/>
          <p:cNvPicPr>
            <a:picLocks noChangeAspect="1"/>
          </p:cNvPicPr>
          <p:nvPr/>
        </p:nvPicPr>
        <p:blipFill>
          <a:blip r:embed="rId5" cstate="screen"/>
          <a:stretch>
            <a:fillRect/>
          </a:stretch>
        </p:blipFill>
        <p:spPr>
          <a:xfrm>
            <a:off x="611520" y="4346798"/>
            <a:ext cx="1503440" cy="990994"/>
          </a:xfrm>
          <a:prstGeom prst="rect">
            <a:avLst/>
          </a:prstGeom>
        </p:spPr>
      </p:pic>
      <p:pic>
        <p:nvPicPr>
          <p:cNvPr id="9" name="Picture 83"/>
          <p:cNvPicPr>
            <a:picLocks noChangeAspect="1"/>
          </p:cNvPicPr>
          <p:nvPr/>
        </p:nvPicPr>
        <p:blipFill>
          <a:blip r:embed="rId6" cstate="screen"/>
          <a:stretch>
            <a:fillRect/>
          </a:stretch>
        </p:blipFill>
        <p:spPr>
          <a:xfrm>
            <a:off x="1196134" y="4757015"/>
            <a:ext cx="382837" cy="269517"/>
          </a:xfrm>
          <a:prstGeom prst="rect">
            <a:avLst/>
          </a:prstGeom>
        </p:spPr>
      </p:pic>
      <p:sp>
        <p:nvSpPr>
          <p:cNvPr id="10" name="Rectangle 84"/>
          <p:cNvSpPr/>
          <p:nvPr/>
        </p:nvSpPr>
        <p:spPr>
          <a:xfrm>
            <a:off x="611520" y="4346798"/>
            <a:ext cx="1503440" cy="1121477"/>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1" name="Rectangle 85"/>
          <p:cNvSpPr/>
          <p:nvPr/>
        </p:nvSpPr>
        <p:spPr>
          <a:xfrm>
            <a:off x="1656361" y="5343245"/>
            <a:ext cx="188216"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2" name="Rectangle 86"/>
          <p:cNvSpPr/>
          <p:nvPr/>
        </p:nvSpPr>
        <p:spPr>
          <a:xfrm>
            <a:off x="611516" y="5340460"/>
            <a:ext cx="1044972" cy="13048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3" name="Rectangle 87"/>
          <p:cNvSpPr/>
          <p:nvPr/>
        </p:nvSpPr>
        <p:spPr>
          <a:xfrm>
            <a:off x="611518" y="5340460"/>
            <a:ext cx="611261" cy="130484"/>
          </a:xfrm>
          <a:prstGeom prst="rect">
            <a:avLst/>
          </a:prstGeom>
          <a:solidFill>
            <a:srgbClr val="D5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4" name="Rectangle 88"/>
          <p:cNvSpPr/>
          <p:nvPr/>
        </p:nvSpPr>
        <p:spPr>
          <a:xfrm>
            <a:off x="611518" y="5338790"/>
            <a:ext cx="1503441" cy="130484"/>
          </a:xfrm>
          <a:prstGeom prst="rect">
            <a:avLst/>
          </a:prstGeom>
          <a:no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5" name="Oval 89"/>
          <p:cNvSpPr/>
          <p:nvPr/>
        </p:nvSpPr>
        <p:spPr>
          <a:xfrm>
            <a:off x="1130336" y="5316637"/>
            <a:ext cx="185078" cy="185078"/>
          </a:xfrm>
          <a:prstGeom prst="ellipse">
            <a:avLst/>
          </a:prstGeom>
          <a:solidFill>
            <a:schemeClr val="bg1"/>
          </a:solidFill>
          <a:ln w="6350">
            <a:solidFill>
              <a:schemeClr val="bg1">
                <a:lumMod val="85000"/>
              </a:schemeClr>
            </a:solidFill>
          </a:ln>
          <a:effectLst>
            <a:outerShdw blurRad="50800" dist="76200" dir="2700000" sx="83000" sy="8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6" name="Oval 90"/>
          <p:cNvSpPr/>
          <p:nvPr/>
        </p:nvSpPr>
        <p:spPr>
          <a:xfrm>
            <a:off x="1186752" y="5372240"/>
            <a:ext cx="72056" cy="72056"/>
          </a:xfrm>
          <a:prstGeom prst="ellipse">
            <a:avLst/>
          </a:prstGeom>
          <a:solidFill>
            <a:schemeClr val="bg1">
              <a:lumMod val="65000"/>
            </a:schemeClr>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sp>
        <p:nvSpPr>
          <p:cNvPr id="17" name="TextBox 16"/>
          <p:cNvSpPr txBox="1"/>
          <p:nvPr/>
        </p:nvSpPr>
        <p:spPr>
          <a:xfrm>
            <a:off x="568484" y="5598932"/>
            <a:ext cx="1555373"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客户端</a:t>
            </a:r>
            <a:endParaRPr lang="en-US" sz="1600" dirty="0">
              <a:solidFill>
                <a:prstClr val="black"/>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5566880" y="5533574"/>
            <a:ext cx="1483967" cy="338554"/>
          </a:xfrm>
          <a:prstGeom prst="rect">
            <a:avLst/>
          </a:prstGeom>
          <a:noFill/>
        </p:spPr>
        <p:txBody>
          <a:bodyPr wrap="square" rtlCol="0">
            <a:spAutoFit/>
          </a:bodyPr>
          <a:lstStyle/>
          <a:p>
            <a:pPr algn="ctr"/>
            <a:r>
              <a:rPr lang="en-US" sz="1600" dirty="0">
                <a:solidFill>
                  <a:prstClr val="black"/>
                </a:solidFill>
                <a:latin typeface="微软雅黑" panose="020B0503020204020204" pitchFamily="34" charset="-122"/>
                <a:ea typeface="微软雅黑" panose="020B0503020204020204" pitchFamily="34" charset="-122"/>
              </a:rPr>
              <a:t>HTTP</a:t>
            </a:r>
            <a:r>
              <a:rPr lang="zh-CN" altLang="en-US" sz="1600" dirty="0">
                <a:solidFill>
                  <a:prstClr val="black"/>
                </a:solidFill>
                <a:latin typeface="微软雅黑" panose="020B0503020204020204" pitchFamily="34" charset="-122"/>
                <a:ea typeface="微软雅黑" panose="020B0503020204020204" pitchFamily="34" charset="-122"/>
              </a:rPr>
              <a:t>服务器</a:t>
            </a:r>
            <a:endParaRPr lang="en-US" sz="1600" dirty="0">
              <a:solidFill>
                <a:prstClr val="black"/>
              </a:solidFill>
              <a:latin typeface="微软雅黑" panose="020B0503020204020204" pitchFamily="34" charset="-122"/>
              <a:ea typeface="微软雅黑" panose="020B0503020204020204" pitchFamily="34" charset="-122"/>
            </a:endParaRPr>
          </a:p>
        </p:txBody>
      </p:sp>
      <p:cxnSp>
        <p:nvCxnSpPr>
          <p:cNvPr id="19" name="Straight Arrow Connector 93"/>
          <p:cNvCxnSpPr/>
          <p:nvPr/>
        </p:nvCxnSpPr>
        <p:spPr>
          <a:xfrm>
            <a:off x="2469671" y="4704044"/>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90795" y="3973675"/>
            <a:ext cx="2637011"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请求</a:t>
            </a:r>
            <a:r>
              <a:rPr lang="en-US" sz="1600" dirty="0">
                <a:solidFill>
                  <a:prstClr val="black"/>
                </a:solidFill>
                <a:latin typeface="微软雅黑" panose="020B0503020204020204" pitchFamily="34" charset="-122"/>
                <a:ea typeface="微软雅黑" panose="020B0503020204020204" pitchFamily="34" charset="-122"/>
              </a:rPr>
              <a:t>: </a:t>
            </a:r>
            <a:endParaRPr lang="en-US"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以码率</a:t>
            </a:r>
            <a:r>
              <a:rPr lang="en-US" altLang="zh-CN" sz="1600" dirty="0">
                <a:solidFill>
                  <a:prstClr val="black"/>
                </a:solidFill>
                <a:latin typeface="微软雅黑" panose="020B0503020204020204" pitchFamily="34" charset="-122"/>
                <a:ea typeface="微软雅黑" panose="020B0503020204020204" pitchFamily="34" charset="-122"/>
              </a:rPr>
              <a:t>r</a:t>
            </a:r>
            <a:r>
              <a:rPr lang="zh-CN" altLang="en-US" sz="1600" dirty="0">
                <a:solidFill>
                  <a:prstClr val="black"/>
                </a:solidFill>
                <a:latin typeface="微软雅黑" panose="020B0503020204020204" pitchFamily="34" charset="-122"/>
                <a:ea typeface="微软雅黑" panose="020B0503020204020204" pitchFamily="34" charset="-122"/>
              </a:rPr>
              <a:t>请求下一个视频块</a:t>
            </a:r>
            <a:endParaRPr lang="en-US" sz="1600" i="1" dirty="0">
              <a:solidFill>
                <a:prstClr val="black"/>
              </a:solidFill>
              <a:latin typeface="微软雅黑" panose="020B0503020204020204" pitchFamily="34" charset="-122"/>
              <a:ea typeface="微软雅黑" panose="020B0503020204020204" pitchFamily="34" charset="-122"/>
            </a:endParaRPr>
          </a:p>
        </p:txBody>
      </p:sp>
      <p:cxnSp>
        <p:nvCxnSpPr>
          <p:cNvPr id="21" name="Straight Arrow Connector 95"/>
          <p:cNvCxnSpPr/>
          <p:nvPr/>
        </p:nvCxnSpPr>
        <p:spPr>
          <a:xfrm flipH="1">
            <a:off x="2422912" y="4973560"/>
            <a:ext cx="2828925" cy="0"/>
          </a:xfrm>
          <a:prstGeom prst="straightConnector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16199" y="5005013"/>
            <a:ext cx="1534988" cy="584775"/>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响应：</a:t>
            </a:r>
            <a:endParaRPr lang="en-US" altLang="zh-CN" sz="1600" dirty="0">
              <a:solidFill>
                <a:prstClr val="black"/>
              </a:solidFill>
              <a:latin typeface="微软雅黑" panose="020B0503020204020204" pitchFamily="34" charset="-122"/>
              <a:ea typeface="微软雅黑" panose="020B0503020204020204" pitchFamily="34" charset="-122"/>
            </a:endParaRPr>
          </a:p>
          <a:p>
            <a:r>
              <a:rPr lang="zh-CN" altLang="en-US" sz="1600" dirty="0">
                <a:solidFill>
                  <a:prstClr val="black"/>
                </a:solidFill>
                <a:latin typeface="微软雅黑" panose="020B0503020204020204" pitchFamily="34" charset="-122"/>
                <a:ea typeface="微软雅黑" panose="020B0503020204020204" pitchFamily="34" charset="-122"/>
              </a:rPr>
              <a:t>视频内容</a:t>
            </a:r>
            <a:endParaRPr lang="en-US" sz="1600" dirty="0">
              <a:solidFill>
                <a:prstClr val="black"/>
              </a:solidFill>
              <a:latin typeface="微软雅黑" panose="020B0503020204020204" pitchFamily="34" charset="-122"/>
              <a:ea typeface="微软雅黑" panose="020B0503020204020204" pitchFamily="34" charset="-122"/>
            </a:endParaRPr>
          </a:p>
        </p:txBody>
      </p:sp>
      <p:pic>
        <p:nvPicPr>
          <p:cNvPr id="23" name="Picture 97"/>
          <p:cNvPicPr>
            <a:picLocks noChangeAspect="1"/>
          </p:cNvPicPr>
          <p:nvPr/>
        </p:nvPicPr>
        <p:blipFill>
          <a:blip r:embed="rId7" cstate="screen"/>
          <a:stretch>
            <a:fillRect/>
          </a:stretch>
        </p:blipFill>
        <p:spPr>
          <a:xfrm>
            <a:off x="5776716" y="4235173"/>
            <a:ext cx="1426796" cy="1122812"/>
          </a:xfrm>
          <a:prstGeom prst="rect">
            <a:avLst/>
          </a:prstGeom>
        </p:spPr>
      </p:pic>
      <p:sp>
        <p:nvSpPr>
          <p:cNvPr id="24" name="Rectangle 145"/>
          <p:cNvSpPr/>
          <p:nvPr/>
        </p:nvSpPr>
        <p:spPr>
          <a:xfrm>
            <a:off x="2937070" y="4503228"/>
            <a:ext cx="2058937" cy="794173"/>
          </a:xfrm>
          <a:prstGeom prst="rect">
            <a:avLst/>
          </a:prstGeom>
          <a:solidFill>
            <a:schemeClr val="bg1">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prstClr val="white"/>
              </a:solidFill>
            </a:endParaRPr>
          </a:p>
        </p:txBody>
      </p:sp>
      <p:grpSp>
        <p:nvGrpSpPr>
          <p:cNvPr id="25" name="Group 146"/>
          <p:cNvGrpSpPr/>
          <p:nvPr/>
        </p:nvGrpSpPr>
        <p:grpSpPr>
          <a:xfrm>
            <a:off x="4730272" y="4574176"/>
            <a:ext cx="1411247" cy="322865"/>
            <a:chOff x="4928863" y="3926411"/>
            <a:chExt cx="1310714" cy="322865"/>
          </a:xfrm>
        </p:grpSpPr>
        <p:sp>
          <p:nvSpPr>
            <p:cNvPr id="26" name="TextBox 25"/>
            <p:cNvSpPr txBox="1"/>
            <p:nvPr/>
          </p:nvSpPr>
          <p:spPr>
            <a:xfrm>
              <a:off x="4928863" y="3926411"/>
              <a:ext cx="1310714"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输入</a:t>
              </a:r>
              <a:endParaRPr lang="en-US" sz="1400" dirty="0">
                <a:solidFill>
                  <a:prstClr val="black"/>
                </a:solidFill>
                <a:latin typeface="微软雅黑" panose="020B0503020204020204" pitchFamily="34" charset="-122"/>
                <a:ea typeface="微软雅黑" panose="020B0503020204020204" pitchFamily="34" charset="-122"/>
              </a:endParaRPr>
            </a:p>
          </p:txBody>
        </p:sp>
        <p:cxnSp>
          <p:nvCxnSpPr>
            <p:cNvPr id="27" name="Straight Arrow Connector 148"/>
            <p:cNvCxnSpPr/>
            <p:nvPr/>
          </p:nvCxnSpPr>
          <p:spPr>
            <a:xfrm flipH="1">
              <a:off x="519054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grpSp>
        <p:nvGrpSpPr>
          <p:cNvPr id="28" name="Group 149"/>
          <p:cNvGrpSpPr/>
          <p:nvPr/>
        </p:nvGrpSpPr>
        <p:grpSpPr>
          <a:xfrm>
            <a:off x="1872931" y="4574176"/>
            <a:ext cx="1310714" cy="630942"/>
            <a:chOff x="1908383" y="3926411"/>
            <a:chExt cx="1310714" cy="630942"/>
          </a:xfrm>
        </p:grpSpPr>
        <p:sp>
          <p:nvSpPr>
            <p:cNvPr id="29" name="TextBox 28"/>
            <p:cNvSpPr txBox="1"/>
            <p:nvPr/>
          </p:nvSpPr>
          <p:spPr>
            <a:xfrm>
              <a:off x="1908383" y="3926411"/>
              <a:ext cx="1310714" cy="630942"/>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输出</a:t>
              </a:r>
              <a:endParaRPr lang="en-US" sz="1400" dirty="0">
                <a:solidFill>
                  <a:prstClr val="black"/>
                </a:solidFill>
                <a:latin typeface="微软雅黑" panose="020B0503020204020204" pitchFamily="34" charset="-122"/>
                <a:ea typeface="微软雅黑" panose="020B0503020204020204" pitchFamily="34" charset="-122"/>
              </a:endParaRPr>
            </a:p>
            <a:p>
              <a:pPr algn="ctr"/>
              <a:endParaRPr lang="en-US" sz="700" dirty="0">
                <a:solidFill>
                  <a:prstClr val="black"/>
                </a:solidFill>
                <a:latin typeface="微软雅黑" panose="020B0503020204020204" pitchFamily="34" charset="-122"/>
                <a:ea typeface="微软雅黑" panose="020B0503020204020204" pitchFamily="34" charset="-122"/>
              </a:endParaRPr>
            </a:p>
            <a:p>
              <a:pPr algn="ctr"/>
              <a:r>
                <a:rPr lang="en-US" sz="1350" dirty="0">
                  <a:solidFill>
                    <a:prstClr val="black"/>
                  </a:solidFill>
                  <a:latin typeface="微软雅黑" panose="020B0503020204020204" pitchFamily="34" charset="-122"/>
                  <a:ea typeface="微软雅黑" panose="020B0503020204020204" pitchFamily="34" charset="-122"/>
                </a:rPr>
                <a:t>1 sec/sec</a:t>
              </a:r>
              <a:endParaRPr lang="en-US" sz="1350" dirty="0">
                <a:solidFill>
                  <a:prstClr val="black"/>
                </a:solidFill>
                <a:latin typeface="微软雅黑" panose="020B0503020204020204" pitchFamily="34" charset="-122"/>
                <a:ea typeface="微软雅黑" panose="020B0503020204020204" pitchFamily="34" charset="-122"/>
              </a:endParaRPr>
            </a:p>
          </p:txBody>
        </p:sp>
        <p:cxnSp>
          <p:nvCxnSpPr>
            <p:cNvPr id="30" name="Straight Arrow Connector 151"/>
            <p:cNvCxnSpPr/>
            <p:nvPr/>
          </p:nvCxnSpPr>
          <p:spPr>
            <a:xfrm flipH="1">
              <a:off x="2170067" y="4242656"/>
              <a:ext cx="752946" cy="6620"/>
            </a:xfrm>
            <a:prstGeom prst="straightConnector1">
              <a:avLst/>
            </a:prstGeom>
            <a:ln w="1905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pic>
        <p:nvPicPr>
          <p:cNvPr id="31" name="Picture 152"/>
          <p:cNvPicPr>
            <a:picLocks noChangeAspect="1"/>
          </p:cNvPicPr>
          <p:nvPr/>
        </p:nvPicPr>
        <p:blipFill>
          <a:blip r:embed="rId8" cstate="screen"/>
          <a:stretch>
            <a:fillRect/>
          </a:stretch>
        </p:blipFill>
        <p:spPr>
          <a:xfrm>
            <a:off x="615334" y="4342435"/>
            <a:ext cx="1505331" cy="990981"/>
          </a:xfrm>
          <a:prstGeom prst="rect">
            <a:avLst/>
          </a:prstGeom>
        </p:spPr>
      </p:pic>
      <p:pic>
        <p:nvPicPr>
          <p:cNvPr id="32" name="Picture 153"/>
          <p:cNvPicPr>
            <a:picLocks noChangeAspect="1"/>
          </p:cNvPicPr>
          <p:nvPr/>
        </p:nvPicPr>
        <p:blipFill>
          <a:blip r:embed="rId9" cstate="screen"/>
          <a:stretch>
            <a:fillRect/>
          </a:stretch>
        </p:blipFill>
        <p:spPr>
          <a:xfrm>
            <a:off x="963678" y="4455953"/>
            <a:ext cx="763944" cy="763944"/>
          </a:xfrm>
          <a:prstGeom prst="rect">
            <a:avLst/>
          </a:prstGeom>
        </p:spPr>
      </p:pic>
      <p:pic>
        <p:nvPicPr>
          <p:cNvPr id="33" name="Picture 33"/>
          <p:cNvPicPr>
            <a:picLocks noChangeAspect="1"/>
          </p:cNvPicPr>
          <p:nvPr/>
        </p:nvPicPr>
        <p:blipFill>
          <a:blip r:embed="rId10" cstate="screen"/>
          <a:stretch>
            <a:fillRect/>
          </a:stretch>
        </p:blipFill>
        <p:spPr>
          <a:xfrm>
            <a:off x="2932739" y="4499710"/>
            <a:ext cx="2100331" cy="804672"/>
          </a:xfrm>
          <a:prstGeom prst="rect">
            <a:avLst/>
          </a:prstGeom>
        </p:spPr>
      </p:pic>
      <p:grpSp>
        <p:nvGrpSpPr>
          <p:cNvPr id="34" name="Group 10"/>
          <p:cNvGrpSpPr/>
          <p:nvPr/>
        </p:nvGrpSpPr>
        <p:grpSpPr>
          <a:xfrm>
            <a:off x="3085221" y="4900315"/>
            <a:ext cx="2285058" cy="727302"/>
            <a:chOff x="3815041" y="1938968"/>
            <a:chExt cx="2285058" cy="727302"/>
          </a:xfrm>
        </p:grpSpPr>
        <p:cxnSp>
          <p:nvCxnSpPr>
            <p:cNvPr id="35" name="Straight Arrow Connector 4"/>
            <p:cNvCxnSpPr/>
            <p:nvPr/>
          </p:nvCxnSpPr>
          <p:spPr>
            <a:xfrm>
              <a:off x="5222100" y="2383106"/>
              <a:ext cx="196300" cy="0"/>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36" name="Straight Arrow Connector 50"/>
            <p:cNvCxnSpPr/>
            <p:nvPr/>
          </p:nvCxnSpPr>
          <p:spPr>
            <a:xfrm flipH="1" flipV="1">
              <a:off x="5452090" y="1938968"/>
              <a:ext cx="0" cy="385972"/>
            </a:xfrm>
            <a:prstGeom prst="straightConnector1">
              <a:avLst/>
            </a:prstGeom>
            <a:ln w="12700">
              <a:solidFill>
                <a:schemeClr val="tx1"/>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815041" y="2358493"/>
              <a:ext cx="1906291" cy="307777"/>
            </a:xfrm>
            <a:prstGeom prst="rect">
              <a:avLst/>
            </a:prstGeom>
            <a:solidFill>
              <a:schemeClr val="bg1"/>
            </a:solidFill>
          </p:spPr>
          <p:txBody>
            <a:bodyPr wrap="non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每格为</a:t>
              </a:r>
              <a:r>
                <a:rPr lang="en-US" altLang="zh-CN" sz="1400" dirty="0">
                  <a:solidFill>
                    <a:prstClr val="black"/>
                  </a:solidFill>
                  <a:latin typeface="微软雅黑" panose="020B0503020204020204" pitchFamily="34" charset="-122"/>
                  <a:ea typeface="微软雅黑" panose="020B0503020204020204" pitchFamily="34" charset="-122"/>
                </a:rPr>
                <a:t>1</a:t>
              </a:r>
              <a:r>
                <a:rPr lang="zh-CN" altLang="en-US" sz="1400" dirty="0">
                  <a:solidFill>
                    <a:prstClr val="black"/>
                  </a:solidFill>
                  <a:latin typeface="微软雅黑" panose="020B0503020204020204" pitchFamily="34" charset="-122"/>
                  <a:ea typeface="微软雅黑" panose="020B0503020204020204" pitchFamily="34" charset="-122"/>
                </a:rPr>
                <a:t>秒的视频内容</a:t>
              </a:r>
              <a:endParaRPr lang="en-US" sz="1400" dirty="0">
                <a:solidFill>
                  <a:prstClr val="black"/>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5326986" y="1985476"/>
              <a:ext cx="773113"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码率</a:t>
              </a:r>
              <a:endParaRPr lang="en-US" sz="1400" dirty="0">
                <a:solidFill>
                  <a:prstClr val="black"/>
                </a:solidFill>
                <a:latin typeface="微软雅黑" panose="020B0503020204020204" pitchFamily="34" charset="-122"/>
                <a:ea typeface="微软雅黑" panose="020B0503020204020204" pitchFamily="34" charset="-122"/>
              </a:endParaRPr>
            </a:p>
          </p:txBody>
        </p:sp>
      </p:grpSp>
      <p:pic>
        <p:nvPicPr>
          <p:cNvPr id="39" name="Picture 1"/>
          <p:cNvPicPr>
            <a:picLocks noChangeAspect="1"/>
          </p:cNvPicPr>
          <p:nvPr/>
        </p:nvPicPr>
        <p:blipFill>
          <a:blip r:embed="rId11"/>
          <a:stretch>
            <a:fillRect/>
          </a:stretch>
        </p:blipFill>
        <p:spPr>
          <a:xfrm>
            <a:off x="966044" y="4457888"/>
            <a:ext cx="762000" cy="762000"/>
          </a:xfrm>
          <a:prstGeom prst="rect">
            <a:avLst/>
          </a:prstGeom>
        </p:spPr>
      </p:pic>
      <p:graphicFrame>
        <p:nvGraphicFramePr>
          <p:cNvPr id="41" name="Chart 154"/>
          <p:cNvGraphicFramePr/>
          <p:nvPr/>
        </p:nvGraphicFramePr>
        <p:xfrm>
          <a:off x="7303367" y="3788679"/>
          <a:ext cx="4158362" cy="1866180"/>
        </p:xfrm>
        <a:graphic>
          <a:graphicData uri="http://schemas.openxmlformats.org/drawingml/2006/chart">
            <c:chart xmlns:c="http://schemas.openxmlformats.org/drawingml/2006/chart" xmlns:r="http://schemas.openxmlformats.org/officeDocument/2006/relationships" r:id="rId1"/>
          </a:graphicData>
        </a:graphic>
      </p:graphicFrame>
      <p:grpSp>
        <p:nvGrpSpPr>
          <p:cNvPr id="42" name="Group 17"/>
          <p:cNvGrpSpPr/>
          <p:nvPr/>
        </p:nvGrpSpPr>
        <p:grpSpPr>
          <a:xfrm>
            <a:off x="8144769" y="4400054"/>
            <a:ext cx="3768898" cy="892325"/>
            <a:chOff x="3067634" y="3692693"/>
            <a:chExt cx="3768898" cy="892325"/>
          </a:xfrm>
        </p:grpSpPr>
        <p:cxnSp>
          <p:nvCxnSpPr>
            <p:cNvPr id="43" name="Straight Connector 6"/>
            <p:cNvCxnSpPr/>
            <p:nvPr/>
          </p:nvCxnSpPr>
          <p:spPr>
            <a:xfrm flipV="1">
              <a:off x="3067634" y="3707626"/>
              <a:ext cx="82296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4" name="Straight Connector 40"/>
            <p:cNvCxnSpPr/>
            <p:nvPr/>
          </p:nvCxnSpPr>
          <p:spPr>
            <a:xfrm>
              <a:off x="3884244" y="3692693"/>
              <a:ext cx="0" cy="64008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5" name="Straight Connector 43"/>
            <p:cNvCxnSpPr/>
            <p:nvPr/>
          </p:nvCxnSpPr>
          <p:spPr>
            <a:xfrm>
              <a:off x="3867897" y="4318256"/>
              <a:ext cx="1018590"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6" name="Straight Connector 48"/>
            <p:cNvCxnSpPr/>
            <p:nvPr/>
          </p:nvCxnSpPr>
          <p:spPr>
            <a:xfrm flipV="1">
              <a:off x="4853288" y="3868724"/>
              <a:ext cx="4572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7" name="Straight Connector 49"/>
            <p:cNvCxnSpPr/>
            <p:nvPr/>
          </p:nvCxnSpPr>
          <p:spPr>
            <a:xfrm flipH="1">
              <a:off x="4867837" y="3858521"/>
              <a:ext cx="0" cy="45720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8" name="Straight Connector 51"/>
            <p:cNvCxnSpPr/>
            <p:nvPr/>
          </p:nvCxnSpPr>
          <p:spPr>
            <a:xfrm flipH="1">
              <a:off x="5299065" y="3853498"/>
              <a:ext cx="0" cy="73152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49" name="Straight Connector 52"/>
            <p:cNvCxnSpPr/>
            <p:nvPr/>
          </p:nvCxnSpPr>
          <p:spPr>
            <a:xfrm flipV="1">
              <a:off x="5299065" y="4571998"/>
              <a:ext cx="704088" cy="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0" name="Straight Connector 54"/>
            <p:cNvCxnSpPr/>
            <p:nvPr/>
          </p:nvCxnSpPr>
          <p:spPr>
            <a:xfrm flipV="1">
              <a:off x="5978962" y="4031589"/>
              <a:ext cx="228600" cy="3949"/>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cxnSp>
          <p:nvCxnSpPr>
            <p:cNvPr id="51" name="Straight Connector 55"/>
            <p:cNvCxnSpPr/>
            <p:nvPr/>
          </p:nvCxnSpPr>
          <p:spPr>
            <a:xfrm flipH="1">
              <a:off x="5990843" y="4036378"/>
              <a:ext cx="0" cy="548640"/>
            </a:xfrm>
            <a:prstGeom prst="line">
              <a:avLst/>
            </a:prstGeom>
            <a:ln w="31750">
              <a:solidFill>
                <a:srgbClr val="B348FF"/>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190201" y="3868724"/>
              <a:ext cx="646331" cy="369332"/>
            </a:xfrm>
            <a:prstGeom prst="rect">
              <a:avLst/>
            </a:prstGeom>
            <a:noFill/>
          </p:spPr>
          <p:txBody>
            <a:bodyPr wrap="none" rtlCol="0">
              <a:spAutoFit/>
            </a:bodyPr>
            <a:lstStyle/>
            <a:p>
              <a:r>
                <a:rPr lang="zh-CN" altLang="en-US" dirty="0">
                  <a:solidFill>
                    <a:srgbClr val="B348FF"/>
                  </a:solidFill>
                  <a:latin typeface="微软雅黑" panose="020B0503020204020204" pitchFamily="34" charset="-122"/>
                  <a:ea typeface="微软雅黑" panose="020B0503020204020204" pitchFamily="34" charset="-122"/>
                </a:rPr>
                <a:t>码率</a:t>
              </a:r>
              <a:endParaRPr lang="en-US" dirty="0">
                <a:solidFill>
                  <a:srgbClr val="B348FF"/>
                </a:solidFill>
                <a:latin typeface="微软雅黑" panose="020B0503020204020204" pitchFamily="34" charset="-122"/>
                <a:ea typeface="微软雅黑" panose="020B0503020204020204" pitchFamily="34" charset="-122"/>
              </a:endParaRPr>
            </a:p>
          </p:txBody>
        </p:sp>
      </p:grpSp>
      <p:sp>
        <p:nvSpPr>
          <p:cNvPr id="40" name="矩形 39"/>
          <p:cNvSpPr/>
          <p:nvPr/>
        </p:nvSpPr>
        <p:spPr>
          <a:xfrm>
            <a:off x="8236502" y="5712048"/>
            <a:ext cx="3402150" cy="707886"/>
          </a:xfrm>
          <a:prstGeom prst="rect">
            <a:avLst/>
          </a:prstGeom>
          <a:ln>
            <a:solidFill>
              <a:srgbClr val="B348FF"/>
            </a:solidFill>
          </a:ln>
        </p:spPr>
        <p:txBody>
          <a:bodyPr wrap="square">
            <a:spAutoFit/>
          </a:bodyPr>
          <a:lstStyle/>
          <a:p>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网络可用带宽不断变化时，</a:t>
            </a:r>
            <a:r>
              <a:rPr lang="zh-CN" altLang="en-US" sz="2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如何及时选取合适的码率？</a:t>
            </a:r>
            <a:endParaRPr lang="zh-CN" altLang="en-US" sz="1600" dirty="0">
              <a:solidFill>
                <a:srgbClr val="C00000"/>
              </a:solidFill>
            </a:endParaRPr>
          </a:p>
        </p:txBody>
      </p:sp>
      <p:sp>
        <p:nvSpPr>
          <p:cNvPr id="54" name="矩形 53"/>
          <p:cNvSpPr/>
          <p:nvPr/>
        </p:nvSpPr>
        <p:spPr>
          <a:xfrm>
            <a:off x="9568823" y="2000003"/>
            <a:ext cx="1920742" cy="1015663"/>
          </a:xfrm>
          <a:prstGeom prst="rect">
            <a:avLst/>
          </a:prstGeom>
          <a:ln>
            <a:solidFill>
              <a:srgbClr val="C00000"/>
            </a:solidFill>
          </a:ln>
        </p:spPr>
        <p:txBody>
          <a:bodyPr wrap="square">
            <a:spAutoFit/>
          </a:bodyPr>
          <a:lstStyle/>
          <a:p>
            <a:pPr algn="ctr"/>
            <a:r>
              <a:rPr lang="zh-CN" altLang="en-US" sz="2000" dirty="0">
                <a:solidFill>
                  <a:srgbClr val="C00000"/>
                </a:solidFill>
                <a:latin typeface="微软雅黑" panose="020B0503020204020204" pitchFamily="34" charset="-122"/>
                <a:ea typeface="微软雅黑" panose="020B0503020204020204" pitchFamily="34" charset="-122"/>
              </a:rPr>
              <a:t>视频块的码率</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en-US" altLang="zh-CN" sz="2000" b="1" dirty="0">
                <a:solidFill>
                  <a:srgbClr val="C00000"/>
                </a:solidFill>
                <a:latin typeface="微软雅黑" panose="020B0503020204020204" pitchFamily="34" charset="-122"/>
                <a:ea typeface="微软雅黑" panose="020B0503020204020204" pitchFamily="34" charset="-122"/>
              </a:rPr>
              <a:t>VS</a:t>
            </a:r>
            <a:endParaRPr lang="en-US" altLang="zh-CN" sz="2000" b="1"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网络可用带宽</a:t>
            </a:r>
            <a:endParaRPr lang="zh-CN" altLang="en-US" dirty="0">
              <a:solidFill>
                <a:prstClr val="black"/>
              </a:solidFill>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childTnLst>
                                </p:cTn>
                              </p:par>
                              <p:par>
                                <p:cTn id="23" presetID="0" presetClass="path" presetSubtype="0" accel="50000" decel="50000" fill="hold" grpId="0" nodeType="withEffect">
                                  <p:stCondLst>
                                    <p:cond delay="0"/>
                                  </p:stCondLst>
                                  <p:childTnLst>
                                    <p:animMotion origin="layout" path="M -0.31758 0.13172 L -4.16667E-7 -3.33333E-6 " pathEditMode="relative" rAng="0" ptsTypes="AA">
                                      <p:cBhvr>
                                        <p:cTn id="24" dur="1000" fill="hold"/>
                                        <p:tgtEl>
                                          <p:spTgt spid="24"/>
                                        </p:tgtEl>
                                        <p:attrNameLst>
                                          <p:attrName>ppt_x</p:attrName>
                                          <p:attrName>ppt_y</p:attrName>
                                        </p:attrNameLst>
                                      </p:cBhvr>
                                      <p:rCtr x="15872" y="-6597"/>
                                    </p:animMotion>
                                  </p:childTnLst>
                                </p:cTn>
                              </p:par>
                              <p:par>
                                <p:cTn id="25" presetID="10" presetClass="exit" presetSubtype="0" fill="hold" nodeType="with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9"/>
                                        </p:tgtEl>
                                      </p:cBhvr>
                                    </p:animEffect>
                                    <p:set>
                                      <p:cBhvr>
                                        <p:cTn id="57" dur="1" fill="hold">
                                          <p:stCondLst>
                                            <p:cond delay="499"/>
                                          </p:stCondLst>
                                        </p:cTn>
                                        <p:tgtEl>
                                          <p:spTgt spid="1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left)">
                                      <p:cBhvr>
                                        <p:cTn id="64" dur="500"/>
                                        <p:tgtEl>
                                          <p:spTgt spid="33"/>
                                        </p:tgtEl>
                                      </p:cBhvr>
                                    </p:animEffect>
                                  </p:childTnLst>
                                </p:cTn>
                              </p:par>
                            </p:childTnLst>
                          </p:cTn>
                        </p:par>
                        <p:par>
                          <p:cTn id="65" fill="hold">
                            <p:stCondLst>
                              <p:cond delay="1000"/>
                            </p:stCondLst>
                            <p:childTnLst>
                              <p:par>
                                <p:cTn id="66" presetID="1" presetClass="exit" presetSubtype="0" fill="hold" grpId="2" nodeType="afterEffect">
                                  <p:stCondLst>
                                    <p:cond delay="0"/>
                                  </p:stCondLst>
                                  <p:childTnLst>
                                    <p:set>
                                      <p:cBhvr>
                                        <p:cTn id="67" dur="1" fill="hold">
                                          <p:stCondLst>
                                            <p:cond delay="0"/>
                                          </p:stCondLst>
                                        </p:cTn>
                                        <p:tgtEl>
                                          <p:spTgt spid="24"/>
                                        </p:tgtEl>
                                        <p:attrNameLst>
                                          <p:attrName>style.visibility</p:attrName>
                                        </p:attrNameLst>
                                      </p:cBhvr>
                                      <p:to>
                                        <p:strVal val="hidden"/>
                                      </p:to>
                                    </p:set>
                                  </p:childTnLst>
                                </p:cTn>
                              </p:par>
                            </p:childTnLst>
                          </p:cTn>
                        </p:par>
                        <p:par>
                          <p:cTn id="68" fill="hold">
                            <p:stCondLst>
                              <p:cond delay="1000"/>
                            </p:stCondLst>
                            <p:childTnLst>
                              <p:par>
                                <p:cTn id="69" presetID="1" presetClass="entr" presetSubtype="0"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3"/>
                                        </p:tgtEl>
                                        <p:attrNameLst>
                                          <p:attrName>style.visibility</p:attrName>
                                        </p:attrNameLst>
                                      </p:cBhvr>
                                      <p:to>
                                        <p:strVal val="hidden"/>
                                      </p:to>
                                    </p:set>
                                  </p:childTnLst>
                                </p:cTn>
                              </p:par>
                            </p:childTnLst>
                          </p:cTn>
                        </p:par>
                        <p:par>
                          <p:cTn id="73" fill="hold">
                            <p:stCondLst>
                              <p:cond delay="1000"/>
                            </p:stCondLst>
                            <p:childTnLst>
                              <p:par>
                                <p:cTn id="74" presetID="1" presetClass="entr" presetSubtype="0"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000"/>
                            </p:stCondLst>
                            <p:childTnLst>
                              <p:par>
                                <p:cTn id="77" presetID="1" presetClass="entr" presetSubtype="0" fill="hold" nodeType="after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childTnLst>
                                </p:cTn>
                              </p:par>
                              <p:par>
                                <p:cTn id="83" presetID="10"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2068" fill="hold"/>
                                        <p:tgtEl>
                                          <p:spTgt spid="5"/>
                                        </p:tgtEl>
                                      </p:cBhvr>
                                    </p:cmd>
                                  </p:childTnLst>
                                </p:cTn>
                              </p:par>
                              <p:par>
                                <p:cTn id="90" presetID="10" presetClass="exit" presetSubtype="0" fill="hold" nodeType="withEffect">
                                  <p:stCondLst>
                                    <p:cond delay="0"/>
                                  </p:stCondLst>
                                  <p:childTnLst>
                                    <p:animEffect transition="out" filter="fade">
                                      <p:cBhvr>
                                        <p:cTn id="91" dur="200"/>
                                        <p:tgtEl>
                                          <p:spTgt spid="34"/>
                                        </p:tgtEl>
                                      </p:cBhvr>
                                    </p:animEffect>
                                    <p:set>
                                      <p:cBhvr>
                                        <p:cTn id="92" dur="1" fill="hold">
                                          <p:stCondLst>
                                            <p:cond delay="199"/>
                                          </p:stCondLst>
                                        </p:cTn>
                                        <p:tgtEl>
                                          <p:spTgt spid="34"/>
                                        </p:tgtEl>
                                        <p:attrNameLst>
                                          <p:attrName>style.visibility</p:attrName>
                                        </p:attrNameLst>
                                      </p:cBhvr>
                                      <p:to>
                                        <p:strVal val="hidden"/>
                                      </p:to>
                                    </p:set>
                                  </p:childTnLst>
                                </p:cTn>
                              </p:par>
                              <p:par>
                                <p:cTn id="93" presetID="1" presetClass="entr" presetSubtype="0" fill="hold" nodeType="withEffect">
                                  <p:stCondLst>
                                    <p:cond delay="1000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ntr" presetSubtype="0" fill="hold" nodeType="withEffect">
                                  <p:stCondLst>
                                    <p:cond delay="1000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1"/>
                                        </p:tgtEl>
                                        <p:attrNameLst>
                                          <p:attrName>style.visibility</p:attrName>
                                        </p:attrNameLst>
                                      </p:cBhvr>
                                      <p:to>
                                        <p:strVal val="visible"/>
                                      </p:to>
                                    </p:set>
                                    <p:animEffect transition="in" filter="fade">
                                      <p:cBhvr>
                                        <p:cTn id="105" dur="200"/>
                                        <p:tgtEl>
                                          <p:spTgt spid="41"/>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wipe(left)">
                                      <p:cBhvr>
                                        <p:cTn id="110" dur="1000"/>
                                        <p:tgtEl>
                                          <p:spTgt spid="4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blinds(horizontal)">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4" fill="hold" display="0">
                  <p:stCondLst>
                    <p:cond delay="indefinite"/>
                  </p:stCondLst>
                </p:cTn>
                <p:tgtEl>
                  <p:spTgt spid="5"/>
                </p:tgtEl>
              </p:cMediaNode>
            </p:video>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20" grpId="0"/>
      <p:bldP spid="20" grpId="1"/>
      <p:bldP spid="22" grpId="0"/>
      <p:bldP spid="22" grpId="1"/>
      <p:bldP spid="24" grpId="0" animBg="1"/>
      <p:bldP spid="24" grpId="1" animBg="1"/>
      <p:bldP spid="24" grpId="2" animBg="1"/>
      <p:bldGraphic spid="41" grpId="0">
        <p:bldAsOne/>
      </p:bldGraphic>
      <p:bldP spid="4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流媒体动态自适应传输</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rIns="36000">
            <a:noAutofit/>
          </a:bodyPr>
          <a:lstStyle/>
          <a:p>
            <a:pPr marL="228600" lvl="1" indent="-228600">
              <a:lnSpc>
                <a:spcPct val="100000"/>
              </a:lnSpc>
              <a:spcBef>
                <a:spcPts val="1000"/>
              </a:spcBef>
            </a:pPr>
            <a:r>
              <a:rPr lang="en-US" altLang="zh-CN" dirty="0"/>
              <a:t>DASH (Dynamic Adaptive Streaming over HTTP) </a:t>
            </a:r>
            <a:endParaRPr lang="en-US" altLang="zh-CN" dirty="0"/>
          </a:p>
          <a:p>
            <a:pPr marL="228600" lvl="1" indent="-228600">
              <a:lnSpc>
                <a:spcPct val="100000"/>
              </a:lnSpc>
              <a:spcBef>
                <a:spcPts val="1000"/>
              </a:spcBef>
            </a:pPr>
            <a:r>
              <a:rPr lang="zh-CN" altLang="en-US" dirty="0"/>
              <a:t>动态自适应流媒体传输协议</a:t>
            </a:r>
            <a:r>
              <a:rPr lang="en-US" altLang="zh-CN" dirty="0"/>
              <a:t>DASH</a:t>
            </a:r>
            <a:r>
              <a:rPr lang="zh-CN" altLang="en-US" dirty="0"/>
              <a:t>，由</a:t>
            </a:r>
            <a:r>
              <a:rPr lang="en-US" altLang="zh-CN" dirty="0"/>
              <a:t>MPEG</a:t>
            </a:r>
            <a:r>
              <a:rPr lang="zh-CN" altLang="en-US" dirty="0"/>
              <a:t>组织制定的标准</a:t>
            </a:r>
            <a:endParaRPr lang="en-US" altLang="zh-CN" dirty="0"/>
          </a:p>
          <a:p>
            <a:pPr marL="228600" lvl="1" indent="-228600">
              <a:lnSpc>
                <a:spcPct val="100000"/>
              </a:lnSpc>
              <a:spcBef>
                <a:spcPts val="1000"/>
              </a:spcBef>
            </a:pPr>
            <a:r>
              <a:rPr lang="zh-CN" altLang="en-US" dirty="0"/>
              <a:t>类似协议：苹果</a:t>
            </a:r>
            <a:r>
              <a:rPr lang="en-US" altLang="zh-CN" dirty="0"/>
              <a:t>HTTP Live Streaming</a:t>
            </a:r>
            <a:r>
              <a:rPr lang="zh-CN" altLang="en-US" dirty="0"/>
              <a:t>（</a:t>
            </a:r>
            <a:r>
              <a:rPr lang="en-US" altLang="zh-CN" dirty="0"/>
              <a:t>HLS</a:t>
            </a:r>
            <a:r>
              <a:rPr lang="zh-CN" altLang="en-US" dirty="0"/>
              <a:t>）；</a:t>
            </a:r>
            <a:r>
              <a:rPr lang="en-US" altLang="zh-CN" dirty="0"/>
              <a:t> Adobe</a:t>
            </a:r>
            <a:r>
              <a:rPr lang="zh-CN" altLang="en-US" dirty="0"/>
              <a:t>的</a:t>
            </a:r>
            <a:r>
              <a:rPr lang="en-US" altLang="zh-CN" dirty="0"/>
              <a:t>HTTP </a:t>
            </a:r>
            <a:br>
              <a:rPr lang="en-US" altLang="zh-CN" dirty="0"/>
            </a:br>
            <a:r>
              <a:rPr lang="en-US" altLang="zh-CN" dirty="0"/>
              <a:t>Dynamic Streaming</a:t>
            </a:r>
            <a:r>
              <a:rPr lang="zh-CN" altLang="en-US" dirty="0"/>
              <a:t>（</a:t>
            </a:r>
            <a:r>
              <a:rPr lang="en-US" altLang="zh-CN" dirty="0"/>
              <a:t>HDS</a:t>
            </a:r>
            <a:r>
              <a:rPr lang="zh-CN" altLang="en-US" dirty="0"/>
              <a:t>）；微软的</a:t>
            </a:r>
            <a:r>
              <a:rPr lang="en-US" altLang="zh-CN" dirty="0"/>
              <a:t>Microsoft Smooth Streaming </a:t>
            </a:r>
            <a:endParaRPr lang="en-US" altLang="zh-CN" dirty="0"/>
          </a:p>
          <a:p>
            <a:pPr marL="228600" lvl="1" indent="-228600">
              <a:lnSpc>
                <a:spcPct val="100000"/>
              </a:lnSpc>
              <a:spcBef>
                <a:spcPts val="1000"/>
              </a:spcBef>
            </a:pPr>
            <a:r>
              <a:rPr lang="en-US" altLang="zh-CN" dirty="0"/>
              <a:t>DASH </a:t>
            </a:r>
            <a:r>
              <a:rPr lang="zh-CN" altLang="en-US" dirty="0"/>
              <a:t>基本思想</a:t>
            </a:r>
            <a:endParaRPr lang="en-US" altLang="zh-CN" dirty="0"/>
          </a:p>
          <a:p>
            <a:pPr marL="228600" lvl="1" indent="-228600">
              <a:lnSpc>
                <a:spcPct val="100000"/>
              </a:lnSpc>
              <a:spcBef>
                <a:spcPts val="1000"/>
              </a:spcBef>
            </a:pPr>
            <a:r>
              <a:rPr lang="zh-CN" altLang="en-US" dirty="0"/>
              <a:t>完整视频被拆分为固定时长 </a:t>
            </a:r>
            <a:r>
              <a:rPr lang="en-US" altLang="zh-CN" dirty="0"/>
              <a:t>(2s-10s)</a:t>
            </a:r>
            <a:r>
              <a:rPr lang="zh-CN" altLang="en-US" dirty="0"/>
              <a:t> 的视频片段</a:t>
            </a:r>
            <a:r>
              <a:rPr lang="en-US" altLang="zh-CN" dirty="0"/>
              <a:t>(segment)</a:t>
            </a:r>
            <a:r>
              <a:rPr lang="zh-CN" altLang="en-US" dirty="0"/>
              <a:t>， 每段提供不同码率</a:t>
            </a:r>
            <a:endParaRPr lang="en-US" altLang="zh-CN" dirty="0"/>
          </a:p>
          <a:p>
            <a:pPr marL="228600" lvl="1" indent="-228600">
              <a:lnSpc>
                <a:spcPct val="100000"/>
              </a:lnSpc>
              <a:spcBef>
                <a:spcPts val="1000"/>
              </a:spcBef>
            </a:pPr>
            <a:r>
              <a:rPr lang="zh-CN" altLang="en-US" dirty="0"/>
              <a:t>视频片段与其对应的元文件（</a:t>
            </a:r>
            <a:r>
              <a:rPr lang="en-US" altLang="zh-CN" dirty="0"/>
              <a:t>URL</a:t>
            </a:r>
            <a:r>
              <a:rPr lang="zh-CN" altLang="en-US" dirty="0"/>
              <a:t>）一同存放于</a:t>
            </a:r>
            <a:r>
              <a:rPr lang="en-US" altLang="zh-CN" dirty="0"/>
              <a:t>DASH</a:t>
            </a:r>
            <a:r>
              <a:rPr lang="zh-CN" altLang="en-US" dirty="0"/>
              <a:t>服务器</a:t>
            </a:r>
            <a:endParaRPr lang="en-US" altLang="zh-CN" dirty="0"/>
          </a:p>
          <a:p>
            <a:pPr marL="228600" lvl="1" indent="-228600">
              <a:lnSpc>
                <a:spcPct val="100000"/>
              </a:lnSpc>
              <a:spcBef>
                <a:spcPts val="1000"/>
              </a:spcBef>
            </a:pPr>
            <a:r>
              <a:rPr lang="zh-CN" altLang="en-US" dirty="0"/>
              <a:t>客户端基于网络条件、缓冲大小等，对每个视频片段，自适应选择合适的视频码率来下载</a:t>
            </a:r>
            <a:endParaRPr lang="en-US" altLang="zh-CN" dirty="0"/>
          </a:p>
        </p:txBody>
      </p:sp>
      <p:grpSp>
        <p:nvGrpSpPr>
          <p:cNvPr id="5" name="组合 4"/>
          <p:cNvGrpSpPr/>
          <p:nvPr/>
        </p:nvGrpSpPr>
        <p:grpSpPr>
          <a:xfrm>
            <a:off x="1191490" y="4678217"/>
            <a:ext cx="9467056" cy="1937039"/>
            <a:chOff x="258526" y="3316520"/>
            <a:chExt cx="9929308" cy="2211106"/>
          </a:xfrm>
        </p:grpSpPr>
        <p:sp>
          <p:nvSpPr>
            <p:cNvPr id="6" name="矩形 5"/>
            <p:cNvSpPr/>
            <p:nvPr/>
          </p:nvSpPr>
          <p:spPr>
            <a:xfrm>
              <a:off x="258526" y="3320600"/>
              <a:ext cx="326572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p:nvGrpSpPr>
          <p:grpSpPr>
            <a:xfrm>
              <a:off x="1507342" y="3533775"/>
              <a:ext cx="1816894" cy="1257300"/>
              <a:chOff x="1135856" y="4000500"/>
              <a:chExt cx="1816894" cy="1257300"/>
            </a:xfrm>
          </p:grpSpPr>
          <p:cxnSp>
            <p:nvCxnSpPr>
              <p:cNvPr id="81" name="直接箭头连接符 80"/>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1627037" y="3698874"/>
              <a:ext cx="206493" cy="1001714"/>
              <a:chOff x="4014788" y="4152900"/>
              <a:chExt cx="197644" cy="833438"/>
            </a:xfrm>
          </p:grpSpPr>
          <p:sp>
            <p:nvSpPr>
              <p:cNvPr id="78" name="矩形 77"/>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矩形 79"/>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p:cNvGrpSpPr/>
            <p:nvPr/>
          </p:nvGrpSpPr>
          <p:grpSpPr>
            <a:xfrm>
              <a:off x="1953224" y="3698874"/>
              <a:ext cx="206493" cy="1001714"/>
              <a:chOff x="4014788" y="4152900"/>
              <a:chExt cx="197644" cy="833438"/>
            </a:xfrm>
          </p:grpSpPr>
          <p:sp>
            <p:nvSpPr>
              <p:cNvPr id="75" name="矩形 74"/>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矩形 76"/>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1" name="组合 10"/>
            <p:cNvGrpSpPr/>
            <p:nvPr/>
          </p:nvGrpSpPr>
          <p:grpSpPr>
            <a:xfrm>
              <a:off x="2278014" y="3698874"/>
              <a:ext cx="206493" cy="1001714"/>
              <a:chOff x="4014788" y="4152900"/>
              <a:chExt cx="197644" cy="833438"/>
            </a:xfrm>
          </p:grpSpPr>
          <p:sp>
            <p:nvSpPr>
              <p:cNvPr id="72" name="矩形 71"/>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矩形 72"/>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矩形 73"/>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2615466" y="3698874"/>
              <a:ext cx="206493" cy="1001714"/>
              <a:chOff x="4014788" y="4152900"/>
              <a:chExt cx="197644" cy="833438"/>
            </a:xfrm>
          </p:grpSpPr>
          <p:sp>
            <p:nvSpPr>
              <p:cNvPr id="69" name="矩形 68"/>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矩形 69"/>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矩形 70"/>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grpSp>
          <p:nvGrpSpPr>
            <p:cNvPr id="13" name="组合 12"/>
            <p:cNvGrpSpPr/>
            <p:nvPr/>
          </p:nvGrpSpPr>
          <p:grpSpPr>
            <a:xfrm>
              <a:off x="2952918" y="3698874"/>
              <a:ext cx="206493" cy="1001714"/>
              <a:chOff x="4014788" y="4152900"/>
              <a:chExt cx="197644" cy="833438"/>
            </a:xfrm>
          </p:grpSpPr>
          <p:sp>
            <p:nvSpPr>
              <p:cNvPr id="66" name="矩形 65"/>
              <p:cNvSpPr/>
              <p:nvPr/>
            </p:nvSpPr>
            <p:spPr>
              <a:xfrm>
                <a:off x="4014788" y="4838700"/>
                <a:ext cx="197644" cy="147638"/>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矩形 66"/>
              <p:cNvSpPr/>
              <p:nvPr/>
            </p:nvSpPr>
            <p:spPr>
              <a:xfrm>
                <a:off x="4014788" y="4557713"/>
                <a:ext cx="197644" cy="219075"/>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矩形 67"/>
              <p:cNvSpPr/>
              <p:nvPr/>
            </p:nvSpPr>
            <p:spPr>
              <a:xfrm>
                <a:off x="4014788" y="4152900"/>
                <a:ext cx="197644" cy="34290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文本框 20"/>
            <p:cNvSpPr txBox="1"/>
            <p:nvPr/>
          </p:nvSpPr>
          <p:spPr>
            <a:xfrm>
              <a:off x="785650" y="3533775"/>
              <a:ext cx="77890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5" name="文本框 22"/>
            <p:cNvSpPr txBox="1"/>
            <p:nvPr/>
          </p:nvSpPr>
          <p:spPr>
            <a:xfrm>
              <a:off x="2718712" y="4755684"/>
              <a:ext cx="665371"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6" name="文本框 24"/>
            <p:cNvSpPr txBox="1"/>
            <p:nvPr/>
          </p:nvSpPr>
          <p:spPr>
            <a:xfrm>
              <a:off x="1194186"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文本框 25"/>
            <p:cNvSpPr txBox="1"/>
            <p:nvPr/>
          </p:nvSpPr>
          <p:spPr>
            <a:xfrm>
              <a:off x="1203348"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8" name="文本框 46"/>
            <p:cNvSpPr txBox="1"/>
            <p:nvPr/>
          </p:nvSpPr>
          <p:spPr>
            <a:xfrm>
              <a:off x="1196622"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9" name="文本框 48"/>
            <p:cNvSpPr txBox="1"/>
            <p:nvPr/>
          </p:nvSpPr>
          <p:spPr>
            <a:xfrm>
              <a:off x="1228256" y="5189072"/>
              <a:ext cx="1459074" cy="338554"/>
            </a:xfrm>
            <a:prstGeom prst="rect">
              <a:avLst/>
            </a:prstGeom>
            <a:noFill/>
          </p:spPr>
          <p:txBody>
            <a:bodyPr wrap="square" rtlCol="0">
              <a:spAutoFit/>
            </a:bodyPr>
            <a:lstStyle/>
            <a:p>
              <a:pPr algn="ctr"/>
              <a:r>
                <a:rPr lang="en-US" altLang="zh-CN"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服务器</a:t>
              </a:r>
              <a:endPar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矩形 19"/>
            <p:cNvSpPr/>
            <p:nvPr/>
          </p:nvSpPr>
          <p:spPr>
            <a:xfrm>
              <a:off x="5468878" y="3320600"/>
              <a:ext cx="4718956" cy="1813376"/>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1" name="直接箭头连接符 20"/>
            <p:cNvCxnSpPr/>
            <p:nvPr/>
          </p:nvCxnSpPr>
          <p:spPr>
            <a:xfrm>
              <a:off x="5980849" y="4791075"/>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980849" y="3533775"/>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100544" y="4523141"/>
              <a:ext cx="206493" cy="17744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6100544"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6100544"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矩形 25"/>
            <p:cNvSpPr/>
            <p:nvPr/>
          </p:nvSpPr>
          <p:spPr>
            <a:xfrm>
              <a:off x="642673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6426731"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a:off x="6426731"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矩形 28"/>
            <p:cNvSpPr/>
            <p:nvPr/>
          </p:nvSpPr>
          <p:spPr>
            <a:xfrm>
              <a:off x="6751521"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6751521"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a:off x="6751521"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a:off x="7088973"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矩形 32"/>
            <p:cNvSpPr/>
            <p:nvPr/>
          </p:nvSpPr>
          <p:spPr>
            <a:xfrm>
              <a:off x="7088973" y="4185421"/>
              <a:ext cx="206493" cy="263308"/>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矩形 33"/>
            <p:cNvSpPr/>
            <p:nvPr/>
          </p:nvSpPr>
          <p:spPr>
            <a:xfrm>
              <a:off x="7088973" y="3698874"/>
              <a:ext cx="206493" cy="412135"/>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矩形 34"/>
            <p:cNvSpPr/>
            <p:nvPr/>
          </p:nvSpPr>
          <p:spPr>
            <a:xfrm>
              <a:off x="7426425" y="4523141"/>
              <a:ext cx="206493" cy="177447"/>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矩形 35"/>
            <p:cNvSpPr/>
            <p:nvPr/>
          </p:nvSpPr>
          <p:spPr>
            <a:xfrm>
              <a:off x="7426425" y="4185421"/>
              <a:ext cx="206493" cy="263308"/>
            </a:xfrm>
            <a:prstGeom prst="rect">
              <a:avLst/>
            </a:prstGeom>
            <a:solidFill>
              <a:schemeClr val="bg1"/>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7426425" y="3698874"/>
              <a:ext cx="206493" cy="412135"/>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文本框 78"/>
            <p:cNvSpPr txBox="1"/>
            <p:nvPr/>
          </p:nvSpPr>
          <p:spPr>
            <a:xfrm>
              <a:off x="5357650" y="3533775"/>
              <a:ext cx="68041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质量</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9" name="文本框 79"/>
            <p:cNvSpPr txBox="1"/>
            <p:nvPr/>
          </p:nvSpPr>
          <p:spPr>
            <a:xfrm>
              <a:off x="7088973" y="4755684"/>
              <a:ext cx="64955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0" name="文本框 80"/>
            <p:cNvSpPr txBox="1"/>
            <p:nvPr/>
          </p:nvSpPr>
          <p:spPr>
            <a:xfrm>
              <a:off x="5667693" y="4448175"/>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低</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1" name="文本框 81"/>
            <p:cNvSpPr txBox="1"/>
            <p:nvPr/>
          </p:nvSpPr>
          <p:spPr>
            <a:xfrm>
              <a:off x="5676855" y="3771433"/>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高</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2" name="文本框 82"/>
            <p:cNvSpPr txBox="1"/>
            <p:nvPr/>
          </p:nvSpPr>
          <p:spPr>
            <a:xfrm>
              <a:off x="5670129" y="4153120"/>
              <a:ext cx="370362"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中</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43" name="文本框 83"/>
            <p:cNvSpPr txBox="1"/>
            <p:nvPr/>
          </p:nvSpPr>
          <p:spPr>
            <a:xfrm>
              <a:off x="7035763" y="5189072"/>
              <a:ext cx="1532374" cy="338554"/>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50"/>
            <p:cNvSpPr txBox="1"/>
            <p:nvPr/>
          </p:nvSpPr>
          <p:spPr>
            <a:xfrm>
              <a:off x="8124802" y="429568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HTTP</a:t>
              </a:r>
              <a:endPar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客户端</a:t>
              </a:r>
              <a:endPar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文本框 104447"/>
            <p:cNvSpPr txBox="1"/>
            <p:nvPr/>
          </p:nvSpPr>
          <p:spPr>
            <a:xfrm>
              <a:off x="9275280" y="4292061"/>
              <a:ext cx="759316" cy="523220"/>
            </a:xfrm>
            <a:prstGeom prst="rect">
              <a:avLst/>
            </a:prstGeom>
            <a:noFill/>
            <a:ln>
              <a:solidFill>
                <a:schemeClr val="tx1"/>
              </a:solidFill>
            </a:ln>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媒体播放器</a:t>
              </a:r>
              <a:endPar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文本框 104448"/>
            <p:cNvSpPr txBox="1"/>
            <p:nvPr/>
          </p:nvSpPr>
          <p:spPr>
            <a:xfrm>
              <a:off x="8700041" y="3643828"/>
              <a:ext cx="759316" cy="523220"/>
            </a:xfrm>
            <a:prstGeom prst="rect">
              <a:avLst/>
            </a:prstGeom>
            <a:noFill/>
            <a:ln>
              <a:solidFill>
                <a:schemeClr val="tx1"/>
              </a:solidFill>
            </a:ln>
          </p:spPr>
          <p:txBody>
            <a:bodyPr wrap="square" rtlCol="0">
              <a:spAutoFit/>
            </a:bodyPr>
            <a:lstStyle/>
            <a:p>
              <a:pPr algn="ct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DASH</a:t>
              </a:r>
              <a:endPar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流控制</a:t>
              </a:r>
              <a:endParaRPr lang="zh-CN" altLang="en-US"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7" name="直接箭头连接符 46"/>
            <p:cNvCxnSpPr/>
            <p:nvPr/>
          </p:nvCxnSpPr>
          <p:spPr>
            <a:xfrm>
              <a:off x="3516496" y="3842098"/>
              <a:ext cx="1945817"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文本框 104452"/>
            <p:cNvSpPr txBox="1"/>
            <p:nvPr/>
          </p:nvSpPr>
          <p:spPr>
            <a:xfrm>
              <a:off x="3896155" y="331652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元文件</a:t>
              </a:r>
              <a:endPar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9" name="直接箭头连接符 48"/>
            <p:cNvCxnSpPr>
              <a:stCxn id="44" idx="3"/>
              <a:endCxn id="45" idx="1"/>
            </p:cNvCxnSpPr>
            <p:nvPr/>
          </p:nvCxnSpPr>
          <p:spPr>
            <a:xfrm flipV="1">
              <a:off x="8884118" y="4553671"/>
              <a:ext cx="391162" cy="3627"/>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连接符: 肘形 104459"/>
            <p:cNvCxnSpPr>
              <a:stCxn id="46" idx="1"/>
              <a:endCxn id="44" idx="0"/>
            </p:cNvCxnSpPr>
            <p:nvPr/>
          </p:nvCxnSpPr>
          <p:spPr>
            <a:xfrm rot="10800000" flipV="1">
              <a:off x="8504461" y="3905438"/>
              <a:ext cx="195581" cy="39025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连接符: 肘形 110"/>
            <p:cNvCxnSpPr>
              <a:stCxn id="46" idx="3"/>
              <a:endCxn id="45" idx="0"/>
            </p:cNvCxnSpPr>
            <p:nvPr/>
          </p:nvCxnSpPr>
          <p:spPr>
            <a:xfrm>
              <a:off x="9459357" y="3905438"/>
              <a:ext cx="195581" cy="386623"/>
            </a:xfrm>
            <a:prstGeom prst="bentConnector2">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1"/>
            <a:stretch>
              <a:fillRect/>
            </a:stretch>
          </p:blipFill>
          <p:spPr>
            <a:xfrm>
              <a:off x="547255" y="4033147"/>
              <a:ext cx="476790" cy="624618"/>
            </a:xfrm>
            <a:prstGeom prst="rect">
              <a:avLst/>
            </a:prstGeom>
          </p:spPr>
        </p:pic>
        <p:cxnSp>
          <p:nvCxnSpPr>
            <p:cNvPr id="54" name="直接箭头连接符 53"/>
            <p:cNvCxnSpPr/>
            <p:nvPr/>
          </p:nvCxnSpPr>
          <p:spPr>
            <a:xfrm>
              <a:off x="3516496" y="3634797"/>
              <a:ext cx="1945817"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文本框 104470"/>
            <p:cNvSpPr txBox="1"/>
            <p:nvPr/>
          </p:nvSpPr>
          <p:spPr>
            <a:xfrm>
              <a:off x="3917927" y="3863870"/>
              <a:ext cx="1170991" cy="338554"/>
            </a:xfrm>
            <a:prstGeom prst="rect">
              <a:avLst/>
            </a:prstGeom>
            <a:noFill/>
            <a:ln>
              <a:noFill/>
            </a:ln>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媒体文件</a:t>
              </a:r>
              <a:endParaRPr lang="zh-CN" altLang="en-US" sz="16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3910985" y="4792094"/>
              <a:ext cx="164901" cy="318297"/>
            </a:xfrm>
            <a:prstGeom prst="rect">
              <a:avLst/>
            </a:prstGeom>
            <a:solidFill>
              <a:srgbClr val="D9A9FF"/>
            </a:solidFill>
            <a:ln>
              <a:solidFill>
                <a:srgbClr val="D9A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矩形 56"/>
            <p:cNvSpPr/>
            <p:nvPr/>
          </p:nvSpPr>
          <p:spPr>
            <a:xfrm>
              <a:off x="4138731" y="4640388"/>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矩形 57"/>
            <p:cNvSpPr/>
            <p:nvPr/>
          </p:nvSpPr>
          <p:spPr>
            <a:xfrm>
              <a:off x="4367430" y="4371983"/>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4598120" y="4639573"/>
              <a:ext cx="164901" cy="472311"/>
            </a:xfrm>
            <a:prstGeom prst="rect">
              <a:avLst/>
            </a:prstGeom>
            <a:solidFill>
              <a:srgbClr val="B348FF"/>
            </a:solidFill>
            <a:ln>
              <a:solidFill>
                <a:srgbClr val="B348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矩形 59"/>
            <p:cNvSpPr/>
            <p:nvPr/>
          </p:nvSpPr>
          <p:spPr>
            <a:xfrm>
              <a:off x="4828842" y="4370779"/>
              <a:ext cx="164901" cy="739271"/>
            </a:xfrm>
            <a:prstGeom prst="rect">
              <a:avLst/>
            </a:prstGeom>
            <a:solidFill>
              <a:srgbClr val="5B307E"/>
            </a:solidFill>
            <a:ln>
              <a:solidFill>
                <a:srgbClr val="5B30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组合 60"/>
            <p:cNvGrpSpPr/>
            <p:nvPr/>
          </p:nvGrpSpPr>
          <p:grpSpPr>
            <a:xfrm>
              <a:off x="3911209" y="4109437"/>
              <a:ext cx="1294477" cy="1004854"/>
              <a:chOff x="1135856" y="4000500"/>
              <a:chExt cx="1816894" cy="1257300"/>
            </a:xfrm>
          </p:grpSpPr>
          <p:cxnSp>
            <p:nvCxnSpPr>
              <p:cNvPr id="64" name="直接箭头连接符 63"/>
              <p:cNvCxnSpPr/>
              <p:nvPr/>
            </p:nvCxnSpPr>
            <p:spPr>
              <a:xfrm>
                <a:off x="1135856" y="5257800"/>
                <a:ext cx="1816894"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1135856" y="4000500"/>
                <a:ext cx="0" cy="125730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文本框 104477"/>
            <p:cNvSpPr txBox="1"/>
            <p:nvPr/>
          </p:nvSpPr>
          <p:spPr>
            <a:xfrm>
              <a:off x="3378026" y="4150433"/>
              <a:ext cx="660058"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带宽</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63" name="文本框 104478"/>
            <p:cNvSpPr txBox="1"/>
            <p:nvPr/>
          </p:nvSpPr>
          <p:spPr>
            <a:xfrm>
              <a:off x="4532331" y="5080194"/>
              <a:ext cx="705825" cy="307777"/>
            </a:xfrm>
            <a:prstGeom prst="rect">
              <a:avLst/>
            </a:prstGeom>
            <a:noFill/>
          </p:spPr>
          <p:txBody>
            <a:bodyPr wrap="square" rtlCol="0">
              <a:spAutoFit/>
            </a:bodyPr>
            <a:lstStyle/>
            <a:p>
              <a:pPr algn="ctr"/>
              <a:r>
                <a:rPr lang="zh-CN" altLang="en-US" sz="1400" dirty="0">
                  <a:solidFill>
                    <a:prstClr val="black"/>
                  </a:solidFill>
                  <a:latin typeface="微软雅黑" panose="020B0503020204020204" pitchFamily="34" charset="-122"/>
                  <a:ea typeface="微软雅黑" panose="020B0503020204020204" pitchFamily="34" charset="-122"/>
                </a:rPr>
                <a:t>时间</a:t>
              </a:r>
              <a:endParaRPr lang="zh-CN" altLang="en-US" sz="1400" dirty="0">
                <a:solidFill>
                  <a:prstClr val="black"/>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9240016" y="1382551"/>
            <a:ext cx="2109844" cy="1015663"/>
          </a:xfrm>
          <a:prstGeom prst="rect">
            <a:avLst/>
          </a:prstGeom>
          <a:ln>
            <a:solidFill>
              <a:srgbClr val="C00000"/>
            </a:solidFill>
          </a:ln>
        </p:spPr>
        <p:txBody>
          <a:bodyPr wrap="square">
            <a:spAutoFit/>
          </a:bodyPr>
          <a:lstStyle/>
          <a:p>
            <a:pPr algn="ctr"/>
            <a:r>
              <a:rPr lang="en-US" altLang="zh-CN" sz="2000" dirty="0">
                <a:solidFill>
                  <a:srgbClr val="C00000"/>
                </a:solidFill>
                <a:latin typeface="微软雅黑" panose="020B0503020204020204" pitchFamily="34" charset="-122"/>
                <a:ea typeface="微软雅黑" panose="020B0503020204020204" pitchFamily="34" charset="-122"/>
              </a:rPr>
              <a:t>DASH</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r>
              <a:rPr lang="zh-CN" altLang="en-US" sz="2000" dirty="0">
                <a:solidFill>
                  <a:srgbClr val="C00000"/>
                </a:solidFill>
                <a:latin typeface="微软雅黑" panose="020B0503020204020204" pitchFamily="34" charset="-122"/>
                <a:ea typeface="微软雅黑" panose="020B0503020204020204" pitchFamily="34" charset="-122"/>
              </a:rPr>
              <a:t>选取合适码率的协议</a:t>
            </a:r>
            <a:endParaRPr lang="zh-CN" altLang="en-US" dirty="0">
              <a:solidFill>
                <a:prstClr val="black"/>
              </a:solidFill>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1"/>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流媒体动态自适应传输</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p:txBody>
          <a:bodyPr>
            <a:noAutofit/>
          </a:bodyPr>
          <a:lstStyle/>
          <a:p>
            <a:r>
              <a:rPr lang="en-US" altLang="zh-CN" dirty="0">
                <a:latin typeface="+mn-ea"/>
              </a:rPr>
              <a:t>DASH</a:t>
            </a:r>
            <a:r>
              <a:rPr lang="zh-CN" altLang="en-US" dirty="0">
                <a:latin typeface="+mn-ea"/>
              </a:rPr>
              <a:t>中普遍使用的自适应码率</a:t>
            </a:r>
            <a:r>
              <a:rPr lang="en-US" altLang="zh-CN" dirty="0">
                <a:latin typeface="+mn-ea"/>
              </a:rPr>
              <a:t>ABR</a:t>
            </a:r>
            <a:r>
              <a:rPr lang="zh-CN" altLang="en-US" dirty="0">
                <a:latin typeface="+mn-ea"/>
              </a:rPr>
              <a:t>（</a:t>
            </a:r>
            <a:r>
              <a:rPr lang="en-US" altLang="zh-CN" dirty="0">
                <a:latin typeface="+mn-ea"/>
              </a:rPr>
              <a:t>Adaptive bitrate</a:t>
            </a:r>
            <a:r>
              <a:rPr lang="zh-CN" altLang="en-US" dirty="0">
                <a:latin typeface="+mn-ea"/>
              </a:rPr>
              <a:t>）</a:t>
            </a:r>
            <a:endParaRPr lang="en-US" altLang="zh-CN" dirty="0">
              <a:latin typeface="+mn-ea"/>
            </a:endParaRPr>
          </a:p>
        </p:txBody>
      </p:sp>
      <p:sp>
        <p:nvSpPr>
          <p:cNvPr id="84" name="左大括号 83"/>
          <p:cNvSpPr/>
          <p:nvPr/>
        </p:nvSpPr>
        <p:spPr>
          <a:xfrm>
            <a:off x="2397871" y="2460187"/>
            <a:ext cx="331427" cy="1487116"/>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mn-ea"/>
              <a:cs typeface="Times New Roman" panose="02020603050405020304" pitchFamily="18" charset="0"/>
            </a:endParaRPr>
          </a:p>
        </p:txBody>
      </p:sp>
      <p:sp>
        <p:nvSpPr>
          <p:cNvPr id="85" name="矩形 84"/>
          <p:cNvSpPr/>
          <p:nvPr/>
        </p:nvSpPr>
        <p:spPr>
          <a:xfrm>
            <a:off x="2746233" y="3470557"/>
            <a:ext cx="3063498" cy="761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prstClr val="black"/>
                </a:solidFill>
                <a:latin typeface="+mn-ea"/>
                <a:cs typeface="Times New Roman" panose="02020603050405020304" pitchFamily="18" charset="0"/>
              </a:rPr>
              <a:t>放弃请求规则</a:t>
            </a:r>
            <a:br>
              <a:rPr lang="en-US" altLang="zh-CN" sz="2000" dirty="0">
                <a:solidFill>
                  <a:prstClr val="black"/>
                </a:solidFill>
                <a:latin typeface="+mn-ea"/>
                <a:cs typeface="Times New Roman" panose="02020603050405020304" pitchFamily="18" charset="0"/>
              </a:rPr>
            </a:br>
            <a:r>
              <a:rPr lang="zh-CN" altLang="en-US" sz="2000" dirty="0">
                <a:solidFill>
                  <a:prstClr val="black"/>
                </a:solidFill>
                <a:latin typeface="+mn-ea"/>
                <a:cs typeface="Times New Roman" panose="02020603050405020304" pitchFamily="18" charset="0"/>
              </a:rPr>
              <a:t> </a:t>
            </a:r>
            <a:r>
              <a:rPr lang="en-US" altLang="zh-CN" dirty="0">
                <a:solidFill>
                  <a:prstClr val="black"/>
                </a:solidFill>
                <a:latin typeface="+mn-ea"/>
                <a:cs typeface="Times New Roman" panose="02020603050405020304" pitchFamily="18" charset="0"/>
              </a:rPr>
              <a:t>(Abandon Requests Rule)</a:t>
            </a:r>
            <a:endParaRPr lang="zh-CN" altLang="en-US" dirty="0">
              <a:solidFill>
                <a:prstClr val="black"/>
              </a:solidFill>
              <a:latin typeface="+mn-ea"/>
              <a:cs typeface="Times New Roman" panose="02020603050405020304" pitchFamily="18" charset="0"/>
            </a:endParaRPr>
          </a:p>
        </p:txBody>
      </p:sp>
      <p:sp>
        <p:nvSpPr>
          <p:cNvPr id="86" name="矩形 85"/>
          <p:cNvSpPr/>
          <p:nvPr/>
        </p:nvSpPr>
        <p:spPr>
          <a:xfrm>
            <a:off x="404099" y="2668297"/>
            <a:ext cx="1964081" cy="1104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C00000"/>
                </a:solidFill>
                <a:latin typeface="+mn-ea"/>
                <a:cs typeface="Times New Roman" panose="02020603050405020304" pitchFamily="18" charset="0"/>
              </a:rPr>
              <a:t>ABR</a:t>
            </a:r>
            <a:endParaRPr lang="en-US" altLang="zh-CN" sz="2000" dirty="0">
              <a:solidFill>
                <a:srgbClr val="C00000"/>
              </a:solidFill>
              <a:latin typeface="+mn-ea"/>
              <a:cs typeface="Times New Roman" panose="02020603050405020304" pitchFamily="18" charset="0"/>
            </a:endParaRPr>
          </a:p>
          <a:p>
            <a:pPr algn="ctr"/>
            <a:r>
              <a:rPr lang="zh-CN" altLang="en-US" sz="2000" dirty="0">
                <a:solidFill>
                  <a:srgbClr val="C00000"/>
                </a:solidFill>
                <a:latin typeface="+mn-ea"/>
                <a:cs typeface="Times New Roman" panose="02020603050405020304" pitchFamily="18" charset="0"/>
              </a:rPr>
              <a:t>选取合适码率的</a:t>
            </a:r>
            <a:r>
              <a:rPr lang="zh-CN" altLang="en-US" sz="2000" b="1" dirty="0">
                <a:solidFill>
                  <a:srgbClr val="C00000"/>
                </a:solidFill>
                <a:latin typeface="+mn-ea"/>
                <a:cs typeface="Times New Roman" panose="02020603050405020304" pitchFamily="18" charset="0"/>
              </a:rPr>
              <a:t>算法</a:t>
            </a:r>
            <a:endParaRPr lang="en-US" altLang="zh-CN" sz="2000" b="1" dirty="0">
              <a:solidFill>
                <a:srgbClr val="C00000"/>
              </a:solidFill>
              <a:latin typeface="+mn-ea"/>
              <a:cs typeface="Times New Roman" panose="02020603050405020304" pitchFamily="18" charset="0"/>
            </a:endParaRPr>
          </a:p>
        </p:txBody>
      </p:sp>
      <p:sp>
        <p:nvSpPr>
          <p:cNvPr id="87" name="矩形 86"/>
          <p:cNvSpPr/>
          <p:nvPr/>
        </p:nvSpPr>
        <p:spPr>
          <a:xfrm>
            <a:off x="4652435" y="1926554"/>
            <a:ext cx="2236510" cy="400110"/>
          </a:xfrm>
          <a:prstGeom prst="rect">
            <a:avLst/>
          </a:prstGeom>
        </p:spPr>
        <p:txBody>
          <a:bodyPr wrap="none">
            <a:spAutoFit/>
          </a:bodyPr>
          <a:lstStyle/>
          <a:p>
            <a:r>
              <a:rPr lang="zh-CN" altLang="en-US" sz="2000" dirty="0">
                <a:solidFill>
                  <a:prstClr val="black"/>
                </a:solidFill>
                <a:latin typeface="+mn-ea"/>
                <a:cs typeface="Times New Roman" panose="02020603050405020304" pitchFamily="18" charset="0"/>
              </a:rPr>
              <a:t>基于</a:t>
            </a:r>
            <a:r>
              <a:rPr lang="zh-CN" altLang="en-US" sz="2000" dirty="0">
                <a:solidFill>
                  <a:srgbClr val="C00000"/>
                </a:solidFill>
                <a:latin typeface="+mn-ea"/>
                <a:cs typeface="Times New Roman" panose="02020603050405020304" pitchFamily="18" charset="0"/>
              </a:rPr>
              <a:t>吞吐量</a:t>
            </a:r>
            <a:r>
              <a:rPr lang="zh-CN" altLang="en-US" sz="2000" dirty="0">
                <a:solidFill>
                  <a:prstClr val="black"/>
                </a:solidFill>
                <a:latin typeface="+mn-ea"/>
                <a:cs typeface="Times New Roman" panose="02020603050405020304" pitchFamily="18" charset="0"/>
              </a:rPr>
              <a:t>的算法</a:t>
            </a:r>
            <a:endParaRPr lang="zh-CN" altLang="en-US" sz="2000" dirty="0">
              <a:solidFill>
                <a:prstClr val="black"/>
              </a:solidFill>
              <a:latin typeface="+mn-ea"/>
              <a:cs typeface="Times New Roman" panose="02020603050405020304" pitchFamily="18" charset="0"/>
            </a:endParaRPr>
          </a:p>
        </p:txBody>
      </p:sp>
      <p:sp>
        <p:nvSpPr>
          <p:cNvPr id="88" name="矩形 87"/>
          <p:cNvSpPr/>
          <p:nvPr/>
        </p:nvSpPr>
        <p:spPr>
          <a:xfrm>
            <a:off x="4676749" y="2575964"/>
            <a:ext cx="1980029" cy="400110"/>
          </a:xfrm>
          <a:prstGeom prst="rect">
            <a:avLst/>
          </a:prstGeom>
        </p:spPr>
        <p:txBody>
          <a:bodyPr wrap="none">
            <a:spAutoFit/>
          </a:bodyPr>
          <a:lstStyle/>
          <a:p>
            <a:r>
              <a:rPr lang="zh-CN" altLang="en-US" sz="2000" dirty="0">
                <a:solidFill>
                  <a:prstClr val="black"/>
                </a:solidFill>
                <a:latin typeface="+mn-ea"/>
                <a:cs typeface="Times New Roman" panose="02020603050405020304" pitchFamily="18" charset="0"/>
              </a:rPr>
              <a:t>基于</a:t>
            </a:r>
            <a:r>
              <a:rPr lang="zh-CN" altLang="en-US" sz="2000" dirty="0">
                <a:solidFill>
                  <a:srgbClr val="C00000"/>
                </a:solidFill>
                <a:latin typeface="+mn-ea"/>
                <a:cs typeface="Times New Roman" panose="02020603050405020304" pitchFamily="18" charset="0"/>
              </a:rPr>
              <a:t>缓冲</a:t>
            </a:r>
            <a:r>
              <a:rPr lang="zh-CN" altLang="en-US" sz="2000" dirty="0">
                <a:solidFill>
                  <a:prstClr val="black"/>
                </a:solidFill>
                <a:latin typeface="+mn-ea"/>
                <a:cs typeface="Times New Roman" panose="02020603050405020304" pitchFamily="18" charset="0"/>
              </a:rPr>
              <a:t>的算法</a:t>
            </a:r>
            <a:endParaRPr lang="en-US" altLang="zh-CN" sz="2000" dirty="0">
              <a:solidFill>
                <a:prstClr val="black"/>
              </a:solidFill>
              <a:latin typeface="+mn-ea"/>
              <a:cs typeface="Times New Roman" panose="02020603050405020304" pitchFamily="18" charset="0"/>
            </a:endParaRPr>
          </a:p>
        </p:txBody>
      </p:sp>
      <p:sp>
        <p:nvSpPr>
          <p:cNvPr id="89" name="左大括号 88"/>
          <p:cNvSpPr/>
          <p:nvPr/>
        </p:nvSpPr>
        <p:spPr>
          <a:xfrm>
            <a:off x="4404704" y="2114968"/>
            <a:ext cx="331427" cy="650733"/>
          </a:xfrm>
          <a:prstGeom prst="leftBrace">
            <a:avLst>
              <a:gd name="adj1" fmla="val 8333"/>
              <a:gd name="adj2" fmla="val 50795"/>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zh-CN" altLang="en-US">
              <a:solidFill>
                <a:prstClr val="black"/>
              </a:solidFill>
              <a:latin typeface="+mn-ea"/>
              <a:cs typeface="Times New Roman" panose="02020603050405020304" pitchFamily="18" charset="0"/>
            </a:endParaRPr>
          </a:p>
        </p:txBody>
      </p:sp>
      <p:sp>
        <p:nvSpPr>
          <p:cNvPr id="90" name="矩形 89"/>
          <p:cNvSpPr/>
          <p:nvPr/>
        </p:nvSpPr>
        <p:spPr>
          <a:xfrm>
            <a:off x="5926114" y="3389664"/>
            <a:ext cx="5160196" cy="923330"/>
          </a:xfrm>
          <a:prstGeom prst="rect">
            <a:avLst/>
          </a:prstGeom>
          <a:noFill/>
          <a:ln>
            <a:solidFill>
              <a:srgbClr val="5B307E"/>
            </a:solidFill>
          </a:ln>
        </p:spPr>
        <p:txBody>
          <a:bodyPr wrap="square">
            <a:spAutoFit/>
          </a:bodyPr>
          <a:lstStyle/>
          <a:p>
            <a:pPr marL="0" lvl="1" algn="just"/>
            <a:r>
              <a:rPr lang="zh-CN" altLang="en-US" dirty="0">
                <a:solidFill>
                  <a:prstClr val="black"/>
                </a:solidFill>
                <a:latin typeface="+mn-ea"/>
                <a:cs typeface="Times New Roman" panose="02020603050405020304" pitchFamily="18" charset="0"/>
              </a:rPr>
              <a:t>在下载视频块的过程中，如果算法检测到下载该视频块的过程有卡顿，则终止当前请求，转而重新下载相应的低码率视频块</a:t>
            </a:r>
            <a:endParaRPr lang="zh-CN" altLang="en-US" dirty="0">
              <a:solidFill>
                <a:prstClr val="black"/>
              </a:solidFill>
              <a:latin typeface="+mn-ea"/>
              <a:cs typeface="Times New Roman" panose="02020603050405020304" pitchFamily="18" charset="0"/>
            </a:endParaRPr>
          </a:p>
        </p:txBody>
      </p:sp>
      <p:sp>
        <p:nvSpPr>
          <p:cNvPr id="91" name="矩形 90"/>
          <p:cNvSpPr/>
          <p:nvPr/>
        </p:nvSpPr>
        <p:spPr>
          <a:xfrm>
            <a:off x="2729299" y="2114968"/>
            <a:ext cx="1616024" cy="861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prstClr val="black"/>
                </a:solidFill>
                <a:latin typeface="+mn-ea"/>
                <a:cs typeface="Times New Roman" panose="02020603050405020304" pitchFamily="18" charset="0"/>
              </a:rPr>
              <a:t>2</a:t>
            </a:r>
            <a:r>
              <a:rPr lang="zh-CN" altLang="en-US" sz="2000" dirty="0">
                <a:solidFill>
                  <a:prstClr val="black"/>
                </a:solidFill>
                <a:latin typeface="+mn-ea"/>
                <a:cs typeface="Times New Roman" panose="02020603050405020304" pitchFamily="18" charset="0"/>
              </a:rPr>
              <a:t>个主要码率</a:t>
            </a:r>
            <a:br>
              <a:rPr lang="en-US" altLang="zh-CN" sz="2000" dirty="0">
                <a:solidFill>
                  <a:prstClr val="black"/>
                </a:solidFill>
                <a:latin typeface="+mn-ea"/>
                <a:cs typeface="Times New Roman" panose="02020603050405020304" pitchFamily="18" charset="0"/>
              </a:rPr>
            </a:br>
            <a:r>
              <a:rPr lang="zh-CN" altLang="en-US" sz="2000" dirty="0">
                <a:solidFill>
                  <a:prstClr val="black"/>
                </a:solidFill>
                <a:latin typeface="+mn-ea"/>
                <a:cs typeface="Times New Roman" panose="02020603050405020304" pitchFamily="18" charset="0"/>
              </a:rPr>
              <a:t>切换规则</a:t>
            </a:r>
            <a:endParaRPr lang="zh-CN" altLang="en-US" sz="2000" dirty="0">
              <a:solidFill>
                <a:prstClr val="black"/>
              </a:solidFill>
              <a:latin typeface="+mn-ea"/>
              <a:cs typeface="Times New Roman" panose="02020603050405020304" pitchFamily="18" charset="0"/>
            </a:endParaRPr>
          </a:p>
        </p:txBody>
      </p:sp>
      <p:sp>
        <p:nvSpPr>
          <p:cNvPr id="92" name="文本框 37"/>
          <p:cNvSpPr txBox="1"/>
          <p:nvPr/>
        </p:nvSpPr>
        <p:spPr>
          <a:xfrm>
            <a:off x="6848298" y="1744327"/>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mn-ea"/>
                <a:cs typeface="Times New Roman" panose="02020603050405020304" pitchFamily="18" charset="0"/>
              </a:rPr>
              <a:t>例如：使用滑动窗口平均估计未来吞吐量，选择不高于估计值的最大码率视频</a:t>
            </a:r>
            <a:endParaRPr lang="zh-CN" altLang="en-US" dirty="0">
              <a:solidFill>
                <a:prstClr val="black"/>
              </a:solidFill>
              <a:latin typeface="+mn-ea"/>
              <a:cs typeface="Times New Roman" panose="02020603050405020304" pitchFamily="18" charset="0"/>
            </a:endParaRPr>
          </a:p>
        </p:txBody>
      </p:sp>
      <p:sp>
        <p:nvSpPr>
          <p:cNvPr id="93" name="文本框 39"/>
          <p:cNvSpPr txBox="1"/>
          <p:nvPr/>
        </p:nvSpPr>
        <p:spPr>
          <a:xfrm>
            <a:off x="6848298" y="2519042"/>
            <a:ext cx="4242798" cy="646331"/>
          </a:xfrm>
          <a:prstGeom prst="rect">
            <a:avLst/>
          </a:prstGeom>
          <a:noFill/>
          <a:ln>
            <a:solidFill>
              <a:srgbClr val="5B307E"/>
            </a:solidFill>
          </a:ln>
        </p:spPr>
        <p:txBody>
          <a:bodyPr wrap="square">
            <a:spAutoFit/>
          </a:bodyPr>
          <a:lstStyle/>
          <a:p>
            <a:r>
              <a:rPr lang="zh-CN" altLang="en-US" dirty="0">
                <a:solidFill>
                  <a:prstClr val="black"/>
                </a:solidFill>
                <a:latin typeface="+mn-ea"/>
                <a:cs typeface="Times New Roman" panose="02020603050405020304" pitchFamily="18" charset="0"/>
              </a:rPr>
              <a:t>例如：使用缓冲区满的级别来决定下一个视频块的请求码率</a:t>
            </a:r>
            <a:endParaRPr lang="zh-CN" altLang="en-US" dirty="0">
              <a:solidFill>
                <a:prstClr val="black"/>
              </a:solidFill>
              <a:latin typeface="+mn-ea"/>
              <a:cs typeface="Times New Roman" panose="02020603050405020304" pitchFamily="18" charset="0"/>
            </a:endParaRPr>
          </a:p>
        </p:txBody>
      </p:sp>
      <p:sp>
        <p:nvSpPr>
          <p:cNvPr id="16" name="矩形 15"/>
          <p:cNvSpPr/>
          <p:nvPr/>
        </p:nvSpPr>
        <p:spPr>
          <a:xfrm>
            <a:off x="1168275" y="4458739"/>
            <a:ext cx="9971279" cy="1909690"/>
          </a:xfrm>
          <a:prstGeom prst="rect">
            <a:avLst/>
          </a:prstGeom>
          <a:noFill/>
          <a:ln>
            <a:solidFill>
              <a:srgbClr val="5B307E"/>
            </a:solidFill>
          </a:ln>
        </p:spPr>
        <p:txBody>
          <a:bodyPr wrap="square">
            <a:spAutoFit/>
          </a:bodyPr>
          <a:lstStyle/>
          <a:p>
            <a:pPr marL="342900" lvl="1" indent="-342900" algn="just">
              <a:lnSpc>
                <a:spcPct val="120000"/>
              </a:lnSpc>
              <a:buFont typeface="Wingdings" panose="05000000000000000000" pitchFamily="2" charset="2"/>
              <a:buChar char="Ø"/>
            </a:pPr>
            <a:r>
              <a:rPr lang="zh-CN" altLang="en-US" sz="2000" dirty="0">
                <a:solidFill>
                  <a:prstClr val="black"/>
                </a:solidFill>
                <a:latin typeface="+mn-ea"/>
              </a:rPr>
              <a:t>自适应码率</a:t>
            </a:r>
            <a:r>
              <a:rPr lang="en-US" altLang="zh-CN" sz="2000" dirty="0">
                <a:solidFill>
                  <a:prstClr val="black"/>
                </a:solidFill>
                <a:latin typeface="+mn-ea"/>
                <a:cs typeface="Times New Roman" panose="02020603050405020304" pitchFamily="18" charset="0"/>
              </a:rPr>
              <a:t>ABR</a:t>
            </a:r>
            <a:r>
              <a:rPr lang="zh-CN" altLang="en-US" sz="2000" dirty="0">
                <a:solidFill>
                  <a:prstClr val="black"/>
                </a:solidFill>
                <a:latin typeface="+mn-ea"/>
                <a:cs typeface="Times New Roman" panose="02020603050405020304" pitchFamily="18" charset="0"/>
              </a:rPr>
              <a:t>广泛应用于</a:t>
            </a:r>
            <a:r>
              <a:rPr lang="en-US" altLang="zh-CN" sz="2000" dirty="0">
                <a:solidFill>
                  <a:prstClr val="black"/>
                </a:solidFill>
                <a:latin typeface="+mn-ea"/>
                <a:cs typeface="Times New Roman" panose="02020603050405020304" pitchFamily="18" charset="0"/>
              </a:rPr>
              <a:t>DASH</a:t>
            </a:r>
            <a:r>
              <a:rPr lang="zh-CN" altLang="en-US" sz="2000" dirty="0">
                <a:solidFill>
                  <a:prstClr val="black"/>
                </a:solidFill>
                <a:latin typeface="+mn-ea"/>
                <a:cs typeface="Times New Roman" panose="02020603050405020304" pitchFamily="18" charset="0"/>
              </a:rPr>
              <a:t>和直播、实时通信等各类流媒体传输</a:t>
            </a:r>
            <a:endParaRPr lang="en-US" altLang="zh-CN" sz="2000" dirty="0">
              <a:solidFill>
                <a:prstClr val="black"/>
              </a:solidFill>
              <a:latin typeface="+mn-ea"/>
              <a:cs typeface="Times New Roman" panose="02020603050405020304" pitchFamily="18" charset="0"/>
            </a:endParaRPr>
          </a:p>
          <a:p>
            <a:pPr marL="342900" lvl="1" indent="-342900" algn="just">
              <a:lnSpc>
                <a:spcPct val="120000"/>
              </a:lnSpc>
              <a:buFont typeface="Wingdings" panose="05000000000000000000" pitchFamily="2" charset="2"/>
              <a:buChar char="Ø"/>
            </a:pPr>
            <a:r>
              <a:rPr lang="zh-CN" altLang="en-US" sz="2000" dirty="0">
                <a:solidFill>
                  <a:prstClr val="black"/>
                </a:solidFill>
                <a:latin typeface="+mn-ea"/>
                <a:cs typeface="Times New Roman" panose="02020603050405020304" pitchFamily="18" charset="0"/>
              </a:rPr>
              <a:t>由于</a:t>
            </a:r>
            <a:r>
              <a:rPr lang="en-US" altLang="zh-CN" sz="2000" dirty="0">
                <a:solidFill>
                  <a:prstClr val="black"/>
                </a:solidFill>
                <a:latin typeface="+mn-ea"/>
                <a:cs typeface="Times New Roman" panose="02020603050405020304" pitchFamily="18" charset="0"/>
              </a:rPr>
              <a:t>IBP</a:t>
            </a:r>
            <a:r>
              <a:rPr lang="zh-CN" altLang="en-US" sz="2000" dirty="0">
                <a:solidFill>
                  <a:prstClr val="black"/>
                </a:solidFill>
                <a:latin typeface="+mn-ea"/>
                <a:cs typeface="Times New Roman" panose="02020603050405020304" pitchFamily="18" charset="0"/>
              </a:rPr>
              <a:t>帧互相不独立，</a:t>
            </a:r>
            <a:r>
              <a:rPr lang="en-US" altLang="zh-CN" sz="2000" dirty="0">
                <a:solidFill>
                  <a:prstClr val="black"/>
                </a:solidFill>
                <a:latin typeface="+mn-ea"/>
                <a:cs typeface="Times New Roman" panose="02020603050405020304" pitchFamily="18" charset="0"/>
              </a:rPr>
              <a:t>ABR</a:t>
            </a:r>
            <a:r>
              <a:rPr lang="zh-CN" altLang="en-US" sz="2000" dirty="0">
                <a:solidFill>
                  <a:prstClr val="black"/>
                </a:solidFill>
                <a:latin typeface="+mn-ea"/>
                <a:cs typeface="Times New Roman" panose="02020603050405020304" pitchFamily="18" charset="0"/>
              </a:rPr>
              <a:t>调节往往以</a:t>
            </a:r>
            <a:r>
              <a:rPr lang="en-US" altLang="zh-CN" sz="2000" dirty="0">
                <a:solidFill>
                  <a:prstClr val="black"/>
                </a:solidFill>
                <a:latin typeface="+mn-ea"/>
                <a:cs typeface="Times New Roman" panose="02020603050405020304" pitchFamily="18" charset="0"/>
              </a:rPr>
              <a:t>GOP</a:t>
            </a:r>
            <a:r>
              <a:rPr lang="zh-CN" altLang="en-US" sz="2000" dirty="0">
                <a:solidFill>
                  <a:prstClr val="black"/>
                </a:solidFill>
                <a:latin typeface="+mn-ea"/>
                <a:cs typeface="Times New Roman" panose="02020603050405020304" pitchFamily="18" charset="0"/>
              </a:rPr>
              <a:t>为单位，难以实时调节</a:t>
            </a:r>
            <a:endParaRPr lang="en-US" altLang="zh-CN" sz="2000" dirty="0">
              <a:solidFill>
                <a:prstClr val="black"/>
              </a:solidFill>
              <a:latin typeface="+mn-ea"/>
              <a:cs typeface="Times New Roman" panose="02020603050405020304" pitchFamily="18" charset="0"/>
            </a:endParaRPr>
          </a:p>
          <a:p>
            <a:pPr marL="342900" lvl="1" indent="-342900" algn="just">
              <a:lnSpc>
                <a:spcPct val="120000"/>
              </a:lnSpc>
              <a:buFont typeface="Wingdings" panose="05000000000000000000" pitchFamily="2" charset="2"/>
              <a:buChar char="Ø"/>
            </a:pPr>
            <a:r>
              <a:rPr lang="zh-CN" altLang="en-US" sz="2000" dirty="0">
                <a:solidFill>
                  <a:prstClr val="black"/>
                </a:solidFill>
                <a:latin typeface="+mn-ea"/>
                <a:cs typeface="Times New Roman" panose="02020603050405020304" pitchFamily="18" charset="0"/>
              </a:rPr>
              <a:t>由于网络可用带宽难于预测，因此寻找与可用带宽匹配的最佳码率，很有挑战</a:t>
            </a:r>
            <a:endParaRPr lang="en-US" altLang="zh-CN" sz="2000" dirty="0">
              <a:solidFill>
                <a:prstClr val="black"/>
              </a:solidFill>
              <a:latin typeface="+mn-ea"/>
              <a:cs typeface="Times New Roman" panose="02020603050405020304" pitchFamily="18" charset="0"/>
            </a:endParaRPr>
          </a:p>
          <a:p>
            <a:pPr marL="342900" lvl="1" indent="-342900" algn="just">
              <a:lnSpc>
                <a:spcPct val="120000"/>
              </a:lnSpc>
              <a:buFont typeface="Wingdings" panose="05000000000000000000" pitchFamily="2" charset="2"/>
              <a:buChar char="Ø"/>
            </a:pPr>
            <a:r>
              <a:rPr lang="zh-CN" altLang="en-US" sz="2000" dirty="0">
                <a:solidFill>
                  <a:srgbClr val="C00000"/>
                </a:solidFill>
                <a:latin typeface="+mn-ea"/>
                <a:cs typeface="Times New Roman" panose="02020603050405020304" pitchFamily="18" charset="0"/>
              </a:rPr>
              <a:t>选高清还是选低清帧的难题：（</a:t>
            </a:r>
            <a:r>
              <a:rPr lang="en-US" altLang="zh-CN" sz="2000" dirty="0">
                <a:solidFill>
                  <a:srgbClr val="C00000"/>
                </a:solidFill>
                <a:latin typeface="+mn-ea"/>
                <a:cs typeface="Times New Roman" panose="02020603050405020304" pitchFamily="18" charset="0"/>
              </a:rPr>
              <a:t>1</a:t>
            </a:r>
            <a:r>
              <a:rPr lang="zh-CN" altLang="en-US" sz="2000" dirty="0">
                <a:solidFill>
                  <a:srgbClr val="C00000"/>
                </a:solidFill>
                <a:latin typeface="+mn-ea"/>
                <a:cs typeface="Times New Roman" panose="02020603050405020304" pitchFamily="18" charset="0"/>
              </a:rPr>
              <a:t>）选高清可能卡顿，（</a:t>
            </a:r>
            <a:r>
              <a:rPr lang="en-US" altLang="zh-CN" sz="2000" dirty="0">
                <a:solidFill>
                  <a:srgbClr val="C00000"/>
                </a:solidFill>
                <a:latin typeface="+mn-ea"/>
                <a:cs typeface="Times New Roman" panose="02020603050405020304" pitchFamily="18" charset="0"/>
              </a:rPr>
              <a:t>2</a:t>
            </a:r>
            <a:r>
              <a:rPr lang="zh-CN" altLang="en-US" sz="2000" dirty="0">
                <a:solidFill>
                  <a:srgbClr val="C00000"/>
                </a:solidFill>
                <a:latin typeface="+mn-ea"/>
                <a:cs typeface="Times New Roman" panose="02020603050405020304" pitchFamily="18" charset="0"/>
              </a:rPr>
              <a:t>）选低清可能浪费带宽？（</a:t>
            </a:r>
            <a:r>
              <a:rPr lang="en-US" altLang="zh-CN" sz="2000" dirty="0">
                <a:solidFill>
                  <a:srgbClr val="C00000"/>
                </a:solidFill>
                <a:latin typeface="+mn-ea"/>
                <a:cs typeface="Times New Roman" panose="02020603050405020304" pitchFamily="18" charset="0"/>
              </a:rPr>
              <a:t>3</a:t>
            </a:r>
            <a:r>
              <a:rPr lang="zh-CN" altLang="en-US" sz="2000" dirty="0">
                <a:solidFill>
                  <a:srgbClr val="C00000"/>
                </a:solidFill>
                <a:latin typeface="+mn-ea"/>
                <a:cs typeface="Times New Roman" panose="02020603050405020304" pitchFamily="18" charset="0"/>
              </a:rPr>
              <a:t>）低清、高清一起传，则收到高清时需要丢弃低清帧，也浪费带宽，如何解决？</a:t>
            </a:r>
            <a:endParaRPr lang="zh-CN" altLang="en-US" sz="2000" dirty="0">
              <a:solidFill>
                <a:srgbClr val="C00000"/>
              </a:solidFill>
              <a:latin typeface="+mn-ea"/>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pPr lvl="1"/>
            <a:r>
              <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rPr>
              <a:t>流媒体动态自适应传输</a:t>
            </a:r>
            <a:endParaRPr lang="zh-CN" altLang="en-US" sz="3200" b="1" kern="1200" dirty="0">
              <a:solidFill>
                <a:schemeClr val="tx1"/>
              </a:solidFill>
              <a:latin typeface="Arial" panose="020B0604020202020204" pitchFamily="34" charset="0"/>
              <a:ea typeface="微软雅黑 Light" panose="020B0502040204020203" pitchFamily="34" charset="-122"/>
              <a:cs typeface="Times New Roman" panose="02020603050405020304" pitchFamily="18" charset="0"/>
            </a:endParaRPr>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en-US" dirty="0"/>
              <a:t>可扩展视频编码</a:t>
            </a:r>
            <a:r>
              <a:rPr lang="en-US" altLang="zh-CN" dirty="0"/>
              <a:t> SVC</a:t>
            </a:r>
            <a:r>
              <a:rPr lang="zh-CN" altLang="en-US" dirty="0"/>
              <a:t>（</a:t>
            </a:r>
            <a:r>
              <a:rPr lang="en-US" altLang="zh-TW" dirty="0"/>
              <a:t>Scalable Video Coding</a:t>
            </a:r>
            <a:r>
              <a:rPr lang="zh-CN" altLang="en-US" dirty="0"/>
              <a:t>）</a:t>
            </a:r>
            <a:endParaRPr lang="en-US" altLang="zh-CN" dirty="0"/>
          </a:p>
          <a:p>
            <a:pPr lvl="1">
              <a:lnSpc>
                <a:spcPct val="130000"/>
              </a:lnSpc>
              <a:spcBef>
                <a:spcPts val="0"/>
              </a:spcBef>
              <a:buClr>
                <a:srgbClr val="00B050"/>
              </a:buClr>
            </a:pPr>
            <a:r>
              <a:rPr lang="en-US" altLang="zh-CN" dirty="0"/>
              <a:t>SVC </a:t>
            </a:r>
            <a:r>
              <a:rPr lang="zh-CN" altLang="en-US" dirty="0"/>
              <a:t>是以</a:t>
            </a:r>
            <a:r>
              <a:rPr lang="en-US" altLang="zh-CN" dirty="0"/>
              <a:t>H.264</a:t>
            </a:r>
            <a:r>
              <a:rPr lang="zh-CN" altLang="en-US" dirty="0"/>
              <a:t>为基础，支持多层分级特性：立足基础层，采用锦上添花的增强层</a:t>
            </a:r>
            <a:endParaRPr lang="en-US" altLang="zh-CN" dirty="0"/>
          </a:p>
          <a:p>
            <a:pPr lvl="1">
              <a:lnSpc>
                <a:spcPct val="130000"/>
              </a:lnSpc>
              <a:spcBef>
                <a:spcPts val="0"/>
              </a:spcBef>
              <a:buClr>
                <a:srgbClr val="00B050"/>
              </a:buClr>
            </a:pPr>
            <a:r>
              <a:rPr lang="zh-CN" altLang="en-US" dirty="0"/>
              <a:t>编码器产生的码流包含多个可以单独解码的子码流：不同的码率，帧率和空间分辨率</a:t>
            </a:r>
            <a:endParaRPr lang="zh-CN" altLang="en-US" dirty="0"/>
          </a:p>
          <a:p>
            <a:pPr lvl="1">
              <a:lnSpc>
                <a:spcPct val="130000"/>
              </a:lnSpc>
              <a:spcBef>
                <a:spcPts val="0"/>
              </a:spcBef>
              <a:buClr>
                <a:srgbClr val="00B050"/>
              </a:buClr>
            </a:pPr>
            <a:r>
              <a:rPr lang="zh-CN" altLang="en-US" dirty="0"/>
              <a:t>当带宽不足时，只对基础层的码流进行传输和解码，这时解码的视频质量不高</a:t>
            </a:r>
            <a:endParaRPr lang="en-US" altLang="zh-CN" dirty="0"/>
          </a:p>
          <a:p>
            <a:pPr lvl="1">
              <a:lnSpc>
                <a:spcPct val="130000"/>
              </a:lnSpc>
              <a:spcBef>
                <a:spcPts val="0"/>
              </a:spcBef>
              <a:buClr>
                <a:srgbClr val="00B050"/>
              </a:buClr>
            </a:pPr>
            <a:r>
              <a:rPr lang="zh-CN" altLang="en-US" dirty="0"/>
              <a:t>当带宽充足时，可以传输和解码增强层的码流来提高视频的解码质量</a:t>
            </a:r>
            <a:endParaRPr lang="en-US" altLang="zh-CN" dirty="0"/>
          </a:p>
          <a:p>
            <a:pPr lvl="1">
              <a:lnSpc>
                <a:spcPct val="130000"/>
              </a:lnSpc>
              <a:spcBef>
                <a:spcPts val="0"/>
              </a:spcBef>
              <a:buClr>
                <a:srgbClr val="00B050"/>
              </a:buClr>
            </a:pPr>
            <a:r>
              <a:rPr lang="zh-CN" altLang="en-US" dirty="0"/>
              <a:t>优点：确保传输基础层来避免卡顿，使用富裕的带宽传输增强层，充分利用带宽</a:t>
            </a:r>
            <a:endParaRPr lang="en-US" altLang="zh-CN" dirty="0"/>
          </a:p>
          <a:p>
            <a:pPr lvl="1">
              <a:lnSpc>
                <a:spcPct val="130000"/>
              </a:lnSpc>
              <a:spcBef>
                <a:spcPts val="0"/>
              </a:spcBef>
              <a:buClr>
                <a:srgbClr val="00B050"/>
              </a:buClr>
            </a:pPr>
            <a:r>
              <a:rPr lang="zh-CN" altLang="en-US" dirty="0"/>
              <a:t>缺点：编解码复杂度增加，有多个增强层时开销过大</a:t>
            </a:r>
            <a:endParaRPr lang="zh-CN" altLang="en-US" dirty="0"/>
          </a:p>
        </p:txBody>
      </p:sp>
      <p:sp>
        <p:nvSpPr>
          <p:cNvPr id="8" name="Rectangle 75"/>
          <p:cNvSpPr>
            <a:spLocks noChangeArrowheads="1"/>
          </p:cNvSpPr>
          <p:nvPr/>
        </p:nvSpPr>
        <p:spPr bwMode="auto">
          <a:xfrm>
            <a:off x="7831891" y="5474844"/>
            <a:ext cx="2957808" cy="642748"/>
          </a:xfrm>
          <a:prstGeom prst="rect">
            <a:avLst/>
          </a:prstGeom>
          <a:noFill/>
          <a:ln w="9525" algn="ctr">
            <a:noFill/>
            <a:miter lim="800000"/>
          </a:ln>
          <a:effectLst/>
        </p:spPr>
        <p:txBody>
          <a:bodyPr wrap="none" anchor="ctr"/>
          <a:lstStyle/>
          <a:p>
            <a:pPr algn="ctr"/>
            <a:r>
              <a:rPr lang="zh-CN" altLang="en-US" dirty="0">
                <a:solidFill>
                  <a:prstClr val="black"/>
                </a:solidFill>
                <a:latin typeface="微软雅黑" panose="020B0503020204020204" pitchFamily="34" charset="-122"/>
                <a:ea typeface="微软雅黑" panose="020B0503020204020204" pitchFamily="34" charset="-122"/>
              </a:rPr>
              <a:t>基础层（</a:t>
            </a:r>
            <a:r>
              <a:rPr lang="zh-CN" altLang="en-US" dirty="0">
                <a:solidFill>
                  <a:srgbClr val="C00000"/>
                </a:solidFill>
                <a:latin typeface="微软雅黑" panose="020B0503020204020204" pitchFamily="34" charset="-122"/>
                <a:ea typeface="微软雅黑" panose="020B0503020204020204" pitchFamily="34" charset="-122"/>
              </a:rPr>
              <a:t>低</a:t>
            </a:r>
            <a:r>
              <a:rPr lang="zh-CN" altLang="en-US" dirty="0">
                <a:solidFill>
                  <a:prstClr val="black"/>
                </a:solidFill>
                <a:latin typeface="微软雅黑" panose="020B0503020204020204" pitchFamily="34" charset="-122"/>
                <a:ea typeface="微软雅黑" panose="020B0503020204020204" pitchFamily="34" charset="-122"/>
              </a:rPr>
              <a:t>帧率、分辨率）</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1" name="Line 77"/>
          <p:cNvSpPr>
            <a:spLocks noChangeShapeType="1"/>
          </p:cNvSpPr>
          <p:nvPr/>
        </p:nvSpPr>
        <p:spPr bwMode="auto">
          <a:xfrm rot="16200000" flipH="1">
            <a:off x="7504902" y="5469231"/>
            <a:ext cx="1" cy="65397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pic>
        <p:nvPicPr>
          <p:cNvPr id="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3647" y="4042529"/>
            <a:ext cx="5305319" cy="2077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5"/>
          <p:cNvSpPr>
            <a:spLocks noChangeArrowheads="1"/>
          </p:cNvSpPr>
          <p:nvPr/>
        </p:nvSpPr>
        <p:spPr bwMode="auto">
          <a:xfrm>
            <a:off x="7914427" y="4478863"/>
            <a:ext cx="2727418" cy="642748"/>
          </a:xfrm>
          <a:prstGeom prst="rect">
            <a:avLst/>
          </a:prstGeom>
          <a:noFill/>
          <a:ln w="9525" algn="ctr">
            <a:noFill/>
            <a:miter lim="800000"/>
          </a:ln>
          <a:effectLst/>
        </p:spPr>
        <p:txBody>
          <a:bodyPr wrap="none" anchor="ctr"/>
          <a:lstStyle/>
          <a:p>
            <a:pPr algn="ctr"/>
            <a:r>
              <a:rPr lang="zh-CN" altLang="en-US" dirty="0">
                <a:solidFill>
                  <a:prstClr val="black"/>
                </a:solidFill>
                <a:latin typeface="微软雅黑" panose="020B0503020204020204" pitchFamily="34" charset="-122"/>
                <a:ea typeface="微软雅黑" panose="020B0503020204020204" pitchFamily="34" charset="-122"/>
              </a:rPr>
              <a:t>增强层（</a:t>
            </a:r>
            <a:r>
              <a:rPr lang="zh-CN" altLang="en-US" dirty="0">
                <a:solidFill>
                  <a:srgbClr val="C00000"/>
                </a:solidFill>
                <a:latin typeface="微软雅黑" panose="020B0503020204020204" pitchFamily="34" charset="-122"/>
                <a:ea typeface="微软雅黑" panose="020B0503020204020204" pitchFamily="34" charset="-122"/>
              </a:rPr>
              <a:t>高</a:t>
            </a:r>
            <a:r>
              <a:rPr lang="zh-CN" altLang="en-US" dirty="0">
                <a:solidFill>
                  <a:prstClr val="black"/>
                </a:solidFill>
                <a:latin typeface="微软雅黑" panose="020B0503020204020204" pitchFamily="34" charset="-122"/>
                <a:ea typeface="微软雅黑" panose="020B0503020204020204" pitchFamily="34" charset="-122"/>
              </a:rPr>
              <a:t>帧率、分辨率）</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 name="Line 77"/>
          <p:cNvSpPr>
            <a:spLocks noChangeShapeType="1"/>
          </p:cNvSpPr>
          <p:nvPr/>
        </p:nvSpPr>
        <p:spPr bwMode="auto">
          <a:xfrm rot="16200000" flipH="1">
            <a:off x="7487866" y="4470563"/>
            <a:ext cx="1" cy="653977"/>
          </a:xfrm>
          <a:prstGeom prst="line">
            <a:avLst/>
          </a:prstGeom>
          <a:noFill/>
          <a:ln w="2857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1688960" y="6071906"/>
            <a:ext cx="5180842" cy="369332"/>
          </a:xfrm>
          <a:prstGeom prst="rect">
            <a:avLst/>
          </a:prstGeom>
        </p:spPr>
        <p:txBody>
          <a:bodyPr wrap="none">
            <a:spAutoFit/>
          </a:bodyPr>
          <a:lstStyle/>
          <a:p>
            <a:r>
              <a:rPr lang="en-US" altLang="zh-CN" dirty="0">
                <a:solidFill>
                  <a:prstClr val="black"/>
                </a:solidFill>
                <a:latin typeface="微软雅黑" panose="020B0503020204020204" pitchFamily="34" charset="-122"/>
                <a:ea typeface="微软雅黑" panose="020B0503020204020204" pitchFamily="34" charset="-122"/>
              </a:rPr>
              <a:t>SVC</a:t>
            </a:r>
            <a:r>
              <a:rPr lang="zh-CN" altLang="en-US" dirty="0">
                <a:solidFill>
                  <a:prstClr val="black"/>
                </a:solidFill>
                <a:latin typeface="微软雅黑" panose="020B0503020204020204" pitchFamily="34" charset="-122"/>
                <a:ea typeface="微软雅黑" panose="020B0503020204020204" pitchFamily="34" charset="-122"/>
              </a:rPr>
              <a:t>编码示意图（</a:t>
            </a:r>
            <a:r>
              <a:rPr lang="en-US" altLang="zh-CN" dirty="0">
                <a:solidFill>
                  <a:prstClr val="black"/>
                </a:solidFill>
                <a:latin typeface="微软雅黑" panose="020B0503020204020204" pitchFamily="34" charset="-122"/>
                <a:ea typeface="微软雅黑" panose="020B0503020204020204" pitchFamily="34" charset="-122"/>
              </a:rPr>
              <a:t>1</a:t>
            </a:r>
            <a:r>
              <a:rPr lang="zh-CN" altLang="en-US" dirty="0">
                <a:solidFill>
                  <a:prstClr val="black"/>
                </a:solidFill>
                <a:latin typeface="微软雅黑" panose="020B0503020204020204" pitchFamily="34" charset="-122"/>
                <a:ea typeface="微软雅黑" panose="020B0503020204020204" pitchFamily="34" charset="-122"/>
              </a:rPr>
              <a:t>、</a:t>
            </a:r>
            <a:r>
              <a:rPr lang="en-US" altLang="zh-CN" dirty="0">
                <a:solidFill>
                  <a:prstClr val="black"/>
                </a:solidFill>
                <a:latin typeface="微软雅黑" panose="020B0503020204020204" pitchFamily="34" charset="-122"/>
                <a:ea typeface="微软雅黑" panose="020B0503020204020204" pitchFamily="34" charset="-122"/>
              </a:rPr>
              <a:t>2</a:t>
            </a:r>
            <a:r>
              <a:rPr lang="zh-CN" altLang="en-US" dirty="0">
                <a:solidFill>
                  <a:prstClr val="black"/>
                </a:solidFill>
                <a:latin typeface="微软雅黑" panose="020B0503020204020204" pitchFamily="34" charset="-122"/>
                <a:ea typeface="微软雅黑" panose="020B0503020204020204" pitchFamily="34" charset="-122"/>
              </a:rPr>
              <a:t>提升分辨率，</a:t>
            </a:r>
            <a:r>
              <a:rPr lang="en-US" altLang="zh-CN" dirty="0">
                <a:solidFill>
                  <a:prstClr val="black"/>
                </a:solidFill>
                <a:latin typeface="微软雅黑" panose="020B0503020204020204" pitchFamily="34" charset="-122"/>
                <a:ea typeface="微软雅黑" panose="020B0503020204020204" pitchFamily="34" charset="-122"/>
              </a:rPr>
              <a:t>3</a:t>
            </a:r>
            <a:r>
              <a:rPr lang="zh-CN" altLang="en-US" dirty="0">
                <a:solidFill>
                  <a:prstClr val="black"/>
                </a:solidFill>
                <a:latin typeface="微软雅黑" panose="020B0503020204020204" pitchFamily="34" charset="-122"/>
                <a:ea typeface="微软雅黑" panose="020B0503020204020204" pitchFamily="34" charset="-122"/>
              </a:rPr>
              <a:t>提升帧率）</a:t>
            </a:r>
            <a:endParaRPr lang="zh-CN" altLang="en-US" sz="1400" dirty="0">
              <a:solidFill>
                <a:prstClr val="black"/>
              </a:solidFill>
            </a:endParaRPr>
          </a:p>
        </p:txBody>
      </p:sp>
      <p:sp>
        <p:nvSpPr>
          <p:cNvPr id="4" name="灯片编号占位符 3"/>
          <p:cNvSpPr>
            <a:spLocks noGrp="1"/>
          </p:cNvSpPr>
          <p:nvPr>
            <p:ph type="sldNum" sz="quarter" idx="12"/>
          </p:nvPr>
        </p:nvSpPr>
        <p:spPr>
          <a:xfrm>
            <a:off x="7768168" y="6451603"/>
            <a:ext cx="3750732" cy="274320"/>
          </a:xfrm>
        </p:spPr>
        <p:txBody>
          <a:bodyPr/>
          <a:lstStyle/>
          <a:p>
            <a:fld id="{C8BB1146-E542-4D4E-B8E9-6919A11DDD48}" type="slidenum">
              <a:rPr lang="en-US" smtClean="0"/>
            </a:fld>
            <a:endParaRPr 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7.7 CDN</a:t>
            </a:r>
            <a:r>
              <a:rPr lang="zh-CN" altLang="en-US" dirty="0"/>
              <a:t>与 </a:t>
            </a:r>
            <a:r>
              <a:rPr lang="en-US" altLang="zh-CN"/>
              <a:t>P2P </a:t>
            </a:r>
            <a:endParaRPr lang="zh-CN" altLang="en-US" dirty="0"/>
          </a:p>
        </p:txBody>
      </p:sp>
      <p:sp>
        <p:nvSpPr>
          <p:cNvPr id="486" name="内容占位符 485"/>
          <p:cNvSpPr>
            <a:spLocks noGrp="1"/>
          </p:cNvSpPr>
          <p:nvPr>
            <p:ph idx="1"/>
          </p:nvPr>
        </p:nvSpPr>
        <p:spPr>
          <a:xfrm>
            <a:off x="660399" y="1052515"/>
            <a:ext cx="10871202" cy="5183186"/>
          </a:xfrm>
        </p:spPr>
        <p:txBody>
          <a:bodyPr anchor="t" anchorCtr="0">
            <a:normAutofit fontScale="92500" lnSpcReduction="10000"/>
          </a:bodyPr>
          <a:lstStyle/>
          <a:p>
            <a:pPr>
              <a:spcBef>
                <a:spcPts val="600"/>
              </a:spcBef>
            </a:pPr>
            <a:r>
              <a:rPr lang="zh-CN" altLang="en-US" sz="2600" dirty="0">
                <a:latin typeface="+mn-ea"/>
              </a:rPr>
              <a:t>震撼般地转变 </a:t>
            </a:r>
            <a:r>
              <a:rPr lang="en-US" altLang="zh-CN" sz="2600" dirty="0">
                <a:latin typeface="+mn-ea"/>
              </a:rPr>
              <a:t>(email</a:t>
            </a:r>
            <a:r>
              <a:rPr lang="en-US" altLang="zh-CN" sz="2600" dirty="0">
                <a:latin typeface="+mn-ea"/>
                <a:sym typeface="Wingdings" panose="05000000000000000000" pitchFamily="2" charset="2"/>
              </a:rPr>
              <a:t>FTPWebP2Pvideo)</a:t>
            </a:r>
            <a:endParaRPr lang="en-US" altLang="zh-CN" sz="2600" dirty="0">
              <a:latin typeface="+mn-ea"/>
              <a:sym typeface="Wingdings" panose="05000000000000000000" pitchFamily="2" charset="2"/>
            </a:endParaRPr>
          </a:p>
          <a:p>
            <a:pPr>
              <a:spcBef>
                <a:spcPts val="600"/>
              </a:spcBef>
            </a:pPr>
            <a:r>
              <a:rPr lang="zh-CN" altLang="en-US" sz="2600" dirty="0">
                <a:latin typeface="+mn-ea"/>
                <a:sym typeface="Wingdings" panose="05000000000000000000" pitchFamily="2" charset="2"/>
              </a:rPr>
              <a:t>大量站点有很少的流量</a:t>
            </a:r>
            <a:endParaRPr lang="zh-CN" altLang="en-US" sz="2600" dirty="0">
              <a:latin typeface="+mn-ea"/>
            </a:endParaRPr>
          </a:p>
          <a:p>
            <a:pPr>
              <a:spcBef>
                <a:spcPts val="600"/>
              </a:spcBef>
            </a:pPr>
            <a:endParaRPr lang="en-US" altLang="zh-CN" dirty="0">
              <a:latin typeface="+mn-ea"/>
            </a:endParaRPr>
          </a:p>
          <a:p>
            <a:pPr>
              <a:spcBef>
                <a:spcPts val="600"/>
              </a:spcBef>
            </a:pPr>
            <a:endParaRPr lang="en-US" altLang="zh-CN" dirty="0">
              <a:latin typeface="+mn-ea"/>
            </a:endParaRPr>
          </a:p>
          <a:p>
            <a:pPr>
              <a:spcBef>
                <a:spcPts val="600"/>
              </a:spcBef>
            </a:pPr>
            <a:endParaRPr lang="en-US" altLang="zh-CN" dirty="0">
              <a:latin typeface="+mn-ea"/>
            </a:endParaRPr>
          </a:p>
          <a:p>
            <a:pPr>
              <a:spcBef>
                <a:spcPts val="600"/>
              </a:spcBef>
            </a:pPr>
            <a:endParaRPr lang="en-US" altLang="zh-CN" dirty="0">
              <a:latin typeface="+mn-ea"/>
            </a:endParaRPr>
          </a:p>
          <a:p>
            <a:pPr>
              <a:spcBef>
                <a:spcPts val="600"/>
              </a:spcBef>
            </a:pPr>
            <a:endParaRPr lang="en-US" altLang="zh-CN" dirty="0">
              <a:latin typeface="+mn-ea"/>
            </a:endParaRPr>
          </a:p>
          <a:p>
            <a:pPr>
              <a:spcBef>
                <a:spcPts val="600"/>
              </a:spcBef>
            </a:pPr>
            <a:endParaRPr lang="en-US" altLang="zh-CN" dirty="0">
              <a:latin typeface="+mn-ea"/>
            </a:endParaRPr>
          </a:p>
          <a:p>
            <a:pPr>
              <a:spcBef>
                <a:spcPts val="600"/>
              </a:spcBef>
            </a:pPr>
            <a:r>
              <a:rPr lang="en-US" altLang="zh-CN" sz="2600" dirty="0">
                <a:latin typeface="+mn-ea"/>
              </a:rPr>
              <a:t>Internet IP</a:t>
            </a:r>
            <a:r>
              <a:rPr lang="zh-CN" altLang="en-US" sz="2600" dirty="0">
                <a:latin typeface="+mn-ea"/>
              </a:rPr>
              <a:t>流量发展趋势？大部分是</a:t>
            </a:r>
            <a:r>
              <a:rPr lang="en-US" altLang="zh-CN" sz="2600" dirty="0">
                <a:latin typeface="+mn-ea"/>
              </a:rPr>
              <a:t>IP Video</a:t>
            </a:r>
            <a:r>
              <a:rPr lang="zh-CN" altLang="en-US" sz="2600" dirty="0">
                <a:latin typeface="+mn-ea"/>
              </a:rPr>
              <a:t>流量，到</a:t>
            </a:r>
            <a:r>
              <a:rPr lang="en-US" altLang="zh-CN" sz="2600" dirty="0">
                <a:latin typeface="+mn-ea"/>
              </a:rPr>
              <a:t>2022</a:t>
            </a:r>
            <a:r>
              <a:rPr lang="zh-CN" altLang="en-US" sz="2600" dirty="0">
                <a:latin typeface="+mn-ea"/>
              </a:rPr>
              <a:t>年将占</a:t>
            </a:r>
            <a:r>
              <a:rPr lang="en-US" altLang="zh-CN" sz="2600" dirty="0">
                <a:latin typeface="+mn-ea"/>
              </a:rPr>
              <a:t>82%</a:t>
            </a:r>
            <a:endParaRPr lang="en-US" altLang="zh-CN" sz="2600" dirty="0">
              <a:latin typeface="+mn-ea"/>
            </a:endParaRPr>
          </a:p>
        </p:txBody>
      </p:sp>
      <p:pic>
        <p:nvPicPr>
          <p:cNvPr id="455" name="图片 454"/>
          <p:cNvPicPr>
            <a:picLocks noChangeAspect="1"/>
          </p:cNvPicPr>
          <p:nvPr/>
        </p:nvPicPr>
        <p:blipFill>
          <a:blip r:embed="rId1"/>
          <a:stretch>
            <a:fillRect/>
          </a:stretch>
        </p:blipFill>
        <p:spPr>
          <a:xfrm>
            <a:off x="2329877" y="2379249"/>
            <a:ext cx="8230769" cy="2982185"/>
          </a:xfrm>
          <a:prstGeom prst="rect">
            <a:avLst/>
          </a:prstGeom>
        </p:spPr>
      </p:pic>
      <p:sp>
        <p:nvSpPr>
          <p:cNvPr id="457" name="文本框 10"/>
          <p:cNvSpPr txBox="1"/>
          <p:nvPr/>
        </p:nvSpPr>
        <p:spPr>
          <a:xfrm>
            <a:off x="4756564" y="2198253"/>
            <a:ext cx="2666172" cy="448969"/>
          </a:xfrm>
          <a:prstGeom prst="rect">
            <a:avLst/>
          </a:prstGeom>
          <a:noFill/>
        </p:spPr>
        <p:txBody>
          <a:bodyPr wrap="square">
            <a:spAutoFit/>
          </a:bodyPr>
          <a:lstStyle/>
          <a:p>
            <a:pPr marL="358140" indent="-358140" algn="ctr">
              <a:lnSpc>
                <a:spcPts val="3200"/>
              </a:lnSpc>
              <a:spcBef>
                <a:spcPts val="1200"/>
              </a:spcBef>
              <a:buClr>
                <a:srgbClr val="C00000"/>
              </a:buClr>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全球</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IP</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流量（按应用分类）</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t>服务器群和</a:t>
            </a:r>
            <a:r>
              <a:rPr lang="en-US" altLang="zh-CN" dirty="0"/>
              <a:t>Web</a:t>
            </a:r>
            <a:r>
              <a:rPr lang="zh-CN" altLang="en-US" dirty="0"/>
              <a:t>代理</a:t>
            </a:r>
            <a:endParaRPr lang="zh-CN" altLang="en-US" dirty="0"/>
          </a:p>
        </p:txBody>
      </p:sp>
      <p:sp>
        <p:nvSpPr>
          <p:cNvPr id="486" name="内容占位符 485"/>
          <p:cNvSpPr>
            <a:spLocks noGrp="1"/>
          </p:cNvSpPr>
          <p:nvPr>
            <p:ph idx="4294967295"/>
          </p:nvPr>
        </p:nvSpPr>
        <p:spPr>
          <a:xfrm>
            <a:off x="660400" y="4215390"/>
            <a:ext cx="10858500" cy="1951037"/>
          </a:xfrm>
          <a:prstGeom prst="rect">
            <a:avLst/>
          </a:prstGeom>
        </p:spPr>
        <p:txBody>
          <a:bodyPr anchor="t" anchorCtr="0">
            <a:normAutofit/>
          </a:bodyPr>
          <a:lstStyle/>
          <a:p>
            <a:pPr>
              <a:lnSpc>
                <a:spcPct val="130000"/>
              </a:lnSpc>
              <a:buClr>
                <a:srgbClr val="C00000"/>
              </a:buClr>
              <a:buFont typeface="Wingdings" panose="05000000000000000000" pitchFamily="2" charset="2"/>
              <a:buChar char="n"/>
            </a:pPr>
            <a:r>
              <a:rPr lang="zh-CN" altLang="en-US" sz="2800" dirty="0">
                <a:latin typeface="+mn-ea"/>
              </a:rPr>
              <a:t>代理缓存（</a:t>
            </a:r>
            <a:r>
              <a:rPr lang="en-US" altLang="zh-CN" sz="2800" dirty="0">
                <a:latin typeface="+mn-ea"/>
              </a:rPr>
              <a:t>Web</a:t>
            </a:r>
            <a:r>
              <a:rPr lang="zh-CN" altLang="en-US" sz="2800" dirty="0">
                <a:latin typeface="+mn-ea"/>
              </a:rPr>
              <a:t>代理）帮助组织扩展</a:t>
            </a:r>
            <a:r>
              <a:rPr lang="en-US" altLang="zh-CN" sz="2800" dirty="0">
                <a:latin typeface="+mn-ea"/>
              </a:rPr>
              <a:t>Web</a:t>
            </a:r>
            <a:r>
              <a:rPr lang="zh-CN" altLang="en-US" sz="2800" dirty="0">
                <a:latin typeface="+mn-ea"/>
              </a:rPr>
              <a:t>，提高</a:t>
            </a:r>
            <a:r>
              <a:rPr lang="en-US" altLang="zh-CN" sz="2800" dirty="0">
                <a:latin typeface="+mn-ea"/>
              </a:rPr>
              <a:t>Web</a:t>
            </a:r>
            <a:r>
              <a:rPr lang="zh-CN" altLang="en-US" sz="2800" dirty="0">
                <a:latin typeface="+mn-ea"/>
              </a:rPr>
              <a:t>访问的性能</a:t>
            </a:r>
            <a:endParaRPr lang="zh-CN" altLang="en-US" sz="2800" dirty="0">
              <a:latin typeface="+mn-ea"/>
            </a:endParaRPr>
          </a:p>
          <a:p>
            <a:pPr marL="989330" lvl="2" indent="-419100">
              <a:lnSpc>
                <a:spcPct val="130000"/>
              </a:lnSpc>
              <a:buClr>
                <a:srgbClr val="00B050"/>
              </a:buClr>
              <a:buFont typeface="Wingdings" panose="05000000000000000000" pitchFamily="2" charset="2"/>
              <a:buChar char="n"/>
            </a:pPr>
            <a:r>
              <a:rPr lang="zh-CN" altLang="en-US" sz="2400" dirty="0">
                <a:latin typeface="+mn-ea"/>
              </a:rPr>
              <a:t>将服务器内容缓存到客户上以提高性能，降低时延，减少网络带宽需求</a:t>
            </a:r>
            <a:endParaRPr lang="en-US" altLang="zh-CN" sz="2400" dirty="0">
              <a:latin typeface="+mn-ea"/>
            </a:endParaRPr>
          </a:p>
          <a:p>
            <a:pPr marL="989330" lvl="2" indent="-419100">
              <a:lnSpc>
                <a:spcPct val="130000"/>
              </a:lnSpc>
              <a:buClr>
                <a:srgbClr val="00B050"/>
              </a:buClr>
              <a:buFont typeface="Wingdings" panose="05000000000000000000" pitchFamily="2" charset="2"/>
              <a:buChar char="n"/>
            </a:pPr>
            <a:r>
              <a:rPr lang="zh-CN" altLang="en-US" sz="2400" dirty="0">
                <a:latin typeface="+mn-ea"/>
              </a:rPr>
              <a:t>实现组织的策略</a:t>
            </a:r>
            <a:r>
              <a:rPr lang="en-US" altLang="zh-CN" sz="2400" dirty="0">
                <a:latin typeface="+mn-ea"/>
              </a:rPr>
              <a:t>(</a:t>
            </a:r>
            <a:r>
              <a:rPr lang="zh-CN" altLang="en-US" sz="2400" dirty="0">
                <a:latin typeface="+mn-ea"/>
              </a:rPr>
              <a:t>如访问策略</a:t>
            </a:r>
            <a:r>
              <a:rPr lang="en-US" altLang="zh-CN" sz="2400" dirty="0">
                <a:latin typeface="+mn-ea"/>
              </a:rPr>
              <a:t>)</a:t>
            </a:r>
            <a:endParaRPr lang="en-US" altLang="zh-CN" sz="2400" dirty="0">
              <a:latin typeface="+mn-ea"/>
            </a:endParaRPr>
          </a:p>
        </p:txBody>
      </p:sp>
      <p:pic>
        <p:nvPicPr>
          <p:cNvPr id="8" name="Picture 2"/>
          <p:cNvPicPr>
            <a:picLocks noChangeAspect="1" noChangeArrowheads="1"/>
          </p:cNvPicPr>
          <p:nvPr/>
        </p:nvPicPr>
        <p:blipFill>
          <a:blip r:embed="rId1" cstate="print"/>
          <a:srcRect/>
          <a:stretch>
            <a:fillRect/>
          </a:stretch>
        </p:blipFill>
        <p:spPr bwMode="auto">
          <a:xfrm>
            <a:off x="2114653" y="1279521"/>
            <a:ext cx="7528881" cy="2984594"/>
          </a:xfrm>
          <a:prstGeom prst="rect">
            <a:avLst/>
          </a:prstGeom>
          <a:noFill/>
          <a:ln w="9525">
            <a:noFill/>
            <a:miter lim="800000"/>
            <a:headEnd/>
            <a:tailEnd/>
          </a:ln>
        </p:spPr>
      </p:pic>
      <p:pic>
        <p:nvPicPr>
          <p:cNvPr id="4" name="图片 3"/>
          <p:cNvPicPr>
            <a:picLocks noChangeAspect="1"/>
          </p:cNvPicPr>
          <p:nvPr/>
        </p:nvPicPr>
        <p:blipFill>
          <a:blip r:embed="rId2"/>
          <a:stretch>
            <a:fillRect/>
          </a:stretch>
        </p:blipFill>
        <p:spPr>
          <a:xfrm>
            <a:off x="6924243" y="1796111"/>
            <a:ext cx="3455632" cy="1785938"/>
          </a:xfrm>
          <a:prstGeom prst="rect">
            <a:avLst/>
          </a:prstGeom>
        </p:spPr>
      </p:pic>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内容分发网络</a:t>
            </a:r>
            <a:r>
              <a:rPr lang="en-US" altLang="zh-CN" dirty="0"/>
              <a:t>CDN</a:t>
            </a:r>
            <a:endParaRPr lang="zh-CN" altLang="en-US" dirty="0"/>
          </a:p>
        </p:txBody>
      </p:sp>
      <p:sp>
        <p:nvSpPr>
          <p:cNvPr id="486" name="内容占位符 485"/>
          <p:cNvSpPr>
            <a:spLocks noGrp="1"/>
          </p:cNvSpPr>
          <p:nvPr>
            <p:ph idx="1"/>
          </p:nvPr>
        </p:nvSpPr>
        <p:spPr>
          <a:xfrm>
            <a:off x="660399" y="1052515"/>
            <a:ext cx="10871202" cy="5183186"/>
          </a:xfrm>
        </p:spPr>
        <p:txBody>
          <a:bodyPr anchor="t" anchorCtr="0">
            <a:normAutofit/>
          </a:bodyPr>
          <a:lstStyle/>
          <a:p>
            <a:r>
              <a:rPr lang="zh-CN" altLang="en-US" dirty="0"/>
              <a:t>怎样将同一内容（如从百万的视频中选定的内容）分发给同时发起访问的数百万用户？</a:t>
            </a:r>
            <a:endParaRPr lang="en-US" altLang="zh-CN" dirty="0"/>
          </a:p>
          <a:p>
            <a:r>
              <a:rPr lang="zh-CN" altLang="en-US" dirty="0"/>
              <a:t>由单个、大型、高性能的“服务器</a:t>
            </a:r>
            <a:r>
              <a:rPr lang="en-US" altLang="en-US" dirty="0"/>
              <a:t>”</a:t>
            </a:r>
            <a:r>
              <a:rPr lang="zh-CN" altLang="en-US" dirty="0"/>
              <a:t>统一提供</a:t>
            </a:r>
            <a:r>
              <a:rPr lang="en-US" altLang="en-US" dirty="0"/>
              <a:t>? </a:t>
            </a:r>
            <a:r>
              <a:rPr lang="zh-CN" altLang="en-US" dirty="0"/>
              <a:t>存在如下问题：</a:t>
            </a:r>
            <a:endParaRPr lang="en-US" altLang="zh-CN" dirty="0"/>
          </a:p>
          <a:p>
            <a:pPr lvl="1">
              <a:buClr>
                <a:srgbClr val="00B050"/>
              </a:buClr>
            </a:pPr>
            <a:r>
              <a:rPr lang="zh-CN" altLang="en-US" dirty="0"/>
              <a:t>单点故障</a:t>
            </a:r>
            <a:endParaRPr lang="en-US" altLang="zh-CN" dirty="0"/>
          </a:p>
          <a:p>
            <a:pPr lvl="1">
              <a:buClr>
                <a:srgbClr val="00B050"/>
              </a:buClr>
            </a:pPr>
            <a:r>
              <a:rPr lang="zh-CN" altLang="en-US" dirty="0"/>
              <a:t>网络拥塞</a:t>
            </a:r>
            <a:endParaRPr lang="en-US" altLang="zh-CN" dirty="0"/>
          </a:p>
          <a:p>
            <a:pPr lvl="1">
              <a:buClr>
                <a:srgbClr val="00B050"/>
              </a:buClr>
            </a:pPr>
            <a:r>
              <a:rPr lang="zh-CN" altLang="en-US" dirty="0"/>
              <a:t>远程用户的长路径</a:t>
            </a:r>
            <a:endParaRPr lang="en-US" altLang="en-US" dirty="0"/>
          </a:p>
        </p:txBody>
      </p:sp>
      <p:pic>
        <p:nvPicPr>
          <p:cNvPr id="11" name="图片 10"/>
          <p:cNvPicPr>
            <a:picLocks noChangeAspect="1"/>
          </p:cNvPicPr>
          <p:nvPr/>
        </p:nvPicPr>
        <p:blipFill>
          <a:blip r:embed="rId1"/>
          <a:stretch>
            <a:fillRect/>
          </a:stretch>
        </p:blipFill>
        <p:spPr>
          <a:xfrm>
            <a:off x="7406708" y="2917809"/>
            <a:ext cx="3989306" cy="3268342"/>
          </a:xfrm>
          <a:prstGeom prst="rect">
            <a:avLst/>
          </a:prstGeom>
        </p:spPr>
      </p:pic>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内容分发网络</a:t>
            </a:r>
            <a:r>
              <a:rPr lang="en-US" altLang="zh-CN" dirty="0"/>
              <a:t>CDN</a:t>
            </a:r>
            <a:endParaRPr lang="zh-CN" altLang="en-US" dirty="0"/>
          </a:p>
        </p:txBody>
      </p:sp>
      <p:sp>
        <p:nvSpPr>
          <p:cNvPr id="486" name="内容占位符 485"/>
          <p:cNvSpPr>
            <a:spLocks noGrp="1"/>
          </p:cNvSpPr>
          <p:nvPr>
            <p:ph idx="1"/>
          </p:nvPr>
        </p:nvSpPr>
        <p:spPr>
          <a:xfrm>
            <a:off x="660399" y="1052515"/>
            <a:ext cx="10871202" cy="5183186"/>
          </a:xfrm>
        </p:spPr>
        <p:txBody>
          <a:bodyPr anchor="t" anchorCtr="0">
            <a:noAutofit/>
          </a:bodyPr>
          <a:lstStyle/>
          <a:p>
            <a:pPr>
              <a:spcBef>
                <a:spcPts val="0"/>
              </a:spcBef>
            </a:pPr>
            <a:r>
              <a:rPr lang="zh-CN" altLang="en-US" dirty="0"/>
              <a:t>内容分发网络</a:t>
            </a:r>
            <a:r>
              <a:rPr lang="en-US" altLang="zh-CN" dirty="0"/>
              <a:t>CDN</a:t>
            </a:r>
            <a:endParaRPr lang="en-US" altLang="zh-CN" dirty="0"/>
          </a:p>
          <a:p>
            <a:pPr lvl="1">
              <a:spcBef>
                <a:spcPts val="0"/>
              </a:spcBef>
              <a:buClr>
                <a:srgbClr val="00B050"/>
              </a:buClr>
            </a:pPr>
            <a:r>
              <a:rPr lang="en-US" altLang="zh-CN" dirty="0"/>
              <a:t>Content Delivery Network</a:t>
            </a:r>
            <a:r>
              <a:rPr lang="zh-CN" altLang="en-US" dirty="0"/>
              <a:t>，</a:t>
            </a:r>
            <a:r>
              <a:rPr lang="en-US" altLang="zh-CN" dirty="0"/>
              <a:t>or Content Distribution Network</a:t>
            </a:r>
            <a:endParaRPr lang="en-US" altLang="zh-CN" dirty="0"/>
          </a:p>
          <a:p>
            <a:pPr lvl="1">
              <a:spcBef>
                <a:spcPts val="0"/>
              </a:spcBef>
              <a:buClr>
                <a:srgbClr val="00B050"/>
              </a:buClr>
            </a:pPr>
            <a:r>
              <a:rPr lang="zh-CN" altLang="en-US" dirty="0"/>
              <a:t>依靠部署在各地的边缘服务器，通过中心平台的负载均衡、内容分发、调度等功能模块，使用户就近获取所需内容</a:t>
            </a:r>
            <a:endParaRPr lang="en-US" altLang="zh-CN" dirty="0"/>
          </a:p>
          <a:p>
            <a:pPr>
              <a:spcBef>
                <a:spcPts val="0"/>
              </a:spcBef>
            </a:pPr>
            <a:r>
              <a:rPr lang="zh-CN" altLang="en-US" dirty="0"/>
              <a:t>主要优点</a:t>
            </a:r>
            <a:endParaRPr lang="en-US" altLang="zh-CN" dirty="0"/>
          </a:p>
          <a:p>
            <a:pPr lvl="1">
              <a:spcBef>
                <a:spcPts val="0"/>
              </a:spcBef>
              <a:buClr>
                <a:srgbClr val="00B050"/>
              </a:buClr>
            </a:pPr>
            <a:r>
              <a:rPr lang="zh-CN" altLang="en-US" dirty="0"/>
              <a:t>降低响应时延，避免网络拥塞</a:t>
            </a:r>
            <a:endParaRPr lang="en-US" altLang="zh-CN" dirty="0"/>
          </a:p>
          <a:p>
            <a:pPr lvl="1">
              <a:spcBef>
                <a:spcPts val="0"/>
              </a:spcBef>
              <a:buClr>
                <a:srgbClr val="00B050"/>
              </a:buClr>
            </a:pPr>
            <a:r>
              <a:rPr lang="zh-CN" altLang="en-US" dirty="0"/>
              <a:t>避免原始服务器过载及防止</a:t>
            </a:r>
            <a:r>
              <a:rPr lang="en-US" altLang="zh-CN" dirty="0"/>
              <a:t>DDoS</a:t>
            </a:r>
            <a:r>
              <a:rPr lang="zh-CN" altLang="en-US" dirty="0"/>
              <a:t>攻击</a:t>
            </a:r>
            <a:endParaRPr lang="en-US" altLang="zh-CN" dirty="0"/>
          </a:p>
          <a:p>
            <a:pPr lvl="1">
              <a:spcBef>
                <a:spcPts val="0"/>
              </a:spcBef>
              <a:buClr>
                <a:srgbClr val="00B050"/>
              </a:buClr>
            </a:pPr>
            <a:r>
              <a:rPr lang="zh-CN" altLang="en-US" dirty="0"/>
              <a:t>分布式架构，具有良好的可扩展性</a:t>
            </a:r>
            <a:endParaRPr lang="en-US" altLang="zh-CN" dirty="0"/>
          </a:p>
          <a:p>
            <a:pPr lvl="1">
              <a:spcBef>
                <a:spcPts val="0"/>
              </a:spcBef>
              <a:buClr>
                <a:srgbClr val="00B050"/>
              </a:buClr>
            </a:pPr>
            <a:r>
              <a:rPr lang="zh-CN" altLang="en-US" dirty="0"/>
              <a:t>对用户透明，无需用户感知</a:t>
            </a:r>
            <a:endParaRPr lang="en-US" altLang="zh-CN" dirty="0"/>
          </a:p>
          <a:p>
            <a:pPr lvl="1"/>
            <a:endParaRPr lang="en-US"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dirty="0">
                <a:sym typeface="+mn-ea"/>
              </a:rPr>
              <a:t>服务器进程工作方式</a:t>
            </a:r>
            <a:r>
              <a:rPr lang="zh-CN" altLang="en-US" dirty="0">
                <a:sym typeface="+mn-ea"/>
              </a:rPr>
              <a:t>：无连接循环方式服务</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spcBef>
                <a:spcPts val="0"/>
              </a:spcBef>
            </a:pPr>
            <a:r>
              <a:rPr lang="zh-CN" altLang="en-US" dirty="0"/>
              <a:t>服务进程只使用一个服务套接字。每个客户使用自己设定端口号的客户套接字 </a:t>
            </a:r>
            <a:endParaRPr lang="zh-CN" altLang="en-US" dirty="0">
              <a:sym typeface="+mn-ea"/>
            </a:endParaRPr>
          </a:p>
        </p:txBody>
      </p:sp>
      <p:grpSp>
        <p:nvGrpSpPr>
          <p:cNvPr id="45" name="组合 44"/>
          <p:cNvGrpSpPr/>
          <p:nvPr/>
        </p:nvGrpSpPr>
        <p:grpSpPr>
          <a:xfrm>
            <a:off x="1547547" y="1848190"/>
            <a:ext cx="5410518" cy="3191193"/>
            <a:chOff x="1535972" y="1744663"/>
            <a:chExt cx="5410518" cy="3191193"/>
          </a:xfrm>
        </p:grpSpPr>
        <p:sp>
          <p:nvSpPr>
            <p:cNvPr id="17" name="文本框 167945"/>
            <p:cNvSpPr txBox="1">
              <a:spLocks noChangeArrowheads="1"/>
            </p:cNvSpPr>
            <p:nvPr/>
          </p:nvSpPr>
          <p:spPr bwMode="auto">
            <a:xfrm>
              <a:off x="5747610" y="1744663"/>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客户进程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2" name="文本框 167960"/>
            <p:cNvSpPr txBox="1">
              <a:spLocks noChangeArrowheads="1"/>
            </p:cNvSpPr>
            <p:nvPr/>
          </p:nvSpPr>
          <p:spPr bwMode="auto">
            <a:xfrm>
              <a:off x="1535972" y="4537076"/>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endParaRPr lang="zh-CN" altLang="en-US" sz="2000">
                <a:solidFill>
                  <a:schemeClr val="tx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2144809" y="2128699"/>
            <a:ext cx="8499644" cy="3602355"/>
            <a:chOff x="1916972" y="2033588"/>
            <a:chExt cx="8499644" cy="3602355"/>
          </a:xfrm>
        </p:grpSpPr>
        <p:sp>
          <p:nvSpPr>
            <p:cNvPr id="8" name="矩形 167938"/>
            <p:cNvSpPr>
              <a:spLocks noChangeArrowheads="1"/>
            </p:cNvSpPr>
            <p:nvPr/>
          </p:nvSpPr>
          <p:spPr bwMode="auto">
            <a:xfrm>
              <a:off x="8463822" y="3321051"/>
              <a:ext cx="1752600" cy="990600"/>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文本框 167939"/>
            <p:cNvSpPr txBox="1">
              <a:spLocks noChangeArrowheads="1"/>
            </p:cNvSpPr>
            <p:nvPr/>
          </p:nvSpPr>
          <p:spPr bwMode="auto">
            <a:xfrm>
              <a:off x="8463822" y="392430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3" name="文本框 167941"/>
            <p:cNvSpPr txBox="1">
              <a:spLocks noChangeArrowheads="1"/>
            </p:cNvSpPr>
            <p:nvPr/>
          </p:nvSpPr>
          <p:spPr bwMode="auto">
            <a:xfrm>
              <a:off x="8555897" y="2033588"/>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服务进程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4" name="矩形 167942"/>
            <p:cNvSpPr>
              <a:spLocks noChangeArrowheads="1"/>
            </p:cNvSpPr>
            <p:nvPr/>
          </p:nvSpPr>
          <p:spPr bwMode="auto">
            <a:xfrm>
              <a:off x="5574572" y="2992438"/>
              <a:ext cx="1524000" cy="709613"/>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5" name="文本框 167943"/>
            <p:cNvSpPr txBox="1">
              <a:spLocks noChangeArrowheads="1"/>
            </p:cNvSpPr>
            <p:nvPr/>
          </p:nvSpPr>
          <p:spPr bwMode="auto">
            <a:xfrm>
              <a:off x="5574572" y="3328988"/>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8" name="直接连接符 167946"/>
            <p:cNvSpPr>
              <a:spLocks noChangeShapeType="1"/>
            </p:cNvSpPr>
            <p:nvPr/>
          </p:nvSpPr>
          <p:spPr bwMode="auto">
            <a:xfrm>
              <a:off x="6331352" y="2708476"/>
              <a:ext cx="0" cy="169207"/>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文本框 167947"/>
            <p:cNvSpPr txBox="1">
              <a:spLocks noChangeArrowheads="1"/>
            </p:cNvSpPr>
            <p:nvPr/>
          </p:nvSpPr>
          <p:spPr bwMode="auto">
            <a:xfrm>
              <a:off x="4812572" y="2609851"/>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客户套接字</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20" name="文本框 167948"/>
            <p:cNvSpPr txBox="1">
              <a:spLocks noChangeArrowheads="1"/>
            </p:cNvSpPr>
            <p:nvPr/>
          </p:nvSpPr>
          <p:spPr bwMode="auto">
            <a:xfrm>
              <a:off x="9462509" y="2679930"/>
              <a:ext cx="954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服务</a:t>
              </a:r>
              <a:endParaRPr lang="zh-CN" altLang="en-US" sz="2000" dirty="0">
                <a:solidFill>
                  <a:schemeClr val="tx1"/>
                </a:solidFill>
                <a:latin typeface="微软雅黑" panose="020B0503020204020204" pitchFamily="34" charset="-122"/>
                <a:ea typeface="微软雅黑" panose="020B0503020204020204" pitchFamily="34" charset="-122"/>
              </a:endParaRPr>
            </a:p>
            <a:p>
              <a:r>
                <a:rPr lang="zh-CN" altLang="en-US" sz="2000" dirty="0">
                  <a:solidFill>
                    <a:schemeClr val="tx1"/>
                  </a:solidFill>
                  <a:latin typeface="微软雅黑" panose="020B0503020204020204" pitchFamily="34" charset="-122"/>
                  <a:ea typeface="微软雅黑" panose="020B0503020204020204" pitchFamily="34" charset="-122"/>
                </a:rPr>
                <a:t>套接字</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1" name="矩形 167949"/>
            <p:cNvSpPr>
              <a:spLocks noChangeArrowheads="1"/>
            </p:cNvSpPr>
            <p:nvPr/>
          </p:nvSpPr>
          <p:spPr bwMode="auto">
            <a:xfrm>
              <a:off x="4007710" y="3987801"/>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167950"/>
            <p:cNvSpPr txBox="1">
              <a:spLocks noChangeArrowheads="1"/>
            </p:cNvSpPr>
            <p:nvPr/>
          </p:nvSpPr>
          <p:spPr bwMode="auto">
            <a:xfrm>
              <a:off x="4017235" y="4337051"/>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solidFill>
                    <a:schemeClr val="tx1"/>
                  </a:solidFill>
                  <a:latin typeface="微软雅黑" panose="020B0503020204020204" pitchFamily="34" charset="-122"/>
                  <a:ea typeface="微软雅黑" panose="020B0503020204020204" pitchFamily="34" charset="-122"/>
                </a:rPr>
                <a:t>UDP</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24" name="文本框 167952"/>
            <p:cNvSpPr txBox="1">
              <a:spLocks noChangeArrowheads="1"/>
            </p:cNvSpPr>
            <p:nvPr/>
          </p:nvSpPr>
          <p:spPr bwMode="auto">
            <a:xfrm>
              <a:off x="3440972" y="2752726"/>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客户进程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5" name="直接连接符 167953"/>
            <p:cNvSpPr>
              <a:spLocks noChangeShapeType="1"/>
            </p:cNvSpPr>
            <p:nvPr/>
          </p:nvSpPr>
          <p:spPr bwMode="auto">
            <a:xfrm flipH="1">
              <a:off x="4768770" y="3692324"/>
              <a:ext cx="0" cy="197052"/>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文本框 167954"/>
            <p:cNvSpPr txBox="1">
              <a:spLocks noChangeArrowheads="1"/>
            </p:cNvSpPr>
            <p:nvPr/>
          </p:nvSpPr>
          <p:spPr bwMode="auto">
            <a:xfrm>
              <a:off x="3311557" y="3594618"/>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客户套接字</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7" name="矩形 167955"/>
            <p:cNvSpPr>
              <a:spLocks noChangeArrowheads="1"/>
            </p:cNvSpPr>
            <p:nvPr/>
          </p:nvSpPr>
          <p:spPr bwMode="auto">
            <a:xfrm>
              <a:off x="2207485" y="4924426"/>
              <a:ext cx="1524000" cy="709612"/>
            </a:xfrm>
            <a:prstGeom prst="rect">
              <a:avLst/>
            </a:prstGeom>
            <a:solidFill>
              <a:srgbClr val="CCECFF"/>
            </a:solidFill>
            <a:ln w="952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8" name="文本框 167956"/>
            <p:cNvSpPr txBox="1">
              <a:spLocks noChangeArrowheads="1"/>
            </p:cNvSpPr>
            <p:nvPr/>
          </p:nvSpPr>
          <p:spPr bwMode="auto">
            <a:xfrm>
              <a:off x="2207485" y="5237163"/>
              <a:ext cx="72199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chemeClr val="tx1"/>
                  </a:solidFill>
                  <a:latin typeface="微软雅黑" panose="020B0503020204020204" pitchFamily="34" charset="-122"/>
                  <a:ea typeface="微软雅黑" panose="020B0503020204020204" pitchFamily="34" charset="-122"/>
                </a:rPr>
                <a:t>UDP</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30" name="文本框 167958"/>
            <p:cNvSpPr txBox="1">
              <a:spLocks noChangeArrowheads="1"/>
            </p:cNvSpPr>
            <p:nvPr/>
          </p:nvSpPr>
          <p:spPr bwMode="auto">
            <a:xfrm>
              <a:off x="1916972" y="3689351"/>
              <a:ext cx="1198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chemeClr val="tx1"/>
                  </a:solidFill>
                  <a:latin typeface="微软雅黑" panose="020B0503020204020204" pitchFamily="34" charset="-122"/>
                  <a:ea typeface="微软雅黑" panose="020B0503020204020204" pitchFamily="34" charset="-122"/>
                </a:rPr>
                <a:t>客户进程</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31" name="直接连接符 167959"/>
            <p:cNvSpPr>
              <a:spLocks noChangeShapeType="1"/>
            </p:cNvSpPr>
            <p:nvPr/>
          </p:nvSpPr>
          <p:spPr bwMode="auto">
            <a:xfrm flipH="1">
              <a:off x="2966310" y="4627563"/>
              <a:ext cx="0" cy="1984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任意多边形 167961"/>
            <p:cNvSpPr>
              <a:spLocks noChangeArrowheads="1"/>
            </p:cNvSpPr>
            <p:nvPr/>
          </p:nvSpPr>
          <p:spPr bwMode="auto">
            <a:xfrm>
              <a:off x="6336572" y="3101976"/>
              <a:ext cx="2566988" cy="512762"/>
            </a:xfrm>
            <a:custGeom>
              <a:avLst/>
              <a:gdLst>
                <a:gd name="T0" fmla="*/ 0 w 1617"/>
                <a:gd name="T1" fmla="*/ 0 h 323"/>
                <a:gd name="T2" fmla="*/ 0 w 1617"/>
                <a:gd name="T3" fmla="*/ 120 h 323"/>
                <a:gd name="T4" fmla="*/ 1617 w 1617"/>
                <a:gd name="T5" fmla="*/ 323 h 323"/>
              </a:gdLst>
              <a:ahLst/>
              <a:cxnLst>
                <a:cxn ang="0">
                  <a:pos x="T0" y="T1"/>
                </a:cxn>
                <a:cxn ang="0">
                  <a:pos x="T2" y="T3"/>
                </a:cxn>
                <a:cxn ang="0">
                  <a:pos x="T4" y="T5"/>
                </a:cxn>
              </a:cxnLst>
              <a:rect l="0" t="0" r="r" b="b"/>
              <a:pathLst>
                <a:path w="1617" h="323">
                  <a:moveTo>
                    <a:pt x="0" y="0"/>
                  </a:moveTo>
                  <a:lnTo>
                    <a:pt x="0" y="120"/>
                  </a:lnTo>
                  <a:lnTo>
                    <a:pt x="1617" y="323"/>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4" name="任意多边形 167962"/>
            <p:cNvSpPr>
              <a:spLocks noChangeArrowheads="1"/>
            </p:cNvSpPr>
            <p:nvPr/>
          </p:nvSpPr>
          <p:spPr bwMode="auto">
            <a:xfrm>
              <a:off x="4764947" y="3624263"/>
              <a:ext cx="4138613" cy="782638"/>
            </a:xfrm>
            <a:custGeom>
              <a:avLst/>
              <a:gdLst>
                <a:gd name="T0" fmla="*/ 0 w 2607"/>
                <a:gd name="T1" fmla="*/ 301 h 493"/>
                <a:gd name="T2" fmla="*/ 6 w 2607"/>
                <a:gd name="T3" fmla="*/ 493 h 493"/>
                <a:gd name="T4" fmla="*/ 2607 w 2607"/>
                <a:gd name="T5" fmla="*/ 0 h 493"/>
              </a:gdLst>
              <a:ahLst/>
              <a:cxnLst>
                <a:cxn ang="0">
                  <a:pos x="T0" y="T1"/>
                </a:cxn>
                <a:cxn ang="0">
                  <a:pos x="T2" y="T3"/>
                </a:cxn>
                <a:cxn ang="0">
                  <a:pos x="T4" y="T5"/>
                </a:cxn>
              </a:cxnLst>
              <a:rect l="0" t="0" r="r" b="b"/>
              <a:pathLst>
                <a:path w="2607" h="493">
                  <a:moveTo>
                    <a:pt x="0" y="301"/>
                  </a:moveTo>
                  <a:lnTo>
                    <a:pt x="6" y="493"/>
                  </a:lnTo>
                  <a:lnTo>
                    <a:pt x="2607"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5" name="任意多边形 167963"/>
            <p:cNvSpPr>
              <a:spLocks noChangeArrowheads="1"/>
            </p:cNvSpPr>
            <p:nvPr/>
          </p:nvSpPr>
          <p:spPr bwMode="auto">
            <a:xfrm>
              <a:off x="2955197" y="3638551"/>
              <a:ext cx="5962650" cy="1673225"/>
            </a:xfrm>
            <a:custGeom>
              <a:avLst/>
              <a:gdLst>
                <a:gd name="T0" fmla="*/ 6 w 3756"/>
                <a:gd name="T1" fmla="*/ 880 h 1054"/>
                <a:gd name="T2" fmla="*/ 0 w 3756"/>
                <a:gd name="T3" fmla="*/ 1054 h 1054"/>
                <a:gd name="T4" fmla="*/ 3756 w 3756"/>
                <a:gd name="T5" fmla="*/ 0 h 1054"/>
              </a:gdLst>
              <a:ahLst/>
              <a:cxnLst>
                <a:cxn ang="0">
                  <a:pos x="T0" y="T1"/>
                </a:cxn>
                <a:cxn ang="0">
                  <a:pos x="T2" y="T3"/>
                </a:cxn>
                <a:cxn ang="0">
                  <a:pos x="T4" y="T5"/>
                </a:cxn>
              </a:cxnLst>
              <a:rect l="0" t="0" r="r" b="b"/>
              <a:pathLst>
                <a:path w="3756" h="1054">
                  <a:moveTo>
                    <a:pt x="6" y="880"/>
                  </a:moveTo>
                  <a:lnTo>
                    <a:pt x="0" y="1054"/>
                  </a:lnTo>
                  <a:lnTo>
                    <a:pt x="3756"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任意多边形 167964"/>
            <p:cNvSpPr>
              <a:spLocks noChangeArrowheads="1"/>
            </p:cNvSpPr>
            <p:nvPr/>
          </p:nvSpPr>
          <p:spPr bwMode="auto">
            <a:xfrm>
              <a:off x="8927372" y="2959101"/>
              <a:ext cx="409575" cy="666750"/>
            </a:xfrm>
            <a:custGeom>
              <a:avLst/>
              <a:gdLst>
                <a:gd name="T0" fmla="*/ 0 w 258"/>
                <a:gd name="T1" fmla="*/ 420 h 420"/>
                <a:gd name="T2" fmla="*/ 252 w 258"/>
                <a:gd name="T3" fmla="*/ 420 h 420"/>
                <a:gd name="T4" fmla="*/ 258 w 258"/>
                <a:gd name="T5" fmla="*/ 0 h 420"/>
              </a:gdLst>
              <a:ahLst/>
              <a:cxnLst>
                <a:cxn ang="0">
                  <a:pos x="T0" y="T1"/>
                </a:cxn>
                <a:cxn ang="0">
                  <a:pos x="T2" y="T3"/>
                </a:cxn>
                <a:cxn ang="0">
                  <a:pos x="T4" y="T5"/>
                </a:cxn>
              </a:cxnLst>
              <a:rect l="0" t="0" r="r" b="b"/>
              <a:pathLst>
                <a:path w="258" h="420">
                  <a:moveTo>
                    <a:pt x="0" y="420"/>
                  </a:moveTo>
                  <a:lnTo>
                    <a:pt x="252" y="420"/>
                  </a:lnTo>
                  <a:lnTo>
                    <a:pt x="258"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7" name="圆角矩形标注 167965"/>
            <p:cNvSpPr>
              <a:spLocks noChangeArrowheads="1"/>
            </p:cNvSpPr>
            <p:nvPr/>
          </p:nvSpPr>
          <p:spPr bwMode="auto">
            <a:xfrm>
              <a:off x="7476397" y="2393951"/>
              <a:ext cx="1222375" cy="698500"/>
            </a:xfrm>
            <a:prstGeom prst="wedgeRoundRectCallout">
              <a:avLst>
                <a:gd name="adj1" fmla="val 67273"/>
                <a:gd name="adj2" fmla="val 123634"/>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endParaRPr lang="zh-CN" altLang="en-US" sz="3200">
                <a:solidFill>
                  <a:schemeClr val="tx1"/>
                </a:solidFill>
                <a:latin typeface="微软雅黑" panose="020B0503020204020204" pitchFamily="34" charset="-122"/>
                <a:ea typeface="微软雅黑" panose="020B0503020204020204" pitchFamily="34" charset="-122"/>
              </a:endParaRPr>
            </a:p>
          </p:txBody>
        </p:sp>
        <p:sp>
          <p:nvSpPr>
            <p:cNvPr id="38" name="文本框 167966"/>
            <p:cNvSpPr txBox="1">
              <a:spLocks noChangeArrowheads="1"/>
            </p:cNvSpPr>
            <p:nvPr/>
          </p:nvSpPr>
          <p:spPr bwMode="auto">
            <a:xfrm>
              <a:off x="7472270" y="2379663"/>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一次一个</a:t>
              </a:r>
              <a:endParaRPr lang="zh-CN" altLang="en-US" sz="2000" dirty="0">
                <a:solidFill>
                  <a:schemeClr val="tx1"/>
                </a:solidFill>
                <a:latin typeface="微软雅黑" panose="020B0503020204020204" pitchFamily="34" charset="-122"/>
                <a:ea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rPr>
                <a:t>客户进程</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9" name="矩形 167967"/>
            <p:cNvSpPr>
              <a:spLocks noChangeArrowheads="1"/>
            </p:cNvSpPr>
            <p:nvPr/>
          </p:nvSpPr>
          <p:spPr bwMode="auto">
            <a:xfrm>
              <a:off x="9228997" y="3168651"/>
              <a:ext cx="250825" cy="246062"/>
            </a:xfrm>
            <a:prstGeom prst="rect">
              <a:avLst/>
            </a:prstGeom>
            <a:solidFill>
              <a:schemeClr val="bg1"/>
            </a:solidFill>
            <a:ln w="28575">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0" name="矩形 167968"/>
            <p:cNvSpPr>
              <a:spLocks noChangeArrowheads="1"/>
            </p:cNvSpPr>
            <p:nvPr/>
          </p:nvSpPr>
          <p:spPr bwMode="auto">
            <a:xfrm>
              <a:off x="4656997" y="3878263"/>
              <a:ext cx="238125" cy="2317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1" name="矩形 167969"/>
            <p:cNvSpPr>
              <a:spLocks noChangeArrowheads="1"/>
            </p:cNvSpPr>
            <p:nvPr/>
          </p:nvSpPr>
          <p:spPr bwMode="auto">
            <a:xfrm>
              <a:off x="6211160" y="2857501"/>
              <a:ext cx="263525" cy="2444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2" name="矩形 167970"/>
            <p:cNvSpPr>
              <a:spLocks noChangeArrowheads="1"/>
            </p:cNvSpPr>
            <p:nvPr/>
          </p:nvSpPr>
          <p:spPr bwMode="auto">
            <a:xfrm>
              <a:off x="2844072" y="4814888"/>
              <a:ext cx="225425" cy="219075"/>
            </a:xfrm>
            <a:prstGeom prst="rect">
              <a:avLst/>
            </a:prstGeom>
            <a:solidFill>
              <a:schemeClr val="bg1"/>
            </a:solidFill>
            <a:ln w="19050">
              <a:solidFill>
                <a:srgbClr val="333399"/>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43" name="文本框 170003"/>
          <p:cNvSpPr txBox="1">
            <a:spLocks noChangeArrowheads="1"/>
          </p:cNvSpPr>
          <p:nvPr/>
        </p:nvSpPr>
        <p:spPr bwMode="auto">
          <a:xfrm>
            <a:off x="2867793" y="3902255"/>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sp>
        <p:nvSpPr>
          <p:cNvPr id="46" name="文本框 170003"/>
          <p:cNvSpPr txBox="1">
            <a:spLocks noChangeArrowheads="1"/>
          </p:cNvSpPr>
          <p:nvPr/>
        </p:nvSpPr>
        <p:spPr bwMode="auto">
          <a:xfrm>
            <a:off x="4672394" y="2981190"/>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sp>
        <p:nvSpPr>
          <p:cNvPr id="47" name="文本框 170003"/>
          <p:cNvSpPr txBox="1">
            <a:spLocks noChangeArrowheads="1"/>
          </p:cNvSpPr>
          <p:nvPr/>
        </p:nvSpPr>
        <p:spPr bwMode="auto">
          <a:xfrm>
            <a:off x="6218570" y="2026941"/>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sp>
        <p:nvSpPr>
          <p:cNvPr id="48" name="文本框 170003"/>
          <p:cNvSpPr txBox="1">
            <a:spLocks noChangeArrowheads="1"/>
          </p:cNvSpPr>
          <p:nvPr/>
        </p:nvSpPr>
        <p:spPr bwMode="auto">
          <a:xfrm>
            <a:off x="9243436" y="2275067"/>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内容分发网络</a:t>
            </a:r>
            <a:r>
              <a:rPr lang="en-US" altLang="zh-CN" dirty="0"/>
              <a:t>CDN</a:t>
            </a:r>
            <a:r>
              <a:rPr lang="zh-CN" altLang="en-US" dirty="0"/>
              <a:t>要解决的问题</a:t>
            </a:r>
            <a:endParaRPr lang="zh-CN" altLang="en-US" dirty="0"/>
          </a:p>
        </p:txBody>
      </p:sp>
      <p:sp>
        <p:nvSpPr>
          <p:cNvPr id="8" name="内容占位符 2"/>
          <p:cNvSpPr>
            <a:spLocks noGrp="1"/>
          </p:cNvSpPr>
          <p:nvPr>
            <p:ph idx="1"/>
          </p:nvPr>
        </p:nvSpPr>
        <p:spPr>
          <a:xfrm>
            <a:off x="660400" y="1052513"/>
            <a:ext cx="6475002" cy="5183187"/>
          </a:xfrm>
        </p:spPr>
        <p:txBody>
          <a:bodyPr>
            <a:normAutofit/>
          </a:bodyPr>
          <a:lstStyle/>
          <a:p>
            <a:pPr>
              <a:spcBef>
                <a:spcPts val="0"/>
              </a:spcBef>
            </a:pPr>
            <a:r>
              <a:rPr lang="zh-CN" altLang="en-US" dirty="0"/>
              <a:t>静态资源是如何被缓存到</a:t>
            </a:r>
            <a:r>
              <a:rPr lang="en-US" altLang="zh-CN" dirty="0"/>
              <a:t>CDN</a:t>
            </a:r>
            <a:r>
              <a:rPr lang="zh-CN" altLang="en-US" dirty="0"/>
              <a:t>结点中</a:t>
            </a:r>
            <a:endParaRPr lang="en-US" altLang="zh-CN" dirty="0"/>
          </a:p>
          <a:p>
            <a:pPr>
              <a:spcBef>
                <a:spcPts val="0"/>
              </a:spcBef>
            </a:pPr>
            <a:r>
              <a:rPr lang="zh-CN" altLang="en-US" dirty="0"/>
              <a:t>如何匹配至最合适的</a:t>
            </a:r>
            <a:r>
              <a:rPr lang="en-US" altLang="zh-CN" dirty="0"/>
              <a:t>CDN</a:t>
            </a:r>
            <a:r>
              <a:rPr lang="zh-CN" altLang="en-US" dirty="0"/>
              <a:t>结点</a:t>
            </a:r>
            <a:endParaRPr lang="en-US" altLang="zh-CN" dirty="0"/>
          </a:p>
          <a:p>
            <a:pPr lvl="1">
              <a:spcBef>
                <a:spcPts val="0"/>
              </a:spcBef>
              <a:buClr>
                <a:srgbClr val="00B050"/>
              </a:buClr>
            </a:pPr>
            <a:r>
              <a:rPr lang="zh-CN" altLang="en-US" dirty="0"/>
              <a:t>浏览器向</a:t>
            </a:r>
            <a:r>
              <a:rPr lang="en-US" altLang="zh-CN" dirty="0"/>
              <a:t>DNS</a:t>
            </a:r>
            <a:r>
              <a:rPr lang="zh-CN" altLang="en-US" dirty="0"/>
              <a:t>服务器发送域名请求</a:t>
            </a:r>
            <a:endParaRPr lang="zh-CN" altLang="en-US" dirty="0"/>
          </a:p>
          <a:p>
            <a:pPr lvl="1">
              <a:spcBef>
                <a:spcPts val="0"/>
              </a:spcBef>
              <a:buClr>
                <a:srgbClr val="00B050"/>
              </a:buClr>
            </a:pPr>
            <a:r>
              <a:rPr lang="en-US" altLang="zh-CN" dirty="0"/>
              <a:t>DNS</a:t>
            </a:r>
            <a:r>
              <a:rPr lang="zh-CN" altLang="en-US" dirty="0"/>
              <a:t>服务器根据</a:t>
            </a:r>
            <a:r>
              <a:rPr lang="en-US" altLang="zh-CN" dirty="0"/>
              <a:t>CNAME</a:t>
            </a:r>
            <a:r>
              <a:rPr lang="zh-CN" altLang="en-US" dirty="0"/>
              <a:t>的别名记录向</a:t>
            </a:r>
            <a:r>
              <a:rPr lang="en-US" altLang="zh-CN" dirty="0"/>
              <a:t>GSLB</a:t>
            </a:r>
            <a:r>
              <a:rPr lang="zh-CN" altLang="en-US" dirty="0"/>
              <a:t>发送请求</a:t>
            </a:r>
            <a:endParaRPr lang="zh-CN" altLang="en-US" dirty="0"/>
          </a:p>
          <a:p>
            <a:pPr lvl="1">
              <a:spcBef>
                <a:spcPts val="0"/>
              </a:spcBef>
              <a:buClr>
                <a:srgbClr val="00B050"/>
              </a:buClr>
            </a:pPr>
            <a:r>
              <a:rPr lang="en-US" altLang="zh-CN" dirty="0"/>
              <a:t>GSLB</a:t>
            </a:r>
            <a:r>
              <a:rPr lang="zh-CN" altLang="en-US" dirty="0"/>
              <a:t>返回性能最好（通常距离请求地址最近）的</a:t>
            </a:r>
            <a:r>
              <a:rPr lang="en-US" altLang="zh-CN" dirty="0"/>
              <a:t>CDN</a:t>
            </a:r>
            <a:r>
              <a:rPr lang="zh-CN" altLang="en-US" dirty="0"/>
              <a:t>结点（边缘服务器，真正缓存内容的地方）的地址给浏览器</a:t>
            </a:r>
            <a:endParaRPr lang="zh-CN" altLang="en-US" dirty="0"/>
          </a:p>
          <a:p>
            <a:pPr lvl="1">
              <a:spcBef>
                <a:spcPts val="0"/>
              </a:spcBef>
              <a:buClr>
                <a:srgbClr val="00B050"/>
              </a:buClr>
            </a:pPr>
            <a:r>
              <a:rPr lang="zh-CN" altLang="en-US" dirty="0"/>
              <a:t>浏览器直接访问指定的</a:t>
            </a:r>
            <a:r>
              <a:rPr lang="en-US" altLang="zh-CN" dirty="0"/>
              <a:t>CDN</a:t>
            </a:r>
            <a:r>
              <a:rPr lang="zh-CN" altLang="en-US" dirty="0"/>
              <a:t>结点</a:t>
            </a:r>
            <a:endParaRPr lang="zh-CN" altLang="en-US" dirty="0"/>
          </a:p>
          <a:p>
            <a:pPr lvl="1">
              <a:spcBef>
                <a:spcPts val="0"/>
              </a:spcBef>
              <a:buClr>
                <a:srgbClr val="00B050"/>
              </a:buClr>
            </a:pPr>
            <a:r>
              <a:rPr lang="zh-CN" altLang="en-US" dirty="0"/>
              <a:t>防止资源被盗</a:t>
            </a:r>
            <a:endParaRPr lang="zh-CN" altLang="en-US"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7786254" y="1708726"/>
          <a:ext cx="3722409" cy="3874655"/>
        </p:xfrm>
        <a:graphic>
          <a:graphicData uri="http://schemas.openxmlformats.org/presentationml/2006/ole">
            <mc:AlternateContent xmlns:mc="http://schemas.openxmlformats.org/markup-compatibility/2006">
              <mc:Choice xmlns:v="urn:schemas-microsoft-com:vml" Requires="v">
                <p:oleObj spid="_x0000_s5" name="" r:id="rId1" imgW="5682615" imgH="5901690" progId="Visio.Drawing.15">
                  <p:embed/>
                </p:oleObj>
              </mc:Choice>
              <mc:Fallback>
                <p:oleObj name="" r:id="rId1" imgW="5682615" imgH="5901690" progId="Visio.Drawing.15">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254" y="1708726"/>
                        <a:ext cx="3722409" cy="3874655"/>
                      </a:xfrm>
                      <a:prstGeom prst="rect">
                        <a:avLst/>
                      </a:prstGeom>
                      <a:noFill/>
                    </p:spPr>
                  </p:pic>
                </p:oleObj>
              </mc:Fallback>
            </mc:AlternateContent>
          </a:graphicData>
        </a:graphic>
      </p:graphicFrame>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2" name="标题 1"/>
          <p:cNvSpPr>
            <a:spLocks noGrp="1"/>
          </p:cNvSpPr>
          <p:nvPr>
            <p:ph type="title"/>
          </p:nvPr>
        </p:nvSpPr>
        <p:spPr>
          <a:xfrm>
            <a:off x="660399" y="71438"/>
            <a:ext cx="10871202" cy="765175"/>
          </a:xfrm>
        </p:spPr>
        <p:txBody>
          <a:bodyPr/>
          <a:lstStyle/>
          <a:p>
            <a:r>
              <a:rPr lang="en-US" altLang="zh-CN" dirty="0"/>
              <a:t>P2P</a:t>
            </a:r>
            <a:r>
              <a:rPr lang="zh-CN" altLang="en-US" dirty="0"/>
              <a:t>应用系统体系结构</a:t>
            </a:r>
            <a:endParaRPr lang="zh-CN" altLang="en-US" dirty="0"/>
          </a:p>
        </p:txBody>
      </p:sp>
      <p:sp>
        <p:nvSpPr>
          <p:cNvPr id="6" name="内容占位符 5"/>
          <p:cNvSpPr>
            <a:spLocks noGrp="1"/>
          </p:cNvSpPr>
          <p:nvPr>
            <p:ph idx="1"/>
          </p:nvPr>
        </p:nvSpPr>
        <p:spPr>
          <a:xfrm>
            <a:off x="660399" y="1052515"/>
            <a:ext cx="10871202" cy="5183186"/>
          </a:xfrm>
        </p:spPr>
        <p:txBody>
          <a:bodyPr/>
          <a:lstStyle/>
          <a:p>
            <a:pPr>
              <a:spcBef>
                <a:spcPts val="0"/>
              </a:spcBef>
            </a:pPr>
            <a:r>
              <a:rPr lang="zh-CN" altLang="en-US" dirty="0"/>
              <a:t>对等网络（</a:t>
            </a:r>
            <a:r>
              <a:rPr lang="en-US" altLang="zh-CN" dirty="0"/>
              <a:t>peer-to-peer</a:t>
            </a:r>
            <a:r>
              <a:rPr lang="zh-CN" altLang="en-US" dirty="0"/>
              <a:t>，</a:t>
            </a:r>
            <a:r>
              <a:rPr lang="en-US" altLang="zh-CN" dirty="0"/>
              <a:t>P2P</a:t>
            </a:r>
            <a:r>
              <a:rPr lang="zh-CN" altLang="en-US" dirty="0"/>
              <a:t>）是一种文件共享网络</a:t>
            </a:r>
            <a:endParaRPr lang="en-US" altLang="zh-CN" dirty="0"/>
          </a:p>
          <a:p>
            <a:pPr>
              <a:spcBef>
                <a:spcPts val="0"/>
              </a:spcBef>
            </a:pPr>
            <a:r>
              <a:rPr lang="zh-CN" altLang="en-US" dirty="0"/>
              <a:t>基本思路是将多台计算机聚在一起并且把它们的资源组成一个池，从而形成一个内容分发系统</a:t>
            </a:r>
            <a:endParaRPr lang="en-US" altLang="zh-CN" dirty="0"/>
          </a:p>
          <a:p>
            <a:pPr>
              <a:spcBef>
                <a:spcPts val="0"/>
              </a:spcBef>
            </a:pPr>
            <a:r>
              <a:rPr lang="en-US" altLang="zh-CN" dirty="0"/>
              <a:t>P2P</a:t>
            </a:r>
            <a:r>
              <a:rPr lang="zh-CN" altLang="en-US" dirty="0"/>
              <a:t>技术属于覆盖层网络（</a:t>
            </a:r>
            <a:r>
              <a:rPr lang="en-US" altLang="zh-CN" dirty="0"/>
              <a:t>Overlay Network</a:t>
            </a:r>
            <a:r>
              <a:rPr lang="zh-CN" altLang="en-US" dirty="0"/>
              <a:t>）的范畴，是一种对等网络结构</a:t>
            </a:r>
            <a:endParaRPr lang="en-US" altLang="zh-CN" dirty="0"/>
          </a:p>
          <a:p>
            <a:pPr>
              <a:spcBef>
                <a:spcPts val="0"/>
              </a:spcBef>
            </a:pPr>
            <a:r>
              <a:rPr lang="en-US" altLang="zh-CN" dirty="0"/>
              <a:t>P2P</a:t>
            </a:r>
            <a:r>
              <a:rPr lang="zh-CN" altLang="en-US" dirty="0"/>
              <a:t>网络有</a:t>
            </a:r>
            <a:r>
              <a:rPr lang="en-US" altLang="zh-CN" dirty="0"/>
              <a:t>3</a:t>
            </a:r>
            <a:r>
              <a:rPr lang="zh-CN" altLang="en-US" dirty="0"/>
              <a:t>种比较流行的组织结构，被应用在不同的</a:t>
            </a:r>
            <a:r>
              <a:rPr lang="en-US" altLang="zh-CN" dirty="0"/>
              <a:t>P2P</a:t>
            </a:r>
            <a:r>
              <a:rPr lang="zh-CN" altLang="en-US" dirty="0"/>
              <a:t>应用中</a:t>
            </a:r>
            <a:endParaRPr lang="zh-CN" altLang="en-US" dirty="0"/>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854036" y="3805238"/>
          <a:ext cx="5346700" cy="2324100"/>
        </p:xfrm>
        <a:graphic>
          <a:graphicData uri="http://schemas.openxmlformats.org/presentationml/2006/ole">
            <mc:AlternateContent xmlns:mc="http://schemas.openxmlformats.org/markup-compatibility/2006">
              <mc:Choice xmlns:v="urn:schemas-microsoft-com:vml" Requires="v">
                <p:oleObj spid="_x0000_s3" name="" r:id="rId1" imgW="4786630" imgH="2078355" progId="Visio.Drawing.15">
                  <p:embed/>
                </p:oleObj>
              </mc:Choice>
              <mc:Fallback>
                <p:oleObj name="" r:id="rId1" imgW="4786630" imgH="2078355" progId="Visio.Drawing.15">
                  <p:embed/>
                  <p:pic>
                    <p:nvPicPr>
                      <p:cNvPr id="0" name="对象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036" y="3805238"/>
                        <a:ext cx="5346700" cy="232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en-US" altLang="zh-CN" dirty="0"/>
              <a:t>P2P</a:t>
            </a:r>
            <a:r>
              <a:rPr lang="zh-CN" altLang="en-US" dirty="0"/>
              <a:t>典型的应用领域包括</a:t>
            </a:r>
            <a:endParaRPr lang="zh-CN" altLang="en-US" dirty="0"/>
          </a:p>
        </p:txBody>
      </p:sp>
      <p:sp>
        <p:nvSpPr>
          <p:cNvPr id="2" name="内容占位符 1"/>
          <p:cNvSpPr>
            <a:spLocks noGrp="1"/>
          </p:cNvSpPr>
          <p:nvPr>
            <p:ph idx="1"/>
          </p:nvPr>
        </p:nvSpPr>
        <p:spPr>
          <a:xfrm>
            <a:off x="660399" y="1052515"/>
            <a:ext cx="10871202" cy="5183186"/>
          </a:xfrm>
        </p:spPr>
        <p:txBody>
          <a:bodyPr/>
          <a:lstStyle/>
          <a:p>
            <a:pPr>
              <a:spcBef>
                <a:spcPts val="0"/>
              </a:spcBef>
            </a:pPr>
            <a:r>
              <a:rPr lang="zh-CN" altLang="en-US" dirty="0"/>
              <a:t>分布式科学计算</a:t>
            </a:r>
            <a:endParaRPr lang="en-US" altLang="zh-CN" dirty="0"/>
          </a:p>
          <a:p>
            <a:pPr>
              <a:spcBef>
                <a:spcPts val="0"/>
              </a:spcBef>
            </a:pPr>
            <a:r>
              <a:rPr lang="zh-CN" altLang="en-US" dirty="0"/>
              <a:t>文件共享</a:t>
            </a:r>
            <a:endParaRPr lang="en-US" altLang="zh-CN" dirty="0"/>
          </a:p>
          <a:p>
            <a:pPr>
              <a:spcBef>
                <a:spcPts val="0"/>
              </a:spcBef>
            </a:pPr>
            <a:r>
              <a:rPr lang="zh-CN" altLang="en-US" dirty="0"/>
              <a:t>流媒体直播和点播</a:t>
            </a:r>
            <a:endParaRPr lang="en-US" altLang="zh-CN" dirty="0"/>
          </a:p>
          <a:p>
            <a:pPr>
              <a:spcBef>
                <a:spcPts val="0"/>
              </a:spcBef>
            </a:pPr>
            <a:r>
              <a:rPr lang="en-US" altLang="zh-CN" dirty="0"/>
              <a:t>IP</a:t>
            </a:r>
            <a:r>
              <a:rPr lang="zh-CN" altLang="en-US" dirty="0"/>
              <a:t>层语音通信</a:t>
            </a:r>
            <a:endParaRPr lang="en-US" altLang="zh-CN" dirty="0"/>
          </a:p>
          <a:p>
            <a:pPr>
              <a:spcBef>
                <a:spcPts val="0"/>
              </a:spcBef>
            </a:pPr>
            <a:r>
              <a:rPr lang="zh-CN" altLang="en-US" dirty="0"/>
              <a:t>网络游戏平台</a:t>
            </a:r>
            <a:endParaRPr lang="en-US" altLang="zh-CN" dirty="0"/>
          </a:p>
          <a:p>
            <a:pPr>
              <a:spcBef>
                <a:spcPts val="0"/>
              </a:spcBef>
            </a:pPr>
            <a:r>
              <a:rPr lang="zh-CN" altLang="en-US" dirty="0"/>
              <a:t>区块链</a:t>
            </a:r>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基于</a:t>
            </a:r>
            <a:r>
              <a:rPr lang="en-US" altLang="zh-CN" dirty="0"/>
              <a:t>P2P </a:t>
            </a:r>
            <a:r>
              <a:rPr lang="zh-CN" altLang="en-US" dirty="0"/>
              <a:t>下载媒体流示例：下载</a:t>
            </a:r>
            <a:r>
              <a:rPr lang="en-US" altLang="zh-CN" dirty="0"/>
              <a:t>MP3</a:t>
            </a:r>
            <a:endParaRPr lang="zh-CN" altLang="en-US" dirty="0"/>
          </a:p>
        </p:txBody>
      </p:sp>
      <p:sp>
        <p:nvSpPr>
          <p:cNvPr id="4" name="内容占位符 3"/>
          <p:cNvSpPr>
            <a:spLocks noGrp="1"/>
          </p:cNvSpPr>
          <p:nvPr>
            <p:ph idx="1"/>
          </p:nvPr>
        </p:nvSpPr>
        <p:spPr>
          <a:xfrm>
            <a:off x="646935" y="1583340"/>
            <a:ext cx="5232721" cy="4084564"/>
          </a:xfrm>
        </p:spPr>
        <p:txBody>
          <a:bodyPr/>
          <a:lstStyle/>
          <a:p>
            <a:pPr>
              <a:spcBef>
                <a:spcPts val="0"/>
              </a:spcBef>
            </a:pPr>
            <a:r>
              <a:rPr lang="en-US" altLang="zh-CN" dirty="0"/>
              <a:t>P2P </a:t>
            </a:r>
            <a:r>
              <a:rPr lang="zh-CN" altLang="en-US" dirty="0"/>
              <a:t>（</a:t>
            </a:r>
            <a:r>
              <a:rPr lang="en-US" altLang="zh-CN" dirty="0"/>
              <a:t>Peer to Peer</a:t>
            </a:r>
            <a:r>
              <a:rPr lang="zh-CN" altLang="en-US" dirty="0"/>
              <a:t>）是一个点到点的对等模型，每台主机既是服务器，又是客户端</a:t>
            </a:r>
            <a:endParaRPr lang="zh-CN" altLang="en-US" dirty="0"/>
          </a:p>
          <a:p>
            <a:pPr>
              <a:spcBef>
                <a:spcPts val="0"/>
              </a:spcBef>
            </a:pPr>
            <a:r>
              <a:rPr lang="zh-CN" altLang="en-US" dirty="0"/>
              <a:t>在 </a:t>
            </a:r>
            <a:r>
              <a:rPr lang="en-US" altLang="zh-CN" dirty="0"/>
              <a:t>P2P </a:t>
            </a:r>
            <a:r>
              <a:rPr lang="zh-CN" altLang="en-US" dirty="0"/>
              <a:t>工作方式下，所有的音频</a:t>
            </a:r>
            <a:r>
              <a:rPr lang="en-US" altLang="zh-CN" dirty="0"/>
              <a:t>/</a:t>
            </a:r>
            <a:r>
              <a:rPr lang="zh-CN" altLang="en-US" dirty="0"/>
              <a:t>视频文件都是在普通的互联网用户之间传输，解决了集中式媒体服务器可能出现的瓶颈问题。</a:t>
            </a:r>
            <a:endParaRPr lang="zh-CN" altLang="en-US" dirty="0"/>
          </a:p>
        </p:txBody>
      </p:sp>
      <p:grpSp>
        <p:nvGrpSpPr>
          <p:cNvPr id="3" name="组合 2"/>
          <p:cNvGrpSpPr/>
          <p:nvPr/>
        </p:nvGrpSpPr>
        <p:grpSpPr>
          <a:xfrm>
            <a:off x="6210952" y="2237949"/>
            <a:ext cx="5266851" cy="3294319"/>
            <a:chOff x="2407447" y="1352626"/>
            <a:chExt cx="6595514" cy="3872094"/>
          </a:xfrm>
        </p:grpSpPr>
        <p:pic>
          <p:nvPicPr>
            <p:cNvPr id="12"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07447" y="2483060"/>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20605" y="1352626"/>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49064" y="1448637"/>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4541" y="3982789"/>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20872" y="4558853"/>
              <a:ext cx="665865" cy="6658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97"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37096" y="3982789"/>
              <a:ext cx="665865" cy="6658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457"/>
            <p:cNvGrpSpPr/>
            <p:nvPr/>
          </p:nvGrpSpPr>
          <p:grpSpPr bwMode="auto">
            <a:xfrm>
              <a:off x="4149904" y="2038835"/>
              <a:ext cx="3620691" cy="1731099"/>
              <a:chOff x="1776" y="2783"/>
              <a:chExt cx="1824" cy="721"/>
            </a:xfrm>
            <a:solidFill>
              <a:schemeClr val="bg1">
                <a:lumMod val="95000"/>
              </a:schemeClr>
            </a:solidFill>
            <a:effectLst>
              <a:outerShdw blurRad="50800" dist="38100" dir="5400000" algn="t" rotWithShape="0">
                <a:prstClr val="black">
                  <a:alpha val="40000"/>
                </a:prstClr>
              </a:outerShdw>
            </a:effectLst>
          </p:grpSpPr>
          <p:grpSp>
            <p:nvGrpSpPr>
              <p:cNvPr id="19" name="Group 458"/>
              <p:cNvGrpSpPr/>
              <p:nvPr/>
            </p:nvGrpSpPr>
            <p:grpSpPr bwMode="auto">
              <a:xfrm>
                <a:off x="1787" y="2783"/>
                <a:ext cx="1813" cy="721"/>
                <a:chOff x="1787" y="2783"/>
                <a:chExt cx="1813" cy="721"/>
              </a:xfrm>
              <a:grpFill/>
            </p:grpSpPr>
            <p:sp>
              <p:nvSpPr>
                <p:cNvPr id="29" name="Oval 459"/>
                <p:cNvSpPr>
                  <a:spLocks noChangeArrowheads="1"/>
                </p:cNvSpPr>
                <p:nvPr/>
              </p:nvSpPr>
              <p:spPr bwMode="auto">
                <a:xfrm>
                  <a:off x="2413" y="2783"/>
                  <a:ext cx="780"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0" name="Oval 460"/>
                <p:cNvSpPr>
                  <a:spLocks noChangeArrowheads="1"/>
                </p:cNvSpPr>
                <p:nvPr/>
              </p:nvSpPr>
              <p:spPr bwMode="auto">
                <a:xfrm>
                  <a:off x="1974" y="2863"/>
                  <a:ext cx="593" cy="29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Oval 461"/>
                <p:cNvSpPr>
                  <a:spLocks noChangeArrowheads="1"/>
                </p:cNvSpPr>
                <p:nvPr/>
              </p:nvSpPr>
              <p:spPr bwMode="auto">
                <a:xfrm>
                  <a:off x="1787" y="3045"/>
                  <a:ext cx="396" cy="233"/>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Oval 462"/>
                <p:cNvSpPr>
                  <a:spLocks noChangeArrowheads="1"/>
                </p:cNvSpPr>
                <p:nvPr/>
              </p:nvSpPr>
              <p:spPr bwMode="auto">
                <a:xfrm>
                  <a:off x="1908" y="3154"/>
                  <a:ext cx="604" cy="25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3" name="Oval 463"/>
                <p:cNvSpPr>
                  <a:spLocks noChangeArrowheads="1"/>
                </p:cNvSpPr>
                <p:nvPr/>
              </p:nvSpPr>
              <p:spPr bwMode="auto">
                <a:xfrm>
                  <a:off x="2347" y="3198"/>
                  <a:ext cx="912" cy="30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Oval 464"/>
                <p:cNvSpPr>
                  <a:spLocks noChangeArrowheads="1"/>
                </p:cNvSpPr>
                <p:nvPr/>
              </p:nvSpPr>
              <p:spPr bwMode="auto">
                <a:xfrm>
                  <a:off x="2941" y="2870"/>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5" name="Oval 465"/>
                <p:cNvSpPr>
                  <a:spLocks noChangeArrowheads="1"/>
                </p:cNvSpPr>
                <p:nvPr/>
              </p:nvSpPr>
              <p:spPr bwMode="auto">
                <a:xfrm>
                  <a:off x="3029" y="3023"/>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6" name="Oval 466"/>
                <p:cNvSpPr>
                  <a:spLocks noChangeArrowheads="1"/>
                </p:cNvSpPr>
                <p:nvPr/>
              </p:nvSpPr>
              <p:spPr bwMode="auto">
                <a:xfrm>
                  <a:off x="2974" y="3074"/>
                  <a:ext cx="571"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7" name="Oval 467"/>
                <p:cNvSpPr>
                  <a:spLocks noChangeArrowheads="1"/>
                </p:cNvSpPr>
                <p:nvPr/>
              </p:nvSpPr>
              <p:spPr bwMode="auto">
                <a:xfrm>
                  <a:off x="2117" y="2957"/>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22" name="Oval 470"/>
              <p:cNvSpPr>
                <a:spLocks noChangeArrowheads="1"/>
              </p:cNvSpPr>
              <p:nvPr/>
            </p:nvSpPr>
            <p:spPr bwMode="auto">
              <a:xfrm>
                <a:off x="1776" y="3030"/>
                <a:ext cx="396" cy="234"/>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Oval 473"/>
              <p:cNvSpPr>
                <a:spLocks noChangeArrowheads="1"/>
              </p:cNvSpPr>
              <p:nvPr/>
            </p:nvSpPr>
            <p:spPr bwMode="auto">
              <a:xfrm>
                <a:off x="2930" y="2855"/>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6" name="Oval 474"/>
              <p:cNvSpPr>
                <a:spLocks noChangeArrowheads="1"/>
              </p:cNvSpPr>
              <p:nvPr/>
            </p:nvSpPr>
            <p:spPr bwMode="auto">
              <a:xfrm>
                <a:off x="3018" y="3008"/>
                <a:ext cx="571" cy="22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8" name="Oval 476"/>
              <p:cNvSpPr>
                <a:spLocks noChangeArrowheads="1"/>
              </p:cNvSpPr>
              <p:nvPr/>
            </p:nvSpPr>
            <p:spPr bwMode="auto">
              <a:xfrm>
                <a:off x="2106" y="2943"/>
                <a:ext cx="1175" cy="37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38" name="Text Box 477"/>
            <p:cNvSpPr txBox="1">
              <a:spLocks noChangeArrowheads="1"/>
            </p:cNvSpPr>
            <p:nvPr/>
          </p:nvSpPr>
          <p:spPr bwMode="auto">
            <a:xfrm>
              <a:off x="5561904" y="2760197"/>
              <a:ext cx="943360" cy="372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zh-CN" altLang="en-US" sz="1600" b="1" dirty="0">
                  <a:solidFill>
                    <a:sysClr val="windowText" lastClr="000000"/>
                  </a:solidFill>
                  <a:latin typeface="微软雅黑" panose="020B0503020204020204" pitchFamily="34" charset="-122"/>
                  <a:ea typeface="微软雅黑" panose="020B0503020204020204" pitchFamily="34" charset="-122"/>
                </a:rPr>
                <a:t>互联网</a:t>
              </a:r>
              <a:endParaRPr kumimoji="1" lang="zh-CN" altLang="en-US" sz="1600" b="1" dirty="0">
                <a:solidFill>
                  <a:sysClr val="windowText" lastClr="000000"/>
                </a:solidFill>
                <a:latin typeface="微软雅黑" panose="020B0503020204020204" pitchFamily="34" charset="-122"/>
                <a:ea typeface="微软雅黑" panose="020B0503020204020204" pitchFamily="34" charset="-122"/>
              </a:endParaRPr>
            </a:p>
          </p:txBody>
        </p:sp>
        <p:sp>
          <p:nvSpPr>
            <p:cNvPr id="39" name="Line 479"/>
            <p:cNvSpPr>
              <a:spLocks noChangeShapeType="1"/>
            </p:cNvSpPr>
            <p:nvPr/>
          </p:nvSpPr>
          <p:spPr bwMode="auto">
            <a:xfrm>
              <a:off x="3056469" y="2753411"/>
              <a:ext cx="1093437" cy="23026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40" name="Line 480"/>
            <p:cNvSpPr>
              <a:spLocks noChangeShapeType="1"/>
            </p:cNvSpPr>
            <p:nvPr/>
          </p:nvSpPr>
          <p:spPr bwMode="auto">
            <a:xfrm rot="10800000">
              <a:off x="2919411" y="2869180"/>
              <a:ext cx="1162717" cy="23026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41" name="Text Box 2748"/>
            <p:cNvSpPr txBox="1">
              <a:spLocks noChangeArrowheads="1"/>
            </p:cNvSpPr>
            <p:nvPr/>
          </p:nvSpPr>
          <p:spPr bwMode="auto">
            <a:xfrm>
              <a:off x="8201148" y="2656910"/>
              <a:ext cx="489821" cy="406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8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42" name="Line 2750"/>
            <p:cNvSpPr>
              <a:spLocks noChangeShapeType="1"/>
            </p:cNvSpPr>
            <p:nvPr/>
          </p:nvSpPr>
          <p:spPr bwMode="auto">
            <a:xfrm rot="816166">
              <a:off x="4573121" y="1786555"/>
              <a:ext cx="1093437" cy="23026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3" name="Line 2751"/>
            <p:cNvSpPr>
              <a:spLocks noChangeShapeType="1"/>
            </p:cNvSpPr>
            <p:nvPr/>
          </p:nvSpPr>
          <p:spPr bwMode="auto">
            <a:xfrm rot="11616166">
              <a:off x="4405943" y="1879425"/>
              <a:ext cx="1162717" cy="23026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4" name="Line 2753"/>
            <p:cNvSpPr>
              <a:spLocks noChangeShapeType="1"/>
            </p:cNvSpPr>
            <p:nvPr/>
          </p:nvSpPr>
          <p:spPr bwMode="auto">
            <a:xfrm rot="18950026">
              <a:off x="3809523" y="3671712"/>
              <a:ext cx="1093437" cy="230264"/>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5" name="Line 2754"/>
            <p:cNvSpPr>
              <a:spLocks noChangeShapeType="1"/>
            </p:cNvSpPr>
            <p:nvPr/>
          </p:nvSpPr>
          <p:spPr bwMode="auto">
            <a:xfrm rot="8150026">
              <a:off x="3797474" y="3815467"/>
              <a:ext cx="1162717" cy="230265"/>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6" name="Line 2756"/>
            <p:cNvSpPr>
              <a:spLocks noChangeShapeType="1"/>
            </p:cNvSpPr>
            <p:nvPr/>
          </p:nvSpPr>
          <p:spPr bwMode="auto">
            <a:xfrm rot="13567995">
              <a:off x="5913384" y="4077356"/>
              <a:ext cx="923601" cy="272607"/>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Line 2757"/>
            <p:cNvSpPr>
              <a:spLocks noChangeShapeType="1"/>
            </p:cNvSpPr>
            <p:nvPr/>
          </p:nvSpPr>
          <p:spPr bwMode="auto">
            <a:xfrm rot="2767995">
              <a:off x="6054315" y="4059545"/>
              <a:ext cx="982121" cy="272605"/>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Line 2759"/>
            <p:cNvSpPr>
              <a:spLocks noChangeShapeType="1"/>
            </p:cNvSpPr>
            <p:nvPr/>
          </p:nvSpPr>
          <p:spPr bwMode="auto">
            <a:xfrm rot="18997895">
              <a:off x="7019046" y="1918862"/>
              <a:ext cx="1093437" cy="230265"/>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9" name="Line 2760"/>
            <p:cNvSpPr>
              <a:spLocks noChangeShapeType="1"/>
            </p:cNvSpPr>
            <p:nvPr/>
          </p:nvSpPr>
          <p:spPr bwMode="auto">
            <a:xfrm rot="8197895">
              <a:off x="7234419" y="1988833"/>
              <a:ext cx="939813" cy="187009"/>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0" name="Line 2762"/>
            <p:cNvSpPr>
              <a:spLocks noChangeShapeType="1"/>
            </p:cNvSpPr>
            <p:nvPr/>
          </p:nvSpPr>
          <p:spPr bwMode="auto">
            <a:xfrm rot="1048487">
              <a:off x="7497990" y="3656445"/>
              <a:ext cx="1093437" cy="23026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1" name="Line 2763"/>
            <p:cNvSpPr>
              <a:spLocks noChangeShapeType="1"/>
            </p:cNvSpPr>
            <p:nvPr/>
          </p:nvSpPr>
          <p:spPr bwMode="auto">
            <a:xfrm rot="11848487">
              <a:off x="7324786" y="3740409"/>
              <a:ext cx="1162717" cy="230264"/>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 name="Text Box 2767"/>
            <p:cNvSpPr txBox="1">
              <a:spLocks noChangeArrowheads="1"/>
            </p:cNvSpPr>
            <p:nvPr/>
          </p:nvSpPr>
          <p:spPr bwMode="auto">
            <a:xfrm>
              <a:off x="7642794" y="1941444"/>
              <a:ext cx="474703"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u</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53" name="Text Box 2768"/>
            <p:cNvSpPr txBox="1">
              <a:spLocks noChangeArrowheads="1"/>
            </p:cNvSpPr>
            <p:nvPr/>
          </p:nvSpPr>
          <p:spPr bwMode="auto">
            <a:xfrm>
              <a:off x="7565763" y="3712420"/>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u</a:t>
              </a:r>
              <a:r>
                <a:rPr kumimoji="1" lang="en-US" altLang="zh-CN" sz="1400" b="1" baseline="-2500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54" name="Text Box 2769"/>
            <p:cNvSpPr txBox="1">
              <a:spLocks noChangeArrowheads="1"/>
            </p:cNvSpPr>
            <p:nvPr/>
          </p:nvSpPr>
          <p:spPr bwMode="auto">
            <a:xfrm>
              <a:off x="5977320" y="4058453"/>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5" name="Text Box 2770"/>
            <p:cNvSpPr txBox="1">
              <a:spLocks noChangeArrowheads="1"/>
            </p:cNvSpPr>
            <p:nvPr/>
          </p:nvSpPr>
          <p:spPr bwMode="auto">
            <a:xfrm>
              <a:off x="4012848" y="3405294"/>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6" name="Text Box 2771"/>
            <p:cNvSpPr txBox="1">
              <a:spLocks noChangeArrowheads="1"/>
            </p:cNvSpPr>
            <p:nvPr/>
          </p:nvSpPr>
          <p:spPr bwMode="auto">
            <a:xfrm>
              <a:off x="3330578" y="2478724"/>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7" name="Text Box 2772"/>
            <p:cNvSpPr txBox="1">
              <a:spLocks noChangeArrowheads="1"/>
            </p:cNvSpPr>
            <p:nvPr/>
          </p:nvSpPr>
          <p:spPr bwMode="auto">
            <a:xfrm>
              <a:off x="4833678" y="1510067"/>
              <a:ext cx="442579"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u</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58" name="Text Box 2773"/>
            <p:cNvSpPr txBox="1">
              <a:spLocks noChangeArrowheads="1"/>
            </p:cNvSpPr>
            <p:nvPr/>
          </p:nvSpPr>
          <p:spPr bwMode="auto">
            <a:xfrm>
              <a:off x="7165860" y="1636756"/>
              <a:ext cx="476594"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err="1">
                  <a:solidFill>
                    <a:srgbClr val="0000FF"/>
                  </a:solidFill>
                  <a:latin typeface="微软雅黑" panose="020B0503020204020204" pitchFamily="34" charset="-122"/>
                  <a:ea typeface="微软雅黑" panose="020B0503020204020204" pitchFamily="34" charset="-122"/>
                </a:rPr>
                <a:t>d</a:t>
              </a:r>
              <a:r>
                <a:rPr kumimoji="1" lang="en-US" altLang="zh-CN" sz="1400" b="1" i="1" baseline="-25000" dirty="0" err="1">
                  <a:solidFill>
                    <a:srgbClr val="0000FF"/>
                  </a:solidFill>
                  <a:latin typeface="微软雅黑" panose="020B0503020204020204" pitchFamily="34" charset="-122"/>
                  <a:ea typeface="微软雅黑" panose="020B0503020204020204" pitchFamily="34" charset="-122"/>
                </a:rPr>
                <a:t>N</a:t>
              </a:r>
              <a:endParaRPr kumimoji="1" lang="en-US" altLang="zh-CN" sz="1400" b="1" i="1" baseline="-25000" dirty="0">
                <a:solidFill>
                  <a:srgbClr val="0000FF"/>
                </a:solidFill>
                <a:latin typeface="微软雅黑" panose="020B0503020204020204" pitchFamily="34" charset="-122"/>
                <a:ea typeface="微软雅黑" panose="020B0503020204020204" pitchFamily="34" charset="-122"/>
              </a:endParaRPr>
            </a:p>
          </p:txBody>
        </p:sp>
        <p:sp>
          <p:nvSpPr>
            <p:cNvPr id="59" name="Text Box 2774"/>
            <p:cNvSpPr txBox="1">
              <a:spLocks noChangeArrowheads="1"/>
            </p:cNvSpPr>
            <p:nvPr/>
          </p:nvSpPr>
          <p:spPr bwMode="auto">
            <a:xfrm>
              <a:off x="4498606" y="1872004"/>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0" name="Text Box 2775"/>
            <p:cNvSpPr txBox="1">
              <a:spLocks noChangeArrowheads="1"/>
            </p:cNvSpPr>
            <p:nvPr/>
          </p:nvSpPr>
          <p:spPr bwMode="auto">
            <a:xfrm>
              <a:off x="7862753" y="3423636"/>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5</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1" name="Text Box 2776"/>
            <p:cNvSpPr txBox="1">
              <a:spLocks noChangeArrowheads="1"/>
            </p:cNvSpPr>
            <p:nvPr/>
          </p:nvSpPr>
          <p:spPr bwMode="auto">
            <a:xfrm>
              <a:off x="6472327" y="3943957"/>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a:solidFill>
                    <a:srgbClr val="0000FF"/>
                  </a:solidFill>
                  <a:latin typeface="微软雅黑" panose="020B0503020204020204" pitchFamily="34" charset="-122"/>
                  <a:ea typeface="微软雅黑" panose="020B0503020204020204" pitchFamily="34" charset="-122"/>
                </a:rPr>
                <a:t>d</a:t>
              </a:r>
              <a:r>
                <a:rPr kumimoji="1" lang="en-US" altLang="zh-CN" sz="1400" b="1" baseline="-25000">
                  <a:solidFill>
                    <a:srgbClr val="0000FF"/>
                  </a:solidFill>
                  <a:latin typeface="微软雅黑" panose="020B0503020204020204" pitchFamily="34" charset="-122"/>
                  <a:ea typeface="微软雅黑" panose="020B0503020204020204" pitchFamily="34" charset="-122"/>
                </a:rPr>
                <a:t>4</a:t>
              </a:r>
              <a:endParaRPr kumimoji="1" lang="en-US" altLang="zh-CN" sz="1400" b="1" baseline="-25000">
                <a:solidFill>
                  <a:srgbClr val="0000FF"/>
                </a:solidFill>
                <a:latin typeface="微软雅黑" panose="020B0503020204020204" pitchFamily="34" charset="-122"/>
                <a:ea typeface="微软雅黑" panose="020B0503020204020204" pitchFamily="34" charset="-122"/>
              </a:endParaRPr>
            </a:p>
          </p:txBody>
        </p:sp>
        <p:sp>
          <p:nvSpPr>
            <p:cNvPr id="62" name="Text Box 2777"/>
            <p:cNvSpPr txBox="1">
              <a:spLocks noChangeArrowheads="1"/>
            </p:cNvSpPr>
            <p:nvPr/>
          </p:nvSpPr>
          <p:spPr bwMode="auto">
            <a:xfrm>
              <a:off x="4300590" y="3781861"/>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3</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sp>
          <p:nvSpPr>
            <p:cNvPr id="63" name="Text Box 2778"/>
            <p:cNvSpPr txBox="1">
              <a:spLocks noChangeArrowheads="1"/>
            </p:cNvSpPr>
            <p:nvPr/>
          </p:nvSpPr>
          <p:spPr bwMode="auto">
            <a:xfrm>
              <a:off x="3261299" y="2953569"/>
              <a:ext cx="444467" cy="338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r>
                <a:rPr kumimoji="1" lang="en-US" altLang="zh-CN" sz="1400" b="1" i="1" dirty="0">
                  <a:solidFill>
                    <a:srgbClr val="0000FF"/>
                  </a:solidFill>
                  <a:latin typeface="微软雅黑" panose="020B0503020204020204" pitchFamily="34" charset="-122"/>
                  <a:ea typeface="微软雅黑" panose="020B0503020204020204" pitchFamily="34" charset="-122"/>
                </a:rPr>
                <a:t>d</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endParaRPr kumimoji="1" lang="en-US" altLang="zh-CN" sz="1400" b="1" baseline="-25000" dirty="0">
                <a:solidFill>
                  <a:srgbClr val="0000FF"/>
                </a:solidFill>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基于</a:t>
            </a:r>
            <a:r>
              <a:rPr lang="en-US" altLang="zh-CN" dirty="0"/>
              <a:t>P2P </a:t>
            </a:r>
            <a:r>
              <a:rPr lang="zh-CN" altLang="en-US" dirty="0"/>
              <a:t>下载媒体流示例：下载</a:t>
            </a:r>
            <a:r>
              <a:rPr lang="en-US" altLang="zh-CN" dirty="0"/>
              <a:t>MP3</a:t>
            </a:r>
            <a:endParaRPr lang="zh-CN" altLang="en-US" dirty="0"/>
          </a:p>
        </p:txBody>
      </p:sp>
      <p:sp>
        <p:nvSpPr>
          <p:cNvPr id="7" name="内容占位符 6"/>
          <p:cNvSpPr>
            <a:spLocks noGrp="1"/>
          </p:cNvSpPr>
          <p:nvPr>
            <p:ph idx="1"/>
          </p:nvPr>
        </p:nvSpPr>
        <p:spPr>
          <a:xfrm>
            <a:off x="660400" y="1052513"/>
            <a:ext cx="3791311" cy="5183187"/>
          </a:xfrm>
        </p:spPr>
        <p:txBody>
          <a:bodyPr/>
          <a:lstStyle/>
          <a:p>
            <a:r>
              <a:rPr lang="zh-CN" altLang="en-US" dirty="0"/>
              <a:t>将所有音乐文件的索引信息都集中存放在目录服务器中</a:t>
            </a:r>
            <a:endParaRPr lang="zh-CN" altLang="en-US" dirty="0"/>
          </a:p>
          <a:p>
            <a:r>
              <a:rPr lang="zh-CN" altLang="en-US" dirty="0"/>
              <a:t>使用者只要查找目录服务器，就可知道应从何处下载所要的</a:t>
            </a:r>
            <a:r>
              <a:rPr lang="en-US" altLang="zh-CN" dirty="0"/>
              <a:t>MP3</a:t>
            </a:r>
            <a:r>
              <a:rPr lang="zh-CN" altLang="en-US" dirty="0"/>
              <a:t>文件</a:t>
            </a:r>
            <a:endParaRPr lang="zh-CN" altLang="en-US" dirty="0"/>
          </a:p>
          <a:p>
            <a:r>
              <a:rPr lang="zh-CN" altLang="en-US" dirty="0"/>
              <a:t>用户要及时向目录服务器报告自己存有的音乐文件 </a:t>
            </a:r>
            <a:endParaRPr lang="zh-CN" altLang="en-US" dirty="0"/>
          </a:p>
          <a:p>
            <a:endParaRPr lang="zh-CN" altLang="en-US" dirty="0"/>
          </a:p>
        </p:txBody>
      </p:sp>
      <p:sp>
        <p:nvSpPr>
          <p:cNvPr id="6" name="Rectangle 2"/>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endParaRPr lang="zh-CN" altLang="en-US" sz="2400"/>
          </a:p>
        </p:txBody>
      </p:sp>
      <p:grpSp>
        <p:nvGrpSpPr>
          <p:cNvPr id="34" name="组合 33"/>
          <p:cNvGrpSpPr/>
          <p:nvPr/>
        </p:nvGrpSpPr>
        <p:grpSpPr>
          <a:xfrm>
            <a:off x="7612985" y="4682592"/>
            <a:ext cx="4369313" cy="751937"/>
            <a:chOff x="3703202" y="3664310"/>
            <a:chExt cx="4326691" cy="709099"/>
          </a:xfrm>
          <a:solidFill>
            <a:schemeClr val="accent1">
              <a:lumMod val="10000"/>
              <a:lumOff val="90000"/>
            </a:schemeClr>
          </a:solidFill>
        </p:grpSpPr>
        <p:sp>
          <p:nvSpPr>
            <p:cNvPr id="4" name="矩形 3"/>
            <p:cNvSpPr/>
            <p:nvPr/>
          </p:nvSpPr>
          <p:spPr>
            <a:xfrm>
              <a:off x="3703202" y="3664310"/>
              <a:ext cx="4326691" cy="709099"/>
            </a:xfrm>
            <a:prstGeom prst="rect">
              <a:avLst/>
            </a:prstGeom>
            <a:grpFill/>
          </p:spPr>
          <p:txBody>
            <a:bodyPr wrap="square" tIns="0">
              <a:spAutoFit/>
            </a:bodyPr>
            <a:lstStyle/>
            <a:p>
              <a:pPr marL="603250">
                <a:lnSpc>
                  <a:spcPts val="2935"/>
                </a:lnSpc>
              </a:pPr>
              <a:r>
                <a:rPr lang="zh-CN" altLang="en-US" dirty="0">
                  <a:latin typeface="微软雅黑" panose="020B0503020204020204" pitchFamily="34" charset="-122"/>
                  <a:ea typeface="微软雅黑" panose="020B0503020204020204" pitchFamily="34" charset="-122"/>
                </a:rPr>
                <a:t>用户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向目录服务器查询（客户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服务器方式）谁有音乐文件 </a:t>
              </a:r>
              <a:r>
                <a:rPr lang="en-US" altLang="zh-CN" dirty="0">
                  <a:latin typeface="微软雅黑" panose="020B0503020204020204" pitchFamily="34" charset="-122"/>
                  <a:ea typeface="微软雅黑" panose="020B0503020204020204" pitchFamily="34" charset="-122"/>
                </a:rPr>
                <a:t>MP3#</a:t>
              </a:r>
              <a:endParaRPr lang="zh-CN" altLang="en-US" dirty="0">
                <a:latin typeface="微软雅黑" panose="020B0503020204020204" pitchFamily="34" charset="-122"/>
                <a:ea typeface="微软雅黑" panose="020B0503020204020204" pitchFamily="34" charset="-122"/>
              </a:endParaRPr>
            </a:p>
          </p:txBody>
        </p:sp>
        <p:sp>
          <p:nvSpPr>
            <p:cNvPr id="33" name="TextBox 32"/>
            <p:cNvSpPr txBox="1"/>
            <p:nvPr/>
          </p:nvSpPr>
          <p:spPr>
            <a:xfrm>
              <a:off x="3790252" y="3805292"/>
              <a:ext cx="366927" cy="377074"/>
            </a:xfrm>
            <a:prstGeom prst="rect">
              <a:avLst/>
            </a:prstGeom>
            <a:grpFill/>
          </p:spPr>
          <p:txBody>
            <a:bodyPr wrap="none" rtlCol="0">
              <a:spAutoFit/>
            </a:bodyPr>
            <a:lstStyle/>
            <a:p>
              <a:pPr defTabSz="1219200">
                <a:defRPr/>
              </a:pPr>
              <a:r>
                <a:rPr lang="zh-CN" altLang="en-US" sz="2665"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665" b="1" kern="0" dirty="0">
                <a:solidFill>
                  <a:srgbClr val="CC00CC"/>
                </a:solidFill>
                <a:latin typeface="微软雅黑" panose="020B0503020204020204" pitchFamily="34" charset="-122"/>
                <a:ea typeface="微软雅黑" panose="020B0503020204020204" pitchFamily="34" charset="-122"/>
              </a:endParaRPr>
            </a:p>
          </p:txBody>
        </p:sp>
      </p:grpSp>
      <p:graphicFrame>
        <p:nvGraphicFramePr>
          <p:cNvPr id="36" name="Object 5">
            <a:hlinkClick r:id="" action="ppaction://ole?verb=0"/>
          </p:cNvPr>
          <p:cNvGraphicFramePr/>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3" name="Microsoft ClipArt Gallery" r:id="rId1" imgW="16411575" imgH="22955250" progId="">
                  <p:embed/>
                </p:oleObj>
              </mc:Choice>
              <mc:Fallback>
                <p:oleObj name="Microsoft ClipArt Gallery" r:id="rId1" imgW="16411575" imgH="22955250" progId="">
                  <p:embed/>
                  <p:pic>
                    <p:nvPicPr>
                      <p:cNvPr id="0" name="Object 5">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 Box 6"/>
          <p:cNvSpPr txBox="1">
            <a:spLocks noChangeArrowheads="1"/>
          </p:cNvSpPr>
          <p:nvPr/>
        </p:nvSpPr>
        <p:spPr bwMode="auto">
          <a:xfrm>
            <a:off x="4620879" y="1766143"/>
            <a:ext cx="1252971" cy="584775"/>
          </a:xfrm>
          <a:prstGeom prst="rect">
            <a:avLst/>
          </a:prstGeom>
          <a:noFill/>
          <a:ln w="9525">
            <a:noFill/>
            <a:miter lim="800000"/>
          </a:ln>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8" name="Picture 9"/>
          <p:cNvPicPr>
            <a:picLocks noChangeArrowheads="1"/>
          </p:cNvPicPr>
          <p:nvPr/>
        </p:nvPicPr>
        <p:blipFill>
          <a:blip r:embed="rId3" cstate="print"/>
          <a:srcRect/>
          <a:stretch>
            <a:fillRect/>
          </a:stretch>
        </p:blipFill>
        <p:spPr bwMode="auto">
          <a:xfrm>
            <a:off x="7612985" y="1309951"/>
            <a:ext cx="576625" cy="569516"/>
          </a:xfrm>
          <a:prstGeom prst="rect">
            <a:avLst/>
          </a:prstGeom>
          <a:noFill/>
          <a:ln w="9525">
            <a:noFill/>
            <a:miter lim="800000"/>
            <a:headEnd/>
            <a:tailEnd/>
          </a:ln>
        </p:spPr>
      </p:pic>
      <p:sp>
        <p:nvSpPr>
          <p:cNvPr id="39" name="Text Box 13"/>
          <p:cNvSpPr txBox="1">
            <a:spLocks noChangeArrowheads="1"/>
          </p:cNvSpPr>
          <p:nvPr/>
        </p:nvSpPr>
        <p:spPr bwMode="auto">
          <a:xfrm>
            <a:off x="9303979" y="4066233"/>
            <a:ext cx="328936"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0" name="Picture 9"/>
          <p:cNvPicPr>
            <a:picLocks noChangeArrowheads="1"/>
          </p:cNvPicPr>
          <p:nvPr/>
        </p:nvPicPr>
        <p:blipFill>
          <a:blip r:embed="rId3" cstate="print"/>
          <a:srcRect/>
          <a:stretch>
            <a:fillRect/>
          </a:stretch>
        </p:blipFill>
        <p:spPr bwMode="auto">
          <a:xfrm>
            <a:off x="9111958" y="1597983"/>
            <a:ext cx="576625" cy="569516"/>
          </a:xfrm>
          <a:prstGeom prst="rect">
            <a:avLst/>
          </a:prstGeom>
          <a:noFill/>
          <a:ln w="9525">
            <a:noFill/>
            <a:miter lim="800000"/>
            <a:headEnd/>
            <a:tailEnd/>
          </a:ln>
        </p:spPr>
      </p:pic>
      <p:pic>
        <p:nvPicPr>
          <p:cNvPr id="41" name="Picture 9"/>
          <p:cNvPicPr>
            <a:picLocks noChangeArrowheads="1"/>
          </p:cNvPicPr>
          <p:nvPr/>
        </p:nvPicPr>
        <p:blipFill>
          <a:blip r:embed="rId3" cstate="print"/>
          <a:srcRect/>
          <a:stretch>
            <a:fillRect/>
          </a:stretch>
        </p:blipFill>
        <p:spPr bwMode="auto">
          <a:xfrm>
            <a:off x="10072065" y="3010116"/>
            <a:ext cx="576625" cy="569516"/>
          </a:xfrm>
          <a:prstGeom prst="rect">
            <a:avLst/>
          </a:prstGeom>
          <a:noFill/>
          <a:ln w="9525">
            <a:noFill/>
            <a:miter lim="800000"/>
            <a:headEnd/>
            <a:tailEnd/>
          </a:ln>
        </p:spPr>
      </p:pic>
      <p:pic>
        <p:nvPicPr>
          <p:cNvPr id="42" name="Picture 9"/>
          <p:cNvPicPr>
            <a:picLocks noChangeArrowheads="1"/>
          </p:cNvPicPr>
          <p:nvPr/>
        </p:nvPicPr>
        <p:blipFill>
          <a:blip r:embed="rId3" cstate="print"/>
          <a:srcRect/>
          <a:stretch>
            <a:fillRect/>
          </a:stretch>
        </p:blipFill>
        <p:spPr bwMode="auto">
          <a:xfrm>
            <a:off x="8919937" y="4066233"/>
            <a:ext cx="576625" cy="569516"/>
          </a:xfrm>
          <a:prstGeom prst="rect">
            <a:avLst/>
          </a:prstGeom>
          <a:noFill/>
          <a:ln w="9525">
            <a:noFill/>
            <a:miter lim="800000"/>
            <a:headEnd/>
            <a:tailEnd/>
          </a:ln>
        </p:spPr>
      </p:pic>
      <p:pic>
        <p:nvPicPr>
          <p:cNvPr id="43" name="Picture 9"/>
          <p:cNvPicPr>
            <a:picLocks noChangeArrowheads="1"/>
          </p:cNvPicPr>
          <p:nvPr/>
        </p:nvPicPr>
        <p:blipFill>
          <a:blip r:embed="rId3" cstate="print"/>
          <a:srcRect/>
          <a:stretch>
            <a:fillRect/>
          </a:stretch>
        </p:blipFill>
        <p:spPr bwMode="auto">
          <a:xfrm>
            <a:off x="6615681" y="4516177"/>
            <a:ext cx="576625" cy="569516"/>
          </a:xfrm>
          <a:prstGeom prst="rect">
            <a:avLst/>
          </a:prstGeom>
          <a:noFill/>
          <a:ln w="9525">
            <a:noFill/>
            <a:miter lim="800000"/>
            <a:headEnd/>
            <a:tailEnd/>
          </a:ln>
        </p:spPr>
      </p:pic>
      <p:pic>
        <p:nvPicPr>
          <p:cNvPr id="44" name="Picture 9"/>
          <p:cNvPicPr>
            <a:picLocks noChangeArrowheads="1"/>
          </p:cNvPicPr>
          <p:nvPr/>
        </p:nvPicPr>
        <p:blipFill>
          <a:blip r:embed="rId3" cstate="print"/>
          <a:srcRect/>
          <a:stretch>
            <a:fillRect/>
          </a:stretch>
        </p:blipFill>
        <p:spPr bwMode="auto">
          <a:xfrm>
            <a:off x="5127798" y="4214132"/>
            <a:ext cx="576625" cy="569516"/>
          </a:xfrm>
          <a:prstGeom prst="rect">
            <a:avLst/>
          </a:prstGeom>
          <a:noFill/>
          <a:ln w="9525">
            <a:noFill/>
            <a:miter lim="800000"/>
            <a:headEnd/>
            <a:tailEnd/>
          </a:ln>
        </p:spPr>
      </p:pic>
      <p:sp>
        <p:nvSpPr>
          <p:cNvPr id="45" name="Text Box 13"/>
          <p:cNvSpPr txBox="1">
            <a:spLocks noChangeArrowheads="1"/>
          </p:cNvSpPr>
          <p:nvPr/>
        </p:nvSpPr>
        <p:spPr bwMode="auto">
          <a:xfrm>
            <a:off x="7095733" y="4516177"/>
            <a:ext cx="32252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Text Box 13"/>
          <p:cNvSpPr txBox="1">
            <a:spLocks noChangeArrowheads="1"/>
          </p:cNvSpPr>
          <p:nvPr/>
        </p:nvSpPr>
        <p:spPr bwMode="auto">
          <a:xfrm>
            <a:off x="10552117" y="3010116"/>
            <a:ext cx="325730"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7" name="Text Box 13"/>
          <p:cNvSpPr txBox="1">
            <a:spLocks noChangeArrowheads="1"/>
          </p:cNvSpPr>
          <p:nvPr/>
        </p:nvSpPr>
        <p:spPr bwMode="auto">
          <a:xfrm>
            <a:off x="8093037" y="1309950"/>
            <a:ext cx="33855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8" name="直接箭头连接符 47"/>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49" name="直接箭头连接符 48"/>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0" name="TextBox 21"/>
          <p:cNvSpPr txBox="1"/>
          <p:nvPr/>
        </p:nvSpPr>
        <p:spPr>
          <a:xfrm rot="1111699">
            <a:off x="6208162" y="3558606"/>
            <a:ext cx="2592288" cy="625877"/>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谁有文件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1" name="TextBox 22"/>
          <p:cNvSpPr txBox="1"/>
          <p:nvPr/>
        </p:nvSpPr>
        <p:spPr>
          <a:xfrm rot="3562759">
            <a:off x="7660672" y="2934277"/>
            <a:ext cx="2496277" cy="584775"/>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请求文件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2" name="TextBox 23"/>
          <p:cNvSpPr txBox="1"/>
          <p:nvPr/>
        </p:nvSpPr>
        <p:spPr>
          <a:xfrm>
            <a:off x="8535893" y="3970223"/>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3" name="TextBox 24"/>
          <p:cNvSpPr txBox="1"/>
          <p:nvPr/>
        </p:nvSpPr>
        <p:spPr>
          <a:xfrm>
            <a:off x="9168221" y="3765812"/>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4" name="TextBox 25"/>
          <p:cNvSpPr txBox="1"/>
          <p:nvPr/>
        </p:nvSpPr>
        <p:spPr>
          <a:xfrm>
            <a:off x="5559562" y="3411995"/>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5" name="TextBox 26"/>
          <p:cNvSpPr txBox="1"/>
          <p:nvPr/>
        </p:nvSpPr>
        <p:spPr>
          <a:xfrm>
            <a:off x="7575786" y="1857988"/>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6" name="TextBox 27"/>
          <p:cNvSpPr txBox="1"/>
          <p:nvPr/>
        </p:nvSpPr>
        <p:spPr>
          <a:xfrm rot="1111699">
            <a:off x="6142582" y="4104445"/>
            <a:ext cx="2592288" cy="625877"/>
          </a:xfrm>
          <a:prstGeom prst="rect">
            <a:avLst/>
          </a:prstGeom>
          <a:noFill/>
        </p:spPr>
        <p:txBody>
          <a:bodyPr wrap="square" rtlCol="0">
            <a:spAutoFit/>
          </a:bodyPr>
          <a:lstStyle/>
          <a:p>
            <a:pP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57" name="直接箭头连接符 56"/>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58" name="组合 57"/>
          <p:cNvGrpSpPr/>
          <p:nvPr/>
        </p:nvGrpSpPr>
        <p:grpSpPr>
          <a:xfrm rot="3622659">
            <a:off x="7398332" y="2962269"/>
            <a:ext cx="2112235" cy="384043"/>
            <a:chOff x="5796136" y="1484784"/>
            <a:chExt cx="1584176" cy="288032"/>
          </a:xfrm>
          <a:solidFill>
            <a:schemeClr val="accent1">
              <a:lumMod val="10000"/>
              <a:lumOff val="90000"/>
            </a:schemeClr>
          </a:solidFill>
        </p:grpSpPr>
        <p:sp>
          <p:nvSpPr>
            <p:cNvPr id="59" name="矩形 58"/>
            <p:cNvSpPr/>
            <p:nvPr/>
          </p:nvSpPr>
          <p:spPr>
            <a:xfrm>
              <a:off x="5796136" y="1484784"/>
              <a:ext cx="1080120" cy="288032"/>
            </a:xfrm>
            <a:prstGeom prst="rect">
              <a:avLst/>
            </a:prstGeom>
            <a:grpFill/>
            <a:ln w="25400" cap="flat" cmpd="sng" algn="ctr">
              <a:noFill/>
              <a:prstDash val="solid"/>
            </a:ln>
            <a:effectLst/>
          </p:spPr>
          <p:txBody>
            <a:bodyPr rtlCol="0" anchor="ctr"/>
            <a:lstStyle/>
            <a:p>
              <a:pPr algn="ct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右箭头 31"/>
            <p:cNvSpPr/>
            <p:nvPr/>
          </p:nvSpPr>
          <p:spPr>
            <a:xfrm>
              <a:off x="6876256" y="1556792"/>
              <a:ext cx="504056" cy="144016"/>
            </a:xfrm>
            <a:prstGeom prst="rightArrow">
              <a:avLst>
                <a:gd name="adj1" fmla="val 50000"/>
                <a:gd name="adj2" fmla="val 162395"/>
              </a:avLst>
            </a:prstGeom>
            <a:grpFill/>
            <a:ln w="25400" cap="flat" cmpd="sng" algn="ctr">
              <a:noFill/>
              <a:prstDash val="solid"/>
            </a:ln>
            <a:effectLst/>
          </p:spPr>
          <p:txBody>
            <a:bodyPr rtlCol="0" anchor="ctr"/>
            <a:lstStyle/>
            <a:p>
              <a:pPr algn="ctr" defTabSz="1219200">
                <a:defRPr/>
              </a:pPr>
              <a:endParaRPr lang="zh-CN" altLang="en-US" sz="1865" b="1" kern="0">
                <a:solidFill>
                  <a:sysClr val="window" lastClr="FFFFFF"/>
                </a:solidFill>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基于</a:t>
            </a:r>
            <a:r>
              <a:rPr lang="en-US" altLang="zh-CN" dirty="0"/>
              <a:t>P2P </a:t>
            </a:r>
            <a:r>
              <a:rPr lang="zh-CN" altLang="en-US" dirty="0"/>
              <a:t>下载媒体流示例：</a:t>
            </a:r>
            <a:r>
              <a:rPr lang="en-US" altLang="zh-CN" dirty="0"/>
              <a:t> </a:t>
            </a:r>
            <a:r>
              <a:rPr lang="zh-CN" altLang="en-US" dirty="0"/>
              <a:t>下载</a:t>
            </a:r>
            <a:r>
              <a:rPr lang="en-US" altLang="zh-CN" dirty="0"/>
              <a:t>MP3</a:t>
            </a:r>
            <a:endParaRPr lang="zh-CN" altLang="en-US" dirty="0"/>
          </a:p>
        </p:txBody>
      </p:sp>
      <p:sp>
        <p:nvSpPr>
          <p:cNvPr id="40" name="内容占位符 6"/>
          <p:cNvSpPr>
            <a:spLocks noGrp="1"/>
          </p:cNvSpPr>
          <p:nvPr>
            <p:ph idx="1"/>
          </p:nvPr>
        </p:nvSpPr>
        <p:spPr>
          <a:xfrm>
            <a:off x="660401" y="1052513"/>
            <a:ext cx="3802920" cy="5183187"/>
          </a:xfrm>
        </p:spPr>
        <p:txBody>
          <a:bodyPr/>
          <a:lstStyle/>
          <a:p>
            <a:r>
              <a:rPr lang="zh-CN" altLang="en-US" dirty="0"/>
              <a:t>将所有音乐文件的索引信息都集中存放在目录服务器中</a:t>
            </a:r>
            <a:endParaRPr lang="zh-CN" altLang="en-US" dirty="0"/>
          </a:p>
          <a:p>
            <a:r>
              <a:rPr lang="zh-CN" altLang="en-US" dirty="0"/>
              <a:t>使用者只要查找目录服务器，就可知道应从何处下载所要的</a:t>
            </a:r>
            <a:r>
              <a:rPr lang="en-US" altLang="zh-CN" dirty="0"/>
              <a:t>MP3</a:t>
            </a:r>
            <a:r>
              <a:rPr lang="zh-CN" altLang="en-US" dirty="0"/>
              <a:t>文件</a:t>
            </a:r>
            <a:endParaRPr lang="zh-CN" altLang="en-US" dirty="0"/>
          </a:p>
          <a:p>
            <a:r>
              <a:rPr lang="zh-CN" altLang="en-US" dirty="0"/>
              <a:t>用户要及时向目录服务器报告自己存有的音乐文件 </a:t>
            </a:r>
            <a:endParaRPr lang="zh-CN" altLang="en-US" dirty="0"/>
          </a:p>
          <a:p>
            <a:endParaRPr lang="zh-CN" altLang="en-US" dirty="0"/>
          </a:p>
        </p:txBody>
      </p:sp>
      <p:grpSp>
        <p:nvGrpSpPr>
          <p:cNvPr id="7" name="组合 6"/>
          <p:cNvGrpSpPr/>
          <p:nvPr/>
        </p:nvGrpSpPr>
        <p:grpSpPr>
          <a:xfrm>
            <a:off x="6260581" y="4809177"/>
            <a:ext cx="5318712" cy="1552028"/>
            <a:chOff x="3733587" y="1376741"/>
            <a:chExt cx="4125773" cy="1164021"/>
          </a:xfrm>
          <a:solidFill>
            <a:srgbClr val="CCECFF"/>
          </a:solidFill>
        </p:grpSpPr>
        <p:sp>
          <p:nvSpPr>
            <p:cNvPr id="4" name="矩形 3"/>
            <p:cNvSpPr/>
            <p:nvPr/>
          </p:nvSpPr>
          <p:spPr>
            <a:xfrm>
              <a:off x="3733587" y="1376741"/>
              <a:ext cx="4125773" cy="1164021"/>
            </a:xfrm>
            <a:prstGeom prst="rect">
              <a:avLst/>
            </a:prstGeom>
            <a:grpFill/>
          </p:spPr>
          <p:txBody>
            <a:bodyPr wrap="square">
              <a:spAutoFit/>
            </a:bodyPr>
            <a:lstStyle/>
            <a:p>
              <a:pPr marL="603250">
                <a:lnSpc>
                  <a:spcPts val="2935"/>
                </a:lnSpc>
              </a:pPr>
              <a:r>
                <a:rPr lang="zh-CN" altLang="en-US" dirty="0">
                  <a:latin typeface="微软雅黑" panose="020B0503020204020204" pitchFamily="34" charset="-122"/>
                  <a:ea typeface="微软雅黑" panose="020B0503020204020204" pitchFamily="34" charset="-122"/>
                </a:rPr>
                <a:t>目录服务器回答 </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：有三个地点有文件 </a:t>
              </a:r>
              <a:r>
                <a:rPr lang="en-US" altLang="zh-CN" dirty="0">
                  <a:latin typeface="微软雅黑" panose="020B0503020204020204" pitchFamily="34" charset="-122"/>
                  <a:ea typeface="微软雅黑" panose="020B0503020204020204" pitchFamily="34" charset="-122"/>
                </a:rPr>
                <a:t>MP3#</a:t>
              </a:r>
              <a:r>
                <a:rPr lang="zh-CN" altLang="en-US" dirty="0">
                  <a:latin typeface="微软雅黑" panose="020B0503020204020204" pitchFamily="34" charset="-122"/>
                  <a:ea typeface="微软雅黑" panose="020B0503020204020204" pitchFamily="34" charset="-122"/>
                </a:rPr>
                <a:t>，即 </a:t>
              </a:r>
              <a:r>
                <a:rPr lang="en-US" altLang="zh-CN" dirty="0">
                  <a:latin typeface="微软雅黑" panose="020B0503020204020204" pitchFamily="34" charset="-122"/>
                  <a:ea typeface="微软雅黑" panose="020B0503020204020204" pitchFamily="34" charset="-122"/>
                </a:rPr>
                <a:t>A, B </a:t>
              </a:r>
              <a:r>
                <a:rPr lang="zh-CN" altLang="en-US" dirty="0">
                  <a:latin typeface="微软雅黑" panose="020B0503020204020204" pitchFamily="34" charset="-122"/>
                  <a:ea typeface="微软雅黑" panose="020B0503020204020204" pitchFamily="34" charset="-122"/>
                </a:rPr>
                <a:t>和 </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（给出了这三个地点的</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地址）。于是用户 </a:t>
              </a:r>
              <a:r>
                <a:rPr lang="en-US" altLang="zh-CN" dirty="0">
                  <a:latin typeface="微软雅黑" panose="020B0503020204020204" pitchFamily="34" charset="-122"/>
                  <a:ea typeface="微软雅黑" panose="020B0503020204020204" pitchFamily="34" charset="-122"/>
                </a:rPr>
                <a:t>X </a:t>
              </a:r>
              <a:r>
                <a:rPr lang="zh-CN" altLang="en-US" dirty="0">
                  <a:latin typeface="微软雅黑" panose="020B0503020204020204" pitchFamily="34" charset="-122"/>
                  <a:ea typeface="微软雅黑" panose="020B0503020204020204" pitchFamily="34" charset="-122"/>
                </a:rPr>
                <a:t>得知所需的文件 </a:t>
              </a:r>
              <a:r>
                <a:rPr lang="en-US" altLang="zh-CN" dirty="0">
                  <a:latin typeface="微软雅黑" panose="020B0503020204020204" pitchFamily="34" charset="-122"/>
                  <a:ea typeface="微软雅黑" panose="020B0503020204020204" pitchFamily="34" charset="-122"/>
                </a:rPr>
                <a:t>MP3# </a:t>
              </a:r>
              <a:r>
                <a:rPr lang="zh-CN" altLang="en-US" dirty="0">
                  <a:latin typeface="微软雅黑" panose="020B0503020204020204" pitchFamily="34" charset="-122"/>
                  <a:ea typeface="微软雅黑" panose="020B0503020204020204" pitchFamily="34" charset="-122"/>
                </a:rPr>
                <a:t>的三个下载地点</a:t>
              </a:r>
              <a:endParaRPr lang="zh-CN" altLang="en-US" dirty="0">
                <a:latin typeface="微软雅黑" panose="020B0503020204020204" pitchFamily="34" charset="-122"/>
                <a:ea typeface="微软雅黑" panose="020B0503020204020204" pitchFamily="34" charset="-122"/>
              </a:endParaRPr>
            </a:p>
          </p:txBody>
        </p:sp>
        <p:sp>
          <p:nvSpPr>
            <p:cNvPr id="35" name="TextBox 34"/>
            <p:cNvSpPr txBox="1"/>
            <p:nvPr/>
          </p:nvSpPr>
          <p:spPr>
            <a:xfrm>
              <a:off x="3798061" y="1670578"/>
              <a:ext cx="366927" cy="377075"/>
            </a:xfrm>
            <a:prstGeom prst="rect">
              <a:avLst/>
            </a:prstGeom>
            <a:grpFill/>
          </p:spPr>
          <p:txBody>
            <a:bodyPr wrap="none" rtlCol="0">
              <a:spAutoFit/>
            </a:bodyPr>
            <a:lstStyle/>
            <a:p>
              <a:pPr defTabSz="1219200">
                <a:defRPr/>
              </a:pPr>
              <a:r>
                <a:rPr lang="zh-CN" altLang="en-US" sz="2665"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665" b="1" kern="0" dirty="0">
                <a:solidFill>
                  <a:srgbClr val="CC00CC"/>
                </a:solidFill>
                <a:latin typeface="微软雅黑" panose="020B0503020204020204" pitchFamily="34" charset="-122"/>
                <a:ea typeface="微软雅黑" panose="020B0503020204020204" pitchFamily="34" charset="-122"/>
              </a:endParaRPr>
            </a:p>
          </p:txBody>
        </p:sp>
      </p:grpSp>
      <p:graphicFrame>
        <p:nvGraphicFramePr>
          <p:cNvPr id="41" name="Object 5">
            <a:hlinkClick r:id="" action="ppaction://ole?verb=0"/>
          </p:cNvPr>
          <p:cNvGraphicFramePr/>
          <p:nvPr/>
        </p:nvGraphicFramePr>
        <p:xfrm>
          <a:off x="4983499" y="2076055"/>
          <a:ext cx="767127" cy="1333665"/>
        </p:xfrm>
        <a:graphic>
          <a:graphicData uri="http://schemas.openxmlformats.org/presentationml/2006/ole">
            <mc:AlternateContent xmlns:mc="http://schemas.openxmlformats.org/markup-compatibility/2006">
              <mc:Choice xmlns:v="urn:schemas-microsoft-com:vml" Requires="v">
                <p:oleObj spid="_x0000_s3" name="Microsoft ClipArt Gallery" r:id="rId1" imgW="16411575" imgH="22955250" progId="">
                  <p:embed/>
                </p:oleObj>
              </mc:Choice>
              <mc:Fallback>
                <p:oleObj name="Microsoft ClipArt Gallery" r:id="rId1" imgW="16411575" imgH="22955250" progId="">
                  <p:embed/>
                  <p:pic>
                    <p:nvPicPr>
                      <p:cNvPr id="0" name="Object 5">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99" y="2076055"/>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 name="Text Box 6"/>
          <p:cNvSpPr txBox="1">
            <a:spLocks noChangeArrowheads="1"/>
          </p:cNvSpPr>
          <p:nvPr/>
        </p:nvSpPr>
        <p:spPr bwMode="auto">
          <a:xfrm>
            <a:off x="4620879" y="1504156"/>
            <a:ext cx="1252971" cy="584775"/>
          </a:xfrm>
          <a:prstGeom prst="rect">
            <a:avLst/>
          </a:prstGeom>
          <a:noFill/>
          <a:ln w="9525">
            <a:noFill/>
            <a:miter lim="800000"/>
          </a:ln>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3" name="Picture 9"/>
          <p:cNvPicPr>
            <a:picLocks noChangeArrowheads="1"/>
          </p:cNvPicPr>
          <p:nvPr/>
        </p:nvPicPr>
        <p:blipFill>
          <a:blip r:embed="rId3" cstate="print"/>
          <a:srcRect/>
          <a:stretch>
            <a:fillRect/>
          </a:stretch>
        </p:blipFill>
        <p:spPr bwMode="auto">
          <a:xfrm>
            <a:off x="7612985" y="1047964"/>
            <a:ext cx="576625" cy="569516"/>
          </a:xfrm>
          <a:prstGeom prst="rect">
            <a:avLst/>
          </a:prstGeom>
          <a:noFill/>
          <a:ln w="9525">
            <a:noFill/>
            <a:miter lim="800000"/>
            <a:headEnd/>
            <a:tailEnd/>
          </a:ln>
        </p:spPr>
      </p:pic>
      <p:sp>
        <p:nvSpPr>
          <p:cNvPr id="44" name="Text Box 13"/>
          <p:cNvSpPr txBox="1">
            <a:spLocks noChangeArrowheads="1"/>
          </p:cNvSpPr>
          <p:nvPr/>
        </p:nvSpPr>
        <p:spPr bwMode="auto">
          <a:xfrm>
            <a:off x="9303979" y="3804246"/>
            <a:ext cx="328936"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5" name="Picture 9"/>
          <p:cNvPicPr>
            <a:picLocks noChangeArrowheads="1"/>
          </p:cNvPicPr>
          <p:nvPr/>
        </p:nvPicPr>
        <p:blipFill>
          <a:blip r:embed="rId3" cstate="print"/>
          <a:srcRect/>
          <a:stretch>
            <a:fillRect/>
          </a:stretch>
        </p:blipFill>
        <p:spPr bwMode="auto">
          <a:xfrm>
            <a:off x="9111958" y="1335996"/>
            <a:ext cx="576625" cy="569516"/>
          </a:xfrm>
          <a:prstGeom prst="rect">
            <a:avLst/>
          </a:prstGeom>
          <a:noFill/>
          <a:ln w="9525">
            <a:noFill/>
            <a:miter lim="800000"/>
            <a:headEnd/>
            <a:tailEnd/>
          </a:ln>
        </p:spPr>
      </p:pic>
      <p:pic>
        <p:nvPicPr>
          <p:cNvPr id="46" name="Picture 9"/>
          <p:cNvPicPr>
            <a:picLocks noChangeArrowheads="1"/>
          </p:cNvPicPr>
          <p:nvPr/>
        </p:nvPicPr>
        <p:blipFill>
          <a:blip r:embed="rId3" cstate="print"/>
          <a:srcRect/>
          <a:stretch>
            <a:fillRect/>
          </a:stretch>
        </p:blipFill>
        <p:spPr bwMode="auto">
          <a:xfrm>
            <a:off x="10072065" y="2748129"/>
            <a:ext cx="576625" cy="569516"/>
          </a:xfrm>
          <a:prstGeom prst="rect">
            <a:avLst/>
          </a:prstGeom>
          <a:noFill/>
          <a:ln w="9525">
            <a:noFill/>
            <a:miter lim="800000"/>
            <a:headEnd/>
            <a:tailEnd/>
          </a:ln>
        </p:spPr>
      </p:pic>
      <p:pic>
        <p:nvPicPr>
          <p:cNvPr id="47" name="Picture 9"/>
          <p:cNvPicPr>
            <a:picLocks noChangeArrowheads="1"/>
          </p:cNvPicPr>
          <p:nvPr/>
        </p:nvPicPr>
        <p:blipFill>
          <a:blip r:embed="rId3" cstate="print"/>
          <a:srcRect/>
          <a:stretch>
            <a:fillRect/>
          </a:stretch>
        </p:blipFill>
        <p:spPr bwMode="auto">
          <a:xfrm>
            <a:off x="8919937" y="3804246"/>
            <a:ext cx="576625" cy="569516"/>
          </a:xfrm>
          <a:prstGeom prst="rect">
            <a:avLst/>
          </a:prstGeom>
          <a:noFill/>
          <a:ln w="9525">
            <a:noFill/>
            <a:miter lim="800000"/>
            <a:headEnd/>
            <a:tailEnd/>
          </a:ln>
        </p:spPr>
      </p:pic>
      <p:pic>
        <p:nvPicPr>
          <p:cNvPr id="48" name="Picture 9"/>
          <p:cNvPicPr>
            <a:picLocks noChangeArrowheads="1"/>
          </p:cNvPicPr>
          <p:nvPr/>
        </p:nvPicPr>
        <p:blipFill>
          <a:blip r:embed="rId3" cstate="print"/>
          <a:srcRect/>
          <a:stretch>
            <a:fillRect/>
          </a:stretch>
        </p:blipFill>
        <p:spPr bwMode="auto">
          <a:xfrm>
            <a:off x="6615681" y="4254190"/>
            <a:ext cx="576625" cy="569516"/>
          </a:xfrm>
          <a:prstGeom prst="rect">
            <a:avLst/>
          </a:prstGeom>
          <a:noFill/>
          <a:ln w="9525">
            <a:noFill/>
            <a:miter lim="800000"/>
            <a:headEnd/>
            <a:tailEnd/>
          </a:ln>
        </p:spPr>
      </p:pic>
      <p:pic>
        <p:nvPicPr>
          <p:cNvPr id="49" name="Picture 9"/>
          <p:cNvPicPr>
            <a:picLocks noChangeArrowheads="1"/>
          </p:cNvPicPr>
          <p:nvPr/>
        </p:nvPicPr>
        <p:blipFill>
          <a:blip r:embed="rId3" cstate="print"/>
          <a:srcRect/>
          <a:stretch>
            <a:fillRect/>
          </a:stretch>
        </p:blipFill>
        <p:spPr bwMode="auto">
          <a:xfrm>
            <a:off x="5127798" y="3952145"/>
            <a:ext cx="576625" cy="569516"/>
          </a:xfrm>
          <a:prstGeom prst="rect">
            <a:avLst/>
          </a:prstGeom>
          <a:noFill/>
          <a:ln w="9525">
            <a:noFill/>
            <a:miter lim="800000"/>
            <a:headEnd/>
            <a:tailEnd/>
          </a:ln>
        </p:spPr>
      </p:pic>
      <p:sp>
        <p:nvSpPr>
          <p:cNvPr id="50" name="Text Box 13"/>
          <p:cNvSpPr txBox="1">
            <a:spLocks noChangeArrowheads="1"/>
          </p:cNvSpPr>
          <p:nvPr/>
        </p:nvSpPr>
        <p:spPr bwMode="auto">
          <a:xfrm>
            <a:off x="7095733" y="4254190"/>
            <a:ext cx="32252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Text Box 13"/>
          <p:cNvSpPr txBox="1">
            <a:spLocks noChangeArrowheads="1"/>
          </p:cNvSpPr>
          <p:nvPr/>
        </p:nvSpPr>
        <p:spPr bwMode="auto">
          <a:xfrm>
            <a:off x="10552117" y="2748129"/>
            <a:ext cx="325730"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Text Box 13"/>
          <p:cNvSpPr txBox="1">
            <a:spLocks noChangeArrowheads="1"/>
          </p:cNvSpPr>
          <p:nvPr/>
        </p:nvSpPr>
        <p:spPr bwMode="auto">
          <a:xfrm>
            <a:off x="8093037" y="1047963"/>
            <a:ext cx="33855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3" name="直接箭头连接符 52"/>
          <p:cNvCxnSpPr/>
          <p:nvPr/>
        </p:nvCxnSpPr>
        <p:spPr>
          <a:xfrm flipH="1" flipV="1">
            <a:off x="5745486" y="3050267"/>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4" name="直接箭头连接符 53"/>
          <p:cNvCxnSpPr/>
          <p:nvPr/>
        </p:nvCxnSpPr>
        <p:spPr>
          <a:xfrm rot="10800000" flipH="1" flipV="1">
            <a:off x="5793685" y="3182137"/>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5" name="TextBox 21"/>
          <p:cNvSpPr txBox="1"/>
          <p:nvPr/>
        </p:nvSpPr>
        <p:spPr>
          <a:xfrm rot="1111699">
            <a:off x="6208162" y="3296619"/>
            <a:ext cx="2592288" cy="625877"/>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谁有文件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6" name="TextBox 22"/>
          <p:cNvSpPr txBox="1"/>
          <p:nvPr/>
        </p:nvSpPr>
        <p:spPr>
          <a:xfrm rot="3562759">
            <a:off x="7660672" y="2672290"/>
            <a:ext cx="2496277" cy="584775"/>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请求文件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7" name="TextBox 23"/>
          <p:cNvSpPr txBox="1"/>
          <p:nvPr/>
        </p:nvSpPr>
        <p:spPr>
          <a:xfrm>
            <a:off x="8535893" y="3708236"/>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8" name="TextBox 24"/>
          <p:cNvSpPr txBox="1"/>
          <p:nvPr/>
        </p:nvSpPr>
        <p:spPr>
          <a:xfrm>
            <a:off x="9168221" y="3503825"/>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9" name="TextBox 25"/>
          <p:cNvSpPr txBox="1"/>
          <p:nvPr/>
        </p:nvSpPr>
        <p:spPr>
          <a:xfrm>
            <a:off x="5559562" y="3150008"/>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60" name="TextBox 26"/>
          <p:cNvSpPr txBox="1"/>
          <p:nvPr/>
        </p:nvSpPr>
        <p:spPr>
          <a:xfrm>
            <a:off x="7575786" y="1596001"/>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61" name="TextBox 27"/>
          <p:cNvSpPr txBox="1"/>
          <p:nvPr/>
        </p:nvSpPr>
        <p:spPr>
          <a:xfrm rot="1111699">
            <a:off x="6142582" y="3842458"/>
            <a:ext cx="2592288" cy="625877"/>
          </a:xfrm>
          <a:prstGeom prst="rect">
            <a:avLst/>
          </a:prstGeom>
          <a:noFill/>
        </p:spPr>
        <p:txBody>
          <a:bodyPr wrap="square" rtlCol="0">
            <a:spAutoFit/>
          </a:bodyPr>
          <a:lstStyle/>
          <a:p>
            <a:pP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flipH="1" flipV="1">
            <a:off x="8055840" y="1596001"/>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3" name="组合 62"/>
          <p:cNvGrpSpPr/>
          <p:nvPr/>
        </p:nvGrpSpPr>
        <p:grpSpPr>
          <a:xfrm rot="3622659">
            <a:off x="7398332" y="2700282"/>
            <a:ext cx="2112235" cy="384043"/>
            <a:chOff x="5796136" y="1484784"/>
            <a:chExt cx="1584176" cy="288032"/>
          </a:xfrm>
          <a:solidFill>
            <a:srgbClr val="CCECFF"/>
          </a:solidFill>
        </p:grpSpPr>
        <p:sp>
          <p:nvSpPr>
            <p:cNvPr id="64" name="矩形 63"/>
            <p:cNvSpPr/>
            <p:nvPr/>
          </p:nvSpPr>
          <p:spPr>
            <a:xfrm>
              <a:off x="5796136" y="1484784"/>
              <a:ext cx="1080120" cy="288032"/>
            </a:xfrm>
            <a:prstGeom prst="rect">
              <a:avLst/>
            </a:prstGeom>
            <a:grpFill/>
            <a:ln w="25400" cap="flat" cmpd="sng" algn="ctr">
              <a:noFill/>
              <a:prstDash val="solid"/>
            </a:ln>
            <a:effectLst/>
          </p:spPr>
          <p:txBody>
            <a:bodyPr rtlCol="0" anchor="ctr"/>
            <a:lstStyle/>
            <a:p>
              <a:pPr algn="ct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右箭头 31"/>
            <p:cNvSpPr/>
            <p:nvPr/>
          </p:nvSpPr>
          <p:spPr>
            <a:xfrm>
              <a:off x="6876256" y="1556792"/>
              <a:ext cx="504056" cy="144016"/>
            </a:xfrm>
            <a:prstGeom prst="rightArrow">
              <a:avLst>
                <a:gd name="adj1" fmla="val 50000"/>
                <a:gd name="adj2" fmla="val 162395"/>
              </a:avLst>
            </a:prstGeom>
            <a:grpFill/>
            <a:ln w="25400" cap="flat" cmpd="sng" algn="ctr">
              <a:noFill/>
              <a:prstDash val="solid"/>
            </a:ln>
            <a:effectLst/>
          </p:spPr>
          <p:txBody>
            <a:bodyPr rtlCol="0" anchor="ctr"/>
            <a:lstStyle/>
            <a:p>
              <a:pPr algn="ctr" defTabSz="1219200">
                <a:defRPr/>
              </a:pPr>
              <a:endParaRPr lang="zh-CN" altLang="en-US" sz="1865" b="1" kern="0">
                <a:solidFill>
                  <a:sysClr val="window" lastClr="FFFFFF"/>
                </a:solidFill>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a:xfrm>
            <a:off x="7768168" y="6420944"/>
            <a:ext cx="3750732" cy="274320"/>
          </a:xfrm>
        </p:spPr>
        <p:txBody>
          <a:bodyPr/>
          <a:lstStyle/>
          <a:p>
            <a:fld id="{C8BB1146-E542-4D4E-B8E9-6919A11DDD48}" type="slidenum">
              <a:rPr lang="en-US" smtClean="0"/>
            </a:fld>
            <a:endParaRPr 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5">
            <a:hlinkClick r:id="" action="ppaction://ole?verb=0"/>
          </p:cNvPr>
          <p:cNvGraphicFramePr/>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2" name="Microsoft ClipArt Gallery" r:id="rId1" imgW="16411575" imgH="22955250" progId="">
                  <p:embed/>
                </p:oleObj>
              </mc:Choice>
              <mc:Fallback>
                <p:oleObj name="Microsoft ClipArt Gallery" r:id="rId1" imgW="16411575" imgH="22955250" progId="">
                  <p:embed/>
                  <p:pic>
                    <p:nvPicPr>
                      <p:cNvPr id="0" name="Object 5">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Text Box 6"/>
          <p:cNvSpPr txBox="1">
            <a:spLocks noChangeArrowheads="1"/>
          </p:cNvSpPr>
          <p:nvPr/>
        </p:nvSpPr>
        <p:spPr bwMode="auto">
          <a:xfrm>
            <a:off x="4620879" y="1766143"/>
            <a:ext cx="1252971" cy="584775"/>
          </a:xfrm>
          <a:prstGeom prst="rect">
            <a:avLst/>
          </a:prstGeom>
          <a:noFill/>
          <a:ln w="9525">
            <a:noFill/>
            <a:miter lim="800000"/>
          </a:ln>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1" name="Picture 9"/>
          <p:cNvPicPr>
            <a:picLocks noChangeArrowheads="1"/>
          </p:cNvPicPr>
          <p:nvPr/>
        </p:nvPicPr>
        <p:blipFill>
          <a:blip r:embed="rId3" cstate="print"/>
          <a:srcRect/>
          <a:stretch>
            <a:fillRect/>
          </a:stretch>
        </p:blipFill>
        <p:spPr bwMode="auto">
          <a:xfrm>
            <a:off x="7612985" y="1309951"/>
            <a:ext cx="576625" cy="569516"/>
          </a:xfrm>
          <a:prstGeom prst="rect">
            <a:avLst/>
          </a:prstGeom>
          <a:noFill/>
          <a:ln w="9525">
            <a:noFill/>
            <a:miter lim="800000"/>
            <a:headEnd/>
            <a:tailEnd/>
          </a:ln>
        </p:spPr>
      </p:pic>
      <p:sp>
        <p:nvSpPr>
          <p:cNvPr id="42" name="Text Box 13"/>
          <p:cNvSpPr txBox="1">
            <a:spLocks noChangeArrowheads="1"/>
          </p:cNvSpPr>
          <p:nvPr/>
        </p:nvSpPr>
        <p:spPr bwMode="auto">
          <a:xfrm>
            <a:off x="9303979" y="4066233"/>
            <a:ext cx="328936"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3" name="Picture 9"/>
          <p:cNvPicPr>
            <a:picLocks noChangeArrowheads="1"/>
          </p:cNvPicPr>
          <p:nvPr/>
        </p:nvPicPr>
        <p:blipFill>
          <a:blip r:embed="rId3" cstate="print"/>
          <a:srcRect/>
          <a:stretch>
            <a:fillRect/>
          </a:stretch>
        </p:blipFill>
        <p:spPr bwMode="auto">
          <a:xfrm>
            <a:off x="9111958" y="1597983"/>
            <a:ext cx="576625" cy="569516"/>
          </a:xfrm>
          <a:prstGeom prst="rect">
            <a:avLst/>
          </a:prstGeom>
          <a:noFill/>
          <a:ln w="9525">
            <a:noFill/>
            <a:miter lim="800000"/>
            <a:headEnd/>
            <a:tailEnd/>
          </a:ln>
        </p:spPr>
      </p:pic>
      <p:pic>
        <p:nvPicPr>
          <p:cNvPr id="44" name="Picture 9"/>
          <p:cNvPicPr>
            <a:picLocks noChangeArrowheads="1"/>
          </p:cNvPicPr>
          <p:nvPr/>
        </p:nvPicPr>
        <p:blipFill>
          <a:blip r:embed="rId3" cstate="print"/>
          <a:srcRect/>
          <a:stretch>
            <a:fillRect/>
          </a:stretch>
        </p:blipFill>
        <p:spPr bwMode="auto">
          <a:xfrm>
            <a:off x="10072065" y="3010116"/>
            <a:ext cx="576625" cy="569516"/>
          </a:xfrm>
          <a:prstGeom prst="rect">
            <a:avLst/>
          </a:prstGeom>
          <a:noFill/>
          <a:ln w="9525">
            <a:noFill/>
            <a:miter lim="800000"/>
            <a:headEnd/>
            <a:tailEnd/>
          </a:ln>
        </p:spPr>
      </p:pic>
      <p:pic>
        <p:nvPicPr>
          <p:cNvPr id="45" name="Picture 9"/>
          <p:cNvPicPr>
            <a:picLocks noChangeArrowheads="1"/>
          </p:cNvPicPr>
          <p:nvPr/>
        </p:nvPicPr>
        <p:blipFill>
          <a:blip r:embed="rId3" cstate="print"/>
          <a:srcRect/>
          <a:stretch>
            <a:fillRect/>
          </a:stretch>
        </p:blipFill>
        <p:spPr bwMode="auto">
          <a:xfrm>
            <a:off x="8919937" y="4066233"/>
            <a:ext cx="576625" cy="569516"/>
          </a:xfrm>
          <a:prstGeom prst="rect">
            <a:avLst/>
          </a:prstGeom>
          <a:noFill/>
          <a:ln w="9525">
            <a:noFill/>
            <a:miter lim="800000"/>
            <a:headEnd/>
            <a:tailEnd/>
          </a:ln>
        </p:spPr>
      </p:pic>
      <p:pic>
        <p:nvPicPr>
          <p:cNvPr id="46" name="Picture 9"/>
          <p:cNvPicPr>
            <a:picLocks noChangeArrowheads="1"/>
          </p:cNvPicPr>
          <p:nvPr/>
        </p:nvPicPr>
        <p:blipFill>
          <a:blip r:embed="rId3" cstate="print"/>
          <a:srcRect/>
          <a:stretch>
            <a:fillRect/>
          </a:stretch>
        </p:blipFill>
        <p:spPr bwMode="auto">
          <a:xfrm>
            <a:off x="6615681" y="4516177"/>
            <a:ext cx="576625" cy="569516"/>
          </a:xfrm>
          <a:prstGeom prst="rect">
            <a:avLst/>
          </a:prstGeom>
          <a:noFill/>
          <a:ln w="9525">
            <a:noFill/>
            <a:miter lim="800000"/>
            <a:headEnd/>
            <a:tailEnd/>
          </a:ln>
        </p:spPr>
      </p:pic>
      <p:pic>
        <p:nvPicPr>
          <p:cNvPr id="47" name="Picture 9"/>
          <p:cNvPicPr>
            <a:picLocks noChangeArrowheads="1"/>
          </p:cNvPicPr>
          <p:nvPr/>
        </p:nvPicPr>
        <p:blipFill>
          <a:blip r:embed="rId3" cstate="print"/>
          <a:srcRect/>
          <a:stretch>
            <a:fillRect/>
          </a:stretch>
        </p:blipFill>
        <p:spPr bwMode="auto">
          <a:xfrm>
            <a:off x="5127798" y="4214132"/>
            <a:ext cx="576625" cy="569516"/>
          </a:xfrm>
          <a:prstGeom prst="rect">
            <a:avLst/>
          </a:prstGeom>
          <a:noFill/>
          <a:ln w="9525">
            <a:noFill/>
            <a:miter lim="800000"/>
            <a:headEnd/>
            <a:tailEnd/>
          </a:ln>
        </p:spPr>
      </p:pic>
      <p:sp>
        <p:nvSpPr>
          <p:cNvPr id="48" name="Text Box 13"/>
          <p:cNvSpPr txBox="1">
            <a:spLocks noChangeArrowheads="1"/>
          </p:cNvSpPr>
          <p:nvPr/>
        </p:nvSpPr>
        <p:spPr bwMode="auto">
          <a:xfrm>
            <a:off x="7095733" y="4516177"/>
            <a:ext cx="32252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Text Box 13"/>
          <p:cNvSpPr txBox="1">
            <a:spLocks noChangeArrowheads="1"/>
          </p:cNvSpPr>
          <p:nvPr/>
        </p:nvSpPr>
        <p:spPr bwMode="auto">
          <a:xfrm>
            <a:off x="10552117" y="3010116"/>
            <a:ext cx="325730"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0" name="Text Box 13"/>
          <p:cNvSpPr txBox="1">
            <a:spLocks noChangeArrowheads="1"/>
          </p:cNvSpPr>
          <p:nvPr/>
        </p:nvSpPr>
        <p:spPr bwMode="auto">
          <a:xfrm>
            <a:off x="8093037" y="1309950"/>
            <a:ext cx="33855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1" name="直接箭头连接符 50"/>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2" name="直接箭头连接符 51"/>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3" name="TextBox 21"/>
          <p:cNvSpPr txBox="1"/>
          <p:nvPr/>
        </p:nvSpPr>
        <p:spPr>
          <a:xfrm rot="1111699">
            <a:off x="6208162" y="3558606"/>
            <a:ext cx="2592288" cy="625877"/>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谁有文件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4" name="TextBox 22"/>
          <p:cNvSpPr txBox="1"/>
          <p:nvPr/>
        </p:nvSpPr>
        <p:spPr>
          <a:xfrm rot="3562759">
            <a:off x="7660672" y="2934277"/>
            <a:ext cx="2496277" cy="584775"/>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请求文件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5" name="TextBox 23"/>
          <p:cNvSpPr txBox="1"/>
          <p:nvPr/>
        </p:nvSpPr>
        <p:spPr>
          <a:xfrm>
            <a:off x="8535893" y="3970223"/>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6" name="TextBox 24"/>
          <p:cNvSpPr txBox="1"/>
          <p:nvPr/>
        </p:nvSpPr>
        <p:spPr>
          <a:xfrm>
            <a:off x="9168221" y="3765812"/>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7" name="TextBox 25"/>
          <p:cNvSpPr txBox="1"/>
          <p:nvPr/>
        </p:nvSpPr>
        <p:spPr>
          <a:xfrm>
            <a:off x="5559562" y="3411995"/>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8" name="TextBox 26"/>
          <p:cNvSpPr txBox="1"/>
          <p:nvPr/>
        </p:nvSpPr>
        <p:spPr>
          <a:xfrm>
            <a:off x="7575786" y="1857988"/>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9" name="TextBox 27"/>
          <p:cNvSpPr txBox="1"/>
          <p:nvPr/>
        </p:nvSpPr>
        <p:spPr>
          <a:xfrm rot="1111699">
            <a:off x="6142582" y="4104445"/>
            <a:ext cx="2592288" cy="625877"/>
          </a:xfrm>
          <a:prstGeom prst="rect">
            <a:avLst/>
          </a:prstGeom>
          <a:noFill/>
        </p:spPr>
        <p:txBody>
          <a:bodyPr wrap="square" rtlCol="0">
            <a:spAutoFit/>
          </a:bodyPr>
          <a:lstStyle/>
          <a:p>
            <a:pP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60" name="直接箭头连接符 59"/>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1" name="组合 60"/>
          <p:cNvGrpSpPr/>
          <p:nvPr/>
        </p:nvGrpSpPr>
        <p:grpSpPr>
          <a:xfrm rot="3622659">
            <a:off x="7398332" y="2962269"/>
            <a:ext cx="2112235" cy="384043"/>
            <a:chOff x="5796136" y="1484784"/>
            <a:chExt cx="1584176" cy="288032"/>
          </a:xfrm>
          <a:solidFill>
            <a:srgbClr val="CCECFF"/>
          </a:solidFill>
        </p:grpSpPr>
        <p:sp>
          <p:nvSpPr>
            <p:cNvPr id="62" name="矩形 61"/>
            <p:cNvSpPr/>
            <p:nvPr/>
          </p:nvSpPr>
          <p:spPr>
            <a:xfrm>
              <a:off x="5796136" y="1484784"/>
              <a:ext cx="1080120" cy="288032"/>
            </a:xfrm>
            <a:prstGeom prst="rect">
              <a:avLst/>
            </a:prstGeom>
            <a:grpFill/>
            <a:ln w="25400" cap="flat" cmpd="sng" algn="ctr">
              <a:noFill/>
              <a:prstDash val="solid"/>
            </a:ln>
            <a:effectLst/>
          </p:spPr>
          <p:txBody>
            <a:bodyPr rtlCol="0" anchor="ctr"/>
            <a:lstStyle/>
            <a:p>
              <a:pPr algn="ct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右箭头 31"/>
            <p:cNvSpPr/>
            <p:nvPr/>
          </p:nvSpPr>
          <p:spPr>
            <a:xfrm>
              <a:off x="6876256" y="1556792"/>
              <a:ext cx="504056" cy="144016"/>
            </a:xfrm>
            <a:prstGeom prst="rightArrow">
              <a:avLst>
                <a:gd name="adj1" fmla="val 50000"/>
                <a:gd name="adj2" fmla="val 162395"/>
              </a:avLst>
            </a:prstGeom>
            <a:grpFill/>
            <a:ln w="25400" cap="flat" cmpd="sng" algn="ctr">
              <a:noFill/>
              <a:prstDash val="solid"/>
            </a:ln>
            <a:effectLst/>
          </p:spPr>
          <p:txBody>
            <a:bodyPr rtlCol="0" anchor="ctr"/>
            <a:lstStyle/>
            <a:p>
              <a:pPr algn="ctr" defTabSz="1219200">
                <a:defRPr/>
              </a:pPr>
              <a:endParaRPr lang="zh-CN" altLang="en-US" sz="1865" b="1" kern="0">
                <a:solidFill>
                  <a:sysClr val="window" lastClr="FFFFFF"/>
                </a:solidFill>
                <a:latin typeface="微软雅黑" panose="020B0503020204020204" pitchFamily="34" charset="-122"/>
                <a:ea typeface="微软雅黑" panose="020B0503020204020204" pitchFamily="34" charset="-122"/>
              </a:endParaRPr>
            </a:p>
          </p:txBody>
        </p:sp>
      </p:grpSp>
      <p:sp>
        <p:nvSpPr>
          <p:cNvPr id="3" name="标题 2"/>
          <p:cNvSpPr>
            <a:spLocks noGrp="1"/>
          </p:cNvSpPr>
          <p:nvPr>
            <p:ph type="title"/>
          </p:nvPr>
        </p:nvSpPr>
        <p:spPr>
          <a:xfrm>
            <a:off x="660399" y="71438"/>
            <a:ext cx="10871202" cy="765175"/>
          </a:xfrm>
        </p:spPr>
        <p:txBody>
          <a:bodyPr>
            <a:normAutofit/>
          </a:bodyPr>
          <a:lstStyle/>
          <a:p>
            <a:r>
              <a:rPr lang="zh-CN" altLang="en-US" dirty="0"/>
              <a:t>基于</a:t>
            </a:r>
            <a:r>
              <a:rPr lang="en-US" altLang="zh-CN" dirty="0"/>
              <a:t>P2P </a:t>
            </a:r>
            <a:r>
              <a:rPr lang="zh-CN" altLang="en-US" dirty="0"/>
              <a:t>下载媒体流示例：</a:t>
            </a:r>
            <a:r>
              <a:rPr lang="en-US" altLang="zh-CN" dirty="0"/>
              <a:t> </a:t>
            </a:r>
            <a:r>
              <a:rPr lang="zh-CN" altLang="en-US" dirty="0"/>
              <a:t>下载</a:t>
            </a:r>
            <a:r>
              <a:rPr lang="en-US" altLang="zh-CN" dirty="0"/>
              <a:t>MP3</a:t>
            </a:r>
            <a:endParaRPr lang="zh-CN" altLang="en-US" dirty="0"/>
          </a:p>
        </p:txBody>
      </p:sp>
      <p:sp>
        <p:nvSpPr>
          <p:cNvPr id="38" name="内容占位符 6"/>
          <p:cNvSpPr>
            <a:spLocks noGrp="1"/>
          </p:cNvSpPr>
          <p:nvPr>
            <p:ph idx="1"/>
          </p:nvPr>
        </p:nvSpPr>
        <p:spPr>
          <a:xfrm>
            <a:off x="660401" y="1052513"/>
            <a:ext cx="3718498" cy="5183187"/>
          </a:xfrm>
        </p:spPr>
        <p:txBody>
          <a:bodyPr>
            <a:normAutofit lnSpcReduction="10000"/>
          </a:bodyPr>
          <a:lstStyle/>
          <a:p>
            <a:r>
              <a:rPr lang="zh-CN" altLang="en-US" dirty="0"/>
              <a:t>将所有音乐文件的索引信息都集中存放在目录服务器中</a:t>
            </a:r>
            <a:endParaRPr lang="zh-CN" altLang="en-US" dirty="0"/>
          </a:p>
          <a:p>
            <a:r>
              <a:rPr lang="zh-CN" altLang="en-US" dirty="0"/>
              <a:t>使用者只要查找目录服务器，就可知道应从何处下载所要的</a:t>
            </a:r>
            <a:r>
              <a:rPr lang="en-US" altLang="zh-CN" dirty="0"/>
              <a:t>MP3</a:t>
            </a:r>
            <a:r>
              <a:rPr lang="zh-CN" altLang="en-US" dirty="0"/>
              <a:t>文件</a:t>
            </a:r>
            <a:endParaRPr lang="zh-CN" altLang="en-US" dirty="0"/>
          </a:p>
          <a:p>
            <a:r>
              <a:rPr lang="zh-CN" altLang="en-US" dirty="0"/>
              <a:t>用户要及时向目录服务器报告自己存有的音乐文件 </a:t>
            </a:r>
            <a:endParaRPr lang="zh-CN" altLang="en-US" dirty="0"/>
          </a:p>
          <a:p>
            <a:endParaRPr lang="zh-CN" altLang="en-US" dirty="0"/>
          </a:p>
        </p:txBody>
      </p:sp>
      <p:grpSp>
        <p:nvGrpSpPr>
          <p:cNvPr id="7" name="组合 6"/>
          <p:cNvGrpSpPr/>
          <p:nvPr/>
        </p:nvGrpSpPr>
        <p:grpSpPr>
          <a:xfrm>
            <a:off x="7380898" y="4786799"/>
            <a:ext cx="4615370" cy="1163908"/>
            <a:chOff x="1146815" y="1419795"/>
            <a:chExt cx="3461527" cy="872931"/>
          </a:xfrm>
          <a:solidFill>
            <a:schemeClr val="accent1">
              <a:lumMod val="10000"/>
              <a:lumOff val="90000"/>
            </a:schemeClr>
          </a:solidFill>
        </p:grpSpPr>
        <p:sp>
          <p:nvSpPr>
            <p:cNvPr id="4" name="矩形 3"/>
            <p:cNvSpPr/>
            <p:nvPr/>
          </p:nvSpPr>
          <p:spPr>
            <a:xfrm>
              <a:off x="1146815" y="1419795"/>
              <a:ext cx="3461527" cy="872931"/>
            </a:xfrm>
            <a:prstGeom prst="rect">
              <a:avLst/>
            </a:prstGeom>
            <a:grpFill/>
          </p:spPr>
          <p:txBody>
            <a:bodyPr wrap="square">
              <a:spAutoFit/>
            </a:bodyPr>
            <a:lstStyle/>
            <a:p>
              <a:pPr marL="603250">
                <a:lnSpc>
                  <a:spcPts val="2935"/>
                </a:lnSpc>
              </a:pPr>
              <a:r>
                <a:rPr lang="zh-CN" altLang="en-US" sz="1600" dirty="0">
                  <a:latin typeface="微软雅黑" panose="020B0503020204020204" pitchFamily="34" charset="-122"/>
                  <a:ea typeface="微软雅黑" panose="020B0503020204020204" pitchFamily="34" charset="-122"/>
                </a:rPr>
                <a:t>用户 </a:t>
              </a:r>
              <a:r>
                <a:rPr lang="en-US" altLang="zh-CN" sz="1600" dirty="0">
                  <a:latin typeface="微软雅黑" panose="020B0503020204020204" pitchFamily="34" charset="-122"/>
                  <a:ea typeface="微软雅黑" panose="020B0503020204020204" pitchFamily="34" charset="-122"/>
                </a:rPr>
                <a:t>X </a:t>
              </a:r>
              <a:r>
                <a:rPr lang="zh-CN" altLang="en-US" sz="1600" dirty="0">
                  <a:latin typeface="微软雅黑" panose="020B0503020204020204" pitchFamily="34" charset="-122"/>
                  <a:ea typeface="微软雅黑" panose="020B0503020204020204" pitchFamily="34" charset="-122"/>
                </a:rPr>
                <a:t>可以随机地选择三个地点中的任一个。假定 </a:t>
              </a:r>
              <a:r>
                <a:rPr lang="en-US" altLang="zh-CN" sz="1600" dirty="0">
                  <a:latin typeface="微软雅黑" panose="020B0503020204020204" pitchFamily="34" charset="-122"/>
                  <a:ea typeface="微软雅黑" panose="020B0503020204020204" pitchFamily="34" charset="-122"/>
                </a:rPr>
                <a:t>X </a:t>
              </a:r>
              <a:r>
                <a:rPr lang="zh-CN" altLang="en-US" sz="1600" dirty="0">
                  <a:latin typeface="微软雅黑" panose="020B0503020204020204" pitchFamily="34" charset="-122"/>
                  <a:ea typeface="微软雅黑" panose="020B0503020204020204" pitchFamily="34" charset="-122"/>
                </a:rPr>
                <a:t>向 </a:t>
              </a:r>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发送下载文件 </a:t>
              </a:r>
              <a:r>
                <a:rPr lang="en-US" altLang="zh-CN" sz="1600" dirty="0">
                  <a:latin typeface="微软雅黑" panose="020B0503020204020204" pitchFamily="34" charset="-122"/>
                  <a:ea typeface="微软雅黑" panose="020B0503020204020204" pitchFamily="34" charset="-122"/>
                </a:rPr>
                <a:t>MP3#</a:t>
              </a:r>
              <a:r>
                <a:rPr lang="zh-CN" altLang="en-US" sz="1600" dirty="0">
                  <a:latin typeface="微软雅黑" panose="020B0503020204020204" pitchFamily="34" charset="-122"/>
                  <a:ea typeface="微软雅黑" panose="020B0503020204020204" pitchFamily="34" charset="-122"/>
                </a:rPr>
                <a:t>的请求报文。双方都使用 </a:t>
              </a:r>
              <a:r>
                <a:rPr lang="en-US" altLang="zh-CN" sz="1600" dirty="0">
                  <a:latin typeface="微软雅黑" panose="020B0503020204020204" pitchFamily="34" charset="-122"/>
                  <a:ea typeface="微软雅黑" panose="020B0503020204020204" pitchFamily="34" charset="-122"/>
                </a:rPr>
                <a:t>P2P </a:t>
              </a:r>
              <a:r>
                <a:rPr lang="zh-CN" altLang="en-US" sz="1600" dirty="0">
                  <a:latin typeface="微软雅黑" panose="020B0503020204020204" pitchFamily="34" charset="-122"/>
                  <a:ea typeface="微软雅黑" panose="020B0503020204020204" pitchFamily="34" charset="-122"/>
                </a:rPr>
                <a:t>方式通信</a:t>
              </a:r>
              <a:endParaRPr lang="zh-CN" altLang="en-US" sz="1600" dirty="0">
                <a:latin typeface="微软雅黑" panose="020B0503020204020204" pitchFamily="34" charset="-122"/>
                <a:ea typeface="微软雅黑" panose="020B0503020204020204" pitchFamily="34" charset="-122"/>
              </a:endParaRPr>
            </a:p>
          </p:txBody>
        </p:sp>
        <p:sp>
          <p:nvSpPr>
            <p:cNvPr id="33" name="TextBox 32"/>
            <p:cNvSpPr txBox="1"/>
            <p:nvPr/>
          </p:nvSpPr>
          <p:spPr>
            <a:xfrm>
              <a:off x="1163166" y="1761974"/>
              <a:ext cx="366927" cy="377075"/>
            </a:xfrm>
            <a:prstGeom prst="rect">
              <a:avLst/>
            </a:prstGeom>
            <a:grpFill/>
          </p:spPr>
          <p:txBody>
            <a:bodyPr wrap="none" rtlCol="0">
              <a:spAutoFit/>
            </a:bodyPr>
            <a:lstStyle/>
            <a:p>
              <a:pPr defTabSz="1219200">
                <a:defRPr/>
              </a:pPr>
              <a:r>
                <a:rPr lang="zh-CN" altLang="en-US" sz="2665"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665" b="1" kern="0" dirty="0">
                <a:solidFill>
                  <a:srgbClr val="CC00CC"/>
                </a:solidFill>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5">
            <a:hlinkClick r:id="" action="ppaction://ole?verb=0"/>
          </p:cNvPr>
          <p:cNvGraphicFramePr/>
          <p:nvPr/>
        </p:nvGraphicFramePr>
        <p:xfrm>
          <a:off x="4983499" y="2338042"/>
          <a:ext cx="767127" cy="1333665"/>
        </p:xfrm>
        <a:graphic>
          <a:graphicData uri="http://schemas.openxmlformats.org/presentationml/2006/ole">
            <mc:AlternateContent xmlns:mc="http://schemas.openxmlformats.org/markup-compatibility/2006">
              <mc:Choice xmlns:v="urn:schemas-microsoft-com:vml" Requires="v">
                <p:oleObj spid="_x0000_s2" name="Microsoft ClipArt Gallery" r:id="rId1" imgW="16411575" imgH="22955250" progId="">
                  <p:embed/>
                </p:oleObj>
              </mc:Choice>
              <mc:Fallback>
                <p:oleObj name="Microsoft ClipArt Gallery" r:id="rId1" imgW="16411575" imgH="22955250" progId="">
                  <p:embed/>
                  <p:pic>
                    <p:nvPicPr>
                      <p:cNvPr id="0" name="Object 5">
                        <a:hlinkClick r:id="" action="ppaction://ole?verb=0"/>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499" y="2338042"/>
                        <a:ext cx="767127" cy="133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6"/>
          <p:cNvSpPr txBox="1">
            <a:spLocks noChangeArrowheads="1"/>
          </p:cNvSpPr>
          <p:nvPr/>
        </p:nvSpPr>
        <p:spPr bwMode="auto">
          <a:xfrm>
            <a:off x="4620879" y="1766143"/>
            <a:ext cx="1252971" cy="584775"/>
          </a:xfrm>
          <a:prstGeom prst="rect">
            <a:avLst/>
          </a:prstGeom>
          <a:noFill/>
          <a:ln w="9525">
            <a:noFill/>
            <a:miter lim="800000"/>
          </a:ln>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集中式</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目录服务器</a:t>
            </a:r>
            <a:endParaRPr kumimoji="1"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0" name="Picture 9"/>
          <p:cNvPicPr>
            <a:picLocks noChangeArrowheads="1"/>
          </p:cNvPicPr>
          <p:nvPr/>
        </p:nvPicPr>
        <p:blipFill>
          <a:blip r:embed="rId3" cstate="print"/>
          <a:srcRect/>
          <a:stretch>
            <a:fillRect/>
          </a:stretch>
        </p:blipFill>
        <p:spPr bwMode="auto">
          <a:xfrm>
            <a:off x="7612985" y="1309951"/>
            <a:ext cx="576625" cy="569516"/>
          </a:xfrm>
          <a:prstGeom prst="rect">
            <a:avLst/>
          </a:prstGeom>
          <a:noFill/>
          <a:ln w="9525">
            <a:noFill/>
            <a:miter lim="800000"/>
            <a:headEnd/>
            <a:tailEnd/>
          </a:ln>
        </p:spPr>
      </p:pic>
      <p:sp>
        <p:nvSpPr>
          <p:cNvPr id="41" name="Text Box 13"/>
          <p:cNvSpPr txBox="1">
            <a:spLocks noChangeArrowheads="1"/>
          </p:cNvSpPr>
          <p:nvPr/>
        </p:nvSpPr>
        <p:spPr bwMode="auto">
          <a:xfrm>
            <a:off x="9303979" y="4066233"/>
            <a:ext cx="328936"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2" name="Picture 9"/>
          <p:cNvPicPr>
            <a:picLocks noChangeArrowheads="1"/>
          </p:cNvPicPr>
          <p:nvPr/>
        </p:nvPicPr>
        <p:blipFill>
          <a:blip r:embed="rId3" cstate="print"/>
          <a:srcRect/>
          <a:stretch>
            <a:fillRect/>
          </a:stretch>
        </p:blipFill>
        <p:spPr bwMode="auto">
          <a:xfrm>
            <a:off x="9111958" y="1597983"/>
            <a:ext cx="576625" cy="569516"/>
          </a:xfrm>
          <a:prstGeom prst="rect">
            <a:avLst/>
          </a:prstGeom>
          <a:noFill/>
          <a:ln w="9525">
            <a:noFill/>
            <a:miter lim="800000"/>
            <a:headEnd/>
            <a:tailEnd/>
          </a:ln>
        </p:spPr>
      </p:pic>
      <p:pic>
        <p:nvPicPr>
          <p:cNvPr id="43" name="Picture 9"/>
          <p:cNvPicPr>
            <a:picLocks noChangeArrowheads="1"/>
          </p:cNvPicPr>
          <p:nvPr/>
        </p:nvPicPr>
        <p:blipFill>
          <a:blip r:embed="rId3" cstate="print"/>
          <a:srcRect/>
          <a:stretch>
            <a:fillRect/>
          </a:stretch>
        </p:blipFill>
        <p:spPr bwMode="auto">
          <a:xfrm>
            <a:off x="10072065" y="3010116"/>
            <a:ext cx="576625" cy="569516"/>
          </a:xfrm>
          <a:prstGeom prst="rect">
            <a:avLst/>
          </a:prstGeom>
          <a:noFill/>
          <a:ln w="9525">
            <a:noFill/>
            <a:miter lim="800000"/>
            <a:headEnd/>
            <a:tailEnd/>
          </a:ln>
        </p:spPr>
      </p:pic>
      <p:pic>
        <p:nvPicPr>
          <p:cNvPr id="44" name="Picture 9"/>
          <p:cNvPicPr>
            <a:picLocks noChangeArrowheads="1"/>
          </p:cNvPicPr>
          <p:nvPr/>
        </p:nvPicPr>
        <p:blipFill>
          <a:blip r:embed="rId3" cstate="print"/>
          <a:srcRect/>
          <a:stretch>
            <a:fillRect/>
          </a:stretch>
        </p:blipFill>
        <p:spPr bwMode="auto">
          <a:xfrm>
            <a:off x="8919937" y="4066233"/>
            <a:ext cx="576625" cy="569516"/>
          </a:xfrm>
          <a:prstGeom prst="rect">
            <a:avLst/>
          </a:prstGeom>
          <a:noFill/>
          <a:ln w="9525">
            <a:noFill/>
            <a:miter lim="800000"/>
            <a:headEnd/>
            <a:tailEnd/>
          </a:ln>
        </p:spPr>
      </p:pic>
      <p:pic>
        <p:nvPicPr>
          <p:cNvPr id="45" name="Picture 9"/>
          <p:cNvPicPr>
            <a:picLocks noChangeArrowheads="1"/>
          </p:cNvPicPr>
          <p:nvPr/>
        </p:nvPicPr>
        <p:blipFill>
          <a:blip r:embed="rId3" cstate="print"/>
          <a:srcRect/>
          <a:stretch>
            <a:fillRect/>
          </a:stretch>
        </p:blipFill>
        <p:spPr bwMode="auto">
          <a:xfrm>
            <a:off x="6615681" y="4516177"/>
            <a:ext cx="576625" cy="569516"/>
          </a:xfrm>
          <a:prstGeom prst="rect">
            <a:avLst/>
          </a:prstGeom>
          <a:noFill/>
          <a:ln w="9525">
            <a:noFill/>
            <a:miter lim="800000"/>
            <a:headEnd/>
            <a:tailEnd/>
          </a:ln>
        </p:spPr>
      </p:pic>
      <p:pic>
        <p:nvPicPr>
          <p:cNvPr id="46" name="Picture 9"/>
          <p:cNvPicPr>
            <a:picLocks noChangeArrowheads="1"/>
          </p:cNvPicPr>
          <p:nvPr/>
        </p:nvPicPr>
        <p:blipFill>
          <a:blip r:embed="rId3" cstate="print"/>
          <a:srcRect/>
          <a:stretch>
            <a:fillRect/>
          </a:stretch>
        </p:blipFill>
        <p:spPr bwMode="auto">
          <a:xfrm>
            <a:off x="5127798" y="4214132"/>
            <a:ext cx="576625" cy="569516"/>
          </a:xfrm>
          <a:prstGeom prst="rect">
            <a:avLst/>
          </a:prstGeom>
          <a:noFill/>
          <a:ln w="9525">
            <a:noFill/>
            <a:miter lim="800000"/>
            <a:headEnd/>
            <a:tailEnd/>
          </a:ln>
        </p:spPr>
      </p:pic>
      <p:sp>
        <p:nvSpPr>
          <p:cNvPr id="47" name="Text Box 13"/>
          <p:cNvSpPr txBox="1">
            <a:spLocks noChangeArrowheads="1"/>
          </p:cNvSpPr>
          <p:nvPr/>
        </p:nvSpPr>
        <p:spPr bwMode="auto">
          <a:xfrm>
            <a:off x="7095733" y="4516177"/>
            <a:ext cx="32252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8" name="Text Box 13"/>
          <p:cNvSpPr txBox="1">
            <a:spLocks noChangeArrowheads="1"/>
          </p:cNvSpPr>
          <p:nvPr/>
        </p:nvSpPr>
        <p:spPr bwMode="auto">
          <a:xfrm>
            <a:off x="10552117" y="3010116"/>
            <a:ext cx="325730"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B</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Text Box 13"/>
          <p:cNvSpPr txBox="1">
            <a:spLocks noChangeArrowheads="1"/>
          </p:cNvSpPr>
          <p:nvPr/>
        </p:nvSpPr>
        <p:spPr bwMode="auto">
          <a:xfrm>
            <a:off x="8093037" y="1309950"/>
            <a:ext cx="338554" cy="338554"/>
          </a:xfrm>
          <a:prstGeom prst="rect">
            <a:avLst/>
          </a:prstGeom>
          <a:noFill/>
          <a:ln w="9525">
            <a:noFill/>
            <a:miter lim="800000"/>
          </a:ln>
        </p:spPr>
        <p:txBody>
          <a:bodyPr wrap="none">
            <a:spAutoFit/>
          </a:bodyPr>
          <a:lstStyle/>
          <a:p>
            <a:r>
              <a:rPr lang="en-US" altLang="zh-CN" sz="1600" b="1" dirty="0">
                <a:latin typeface="微软雅黑" panose="020B0503020204020204" pitchFamily="34" charset="-122"/>
                <a:ea typeface="微软雅黑" panose="020B0503020204020204" pitchFamily="34" charset="-122"/>
                <a:cs typeface="Times New Roman" panose="02020603050405020304" pitchFamily="18" charset="0"/>
              </a:rPr>
              <a:t>A</a:t>
            </a:r>
            <a:endParaRPr lang="en-US" altLang="zh-CN"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箭头连接符 49"/>
          <p:cNvCxnSpPr/>
          <p:nvPr/>
        </p:nvCxnSpPr>
        <p:spPr>
          <a:xfrm flipH="1" flipV="1">
            <a:off x="5745486" y="331225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cxnSp>
        <p:nvCxnSpPr>
          <p:cNvPr id="51" name="直接箭头连接符 50"/>
          <p:cNvCxnSpPr/>
          <p:nvPr/>
        </p:nvCxnSpPr>
        <p:spPr>
          <a:xfrm rot="10800000" flipH="1" flipV="1">
            <a:off x="5793685" y="3444124"/>
            <a:ext cx="3168352" cy="1056117"/>
          </a:xfrm>
          <a:prstGeom prst="straightConnector1">
            <a:avLst/>
          </a:prstGeom>
          <a:noFill/>
          <a:ln w="19050" cap="flat" cmpd="sng" algn="ctr">
            <a:solidFill>
              <a:sysClr val="windowText" lastClr="000000"/>
            </a:solidFill>
            <a:prstDash val="solid"/>
            <a:headEnd type="none" w="med" len="med"/>
            <a:tailEnd type="triangle" w="med" len="lg"/>
          </a:ln>
          <a:effectLst/>
        </p:spPr>
      </p:cxnSp>
      <p:sp>
        <p:nvSpPr>
          <p:cNvPr id="52" name="TextBox 21"/>
          <p:cNvSpPr txBox="1"/>
          <p:nvPr/>
        </p:nvSpPr>
        <p:spPr>
          <a:xfrm rot="1111699">
            <a:off x="6208162" y="3558606"/>
            <a:ext cx="2592288" cy="625877"/>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谁有文件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3" name="TextBox 22"/>
          <p:cNvSpPr txBox="1"/>
          <p:nvPr/>
        </p:nvSpPr>
        <p:spPr>
          <a:xfrm rot="3562759">
            <a:off x="7660672" y="2934277"/>
            <a:ext cx="2496277" cy="584775"/>
          </a:xfrm>
          <a:prstGeom prst="rect">
            <a:avLst/>
          </a:prstGeom>
          <a:noFill/>
        </p:spPr>
        <p:txBody>
          <a:bodyPr wrap="square" rtlCol="0">
            <a:spAutoFit/>
          </a:bodyPr>
          <a:lstStyle/>
          <a:p>
            <a:pPr defTabSz="1219200">
              <a:defRPr/>
            </a:pP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请求文件 </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600"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54" name="TextBox 23"/>
          <p:cNvSpPr txBox="1"/>
          <p:nvPr/>
        </p:nvSpPr>
        <p:spPr>
          <a:xfrm>
            <a:off x="8535893" y="3970223"/>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5" name="TextBox 24"/>
          <p:cNvSpPr txBox="1"/>
          <p:nvPr/>
        </p:nvSpPr>
        <p:spPr>
          <a:xfrm>
            <a:off x="9168221" y="3765812"/>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6" name="TextBox 25"/>
          <p:cNvSpPr txBox="1"/>
          <p:nvPr/>
        </p:nvSpPr>
        <p:spPr>
          <a:xfrm>
            <a:off x="5559562" y="3411995"/>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7" name="TextBox 26"/>
          <p:cNvSpPr txBox="1"/>
          <p:nvPr/>
        </p:nvSpPr>
        <p:spPr>
          <a:xfrm>
            <a:off x="7575786" y="1857988"/>
            <a:ext cx="458780" cy="461665"/>
          </a:xfrm>
          <a:prstGeom prst="rect">
            <a:avLst/>
          </a:prstGeom>
          <a:noFill/>
        </p:spPr>
        <p:txBody>
          <a:bodyPr wrap="none" rtlCol="0">
            <a:spAutoFit/>
          </a:bodyPr>
          <a:lstStyle/>
          <a:p>
            <a:pPr defTabSz="1219200">
              <a:defRPr/>
            </a:pPr>
            <a:r>
              <a:rPr lang="zh-CN" altLang="en-US" sz="2400"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400" b="1" kern="0" dirty="0">
              <a:solidFill>
                <a:srgbClr val="CC00CC"/>
              </a:solidFill>
              <a:latin typeface="微软雅黑" panose="020B0503020204020204" pitchFamily="34" charset="-122"/>
              <a:ea typeface="微软雅黑" panose="020B0503020204020204" pitchFamily="34" charset="-122"/>
            </a:endParaRPr>
          </a:p>
        </p:txBody>
      </p:sp>
      <p:sp>
        <p:nvSpPr>
          <p:cNvPr id="58" name="TextBox 27"/>
          <p:cNvSpPr txBox="1"/>
          <p:nvPr/>
        </p:nvSpPr>
        <p:spPr>
          <a:xfrm rot="1111699">
            <a:off x="6142582" y="4104445"/>
            <a:ext cx="2592288" cy="625877"/>
          </a:xfrm>
          <a:prstGeom prst="rect">
            <a:avLst/>
          </a:prstGeom>
          <a:noFill/>
        </p:spPr>
        <p:txBody>
          <a:bodyPr wrap="square" rtlCol="0">
            <a:spAutoFit/>
          </a:bodyPr>
          <a:lstStyle/>
          <a:p>
            <a:pP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有。</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219200">
              <a:defRPr/>
            </a:pPr>
            <a:endParaRPr lang="zh-CN" altLang="en-US" sz="1865" b="1"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59" name="直接箭头连接符 58"/>
          <p:cNvCxnSpPr/>
          <p:nvPr/>
        </p:nvCxnSpPr>
        <p:spPr>
          <a:xfrm flipH="1" flipV="1">
            <a:off x="8055840" y="1857988"/>
            <a:ext cx="1248419" cy="2208245"/>
          </a:xfrm>
          <a:prstGeom prst="straightConnector1">
            <a:avLst/>
          </a:prstGeom>
          <a:noFill/>
          <a:ln w="19050" cap="flat" cmpd="sng" algn="ctr">
            <a:solidFill>
              <a:sysClr val="windowText" lastClr="000000"/>
            </a:solidFill>
            <a:prstDash val="solid"/>
            <a:headEnd type="none" w="med" len="med"/>
            <a:tailEnd type="triangle" w="med" len="lg"/>
          </a:ln>
          <a:effectLst/>
        </p:spPr>
      </p:cxnSp>
      <p:grpSp>
        <p:nvGrpSpPr>
          <p:cNvPr id="60" name="组合 59"/>
          <p:cNvGrpSpPr/>
          <p:nvPr/>
        </p:nvGrpSpPr>
        <p:grpSpPr>
          <a:xfrm rot="3622659">
            <a:off x="7398332" y="2962269"/>
            <a:ext cx="2112235" cy="384043"/>
            <a:chOff x="5796136" y="1484784"/>
            <a:chExt cx="1584176" cy="288032"/>
          </a:xfrm>
          <a:solidFill>
            <a:srgbClr val="CCECFF"/>
          </a:solidFill>
        </p:grpSpPr>
        <p:sp>
          <p:nvSpPr>
            <p:cNvPr id="61" name="矩形 60"/>
            <p:cNvSpPr/>
            <p:nvPr/>
          </p:nvSpPr>
          <p:spPr>
            <a:xfrm>
              <a:off x="5796136" y="1484784"/>
              <a:ext cx="1080120" cy="288032"/>
            </a:xfrm>
            <a:prstGeom prst="rect">
              <a:avLst/>
            </a:prstGeom>
            <a:grpFill/>
            <a:ln w="25400" cap="flat" cmpd="sng" algn="ctr">
              <a:noFill/>
              <a:prstDash val="solid"/>
            </a:ln>
            <a:effectLst/>
          </p:spPr>
          <p:txBody>
            <a:bodyPr rtlCol="0" anchor="ctr"/>
            <a:lstStyle/>
            <a:p>
              <a:pPr algn="ctr" defTabSz="1219200">
                <a:defRPr/>
              </a:pPr>
              <a:r>
                <a:rPr lang="en-US" altLang="zh-CN"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rPr>
                <a:t>MP3#</a:t>
              </a:r>
              <a:endParaRPr lang="zh-CN" altLang="en-US" sz="1600" b="1" kern="0" dirty="0">
                <a:solidFill>
                  <a:sysClr val="windowText" lastClr="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右箭头 31"/>
            <p:cNvSpPr/>
            <p:nvPr/>
          </p:nvSpPr>
          <p:spPr>
            <a:xfrm>
              <a:off x="6876256" y="1556792"/>
              <a:ext cx="504056" cy="144016"/>
            </a:xfrm>
            <a:prstGeom prst="rightArrow">
              <a:avLst>
                <a:gd name="adj1" fmla="val 50000"/>
                <a:gd name="adj2" fmla="val 162395"/>
              </a:avLst>
            </a:prstGeom>
            <a:grpFill/>
            <a:ln w="25400" cap="flat" cmpd="sng" algn="ctr">
              <a:noFill/>
              <a:prstDash val="solid"/>
            </a:ln>
            <a:effectLst/>
          </p:spPr>
          <p:txBody>
            <a:bodyPr rtlCol="0" anchor="ctr"/>
            <a:lstStyle/>
            <a:p>
              <a:pPr algn="ctr" defTabSz="1219200">
                <a:defRPr/>
              </a:pPr>
              <a:endParaRPr lang="zh-CN" altLang="en-US" sz="1865" b="1" kern="0">
                <a:solidFill>
                  <a:sysClr val="window" lastClr="FFFFFF"/>
                </a:solidFill>
                <a:latin typeface="微软雅黑" panose="020B0503020204020204" pitchFamily="34" charset="-122"/>
                <a:ea typeface="微软雅黑" panose="020B0503020204020204" pitchFamily="34" charset="-122"/>
              </a:endParaRPr>
            </a:p>
          </p:txBody>
        </p:sp>
      </p:grpSp>
      <p:sp>
        <p:nvSpPr>
          <p:cNvPr id="6" name="Rectangle 2"/>
          <p:cNvSpPr>
            <a:spLocks noChangeArrowheads="1"/>
          </p:cNvSpPr>
          <p:nvPr/>
        </p:nvSpPr>
        <p:spPr bwMode="auto">
          <a:xfrm>
            <a:off x="1" y="-24622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spAutoFit/>
          </a:bodyPr>
          <a:lstStyle/>
          <a:p>
            <a:endParaRPr lang="zh-CN" altLang="en-US" sz="2400"/>
          </a:p>
        </p:txBody>
      </p:sp>
      <p:grpSp>
        <p:nvGrpSpPr>
          <p:cNvPr id="7" name="组合 6"/>
          <p:cNvGrpSpPr/>
          <p:nvPr/>
        </p:nvGrpSpPr>
        <p:grpSpPr>
          <a:xfrm>
            <a:off x="7329799" y="4833290"/>
            <a:ext cx="4120521" cy="799939"/>
            <a:chOff x="2250349" y="1858905"/>
            <a:chExt cx="3592532" cy="606176"/>
          </a:xfrm>
        </p:grpSpPr>
        <p:sp>
          <p:nvSpPr>
            <p:cNvPr id="4" name="矩形 3"/>
            <p:cNvSpPr/>
            <p:nvPr/>
          </p:nvSpPr>
          <p:spPr>
            <a:xfrm>
              <a:off x="2250349" y="1858905"/>
              <a:ext cx="3592532" cy="606176"/>
            </a:xfrm>
            <a:prstGeom prst="rect">
              <a:avLst/>
            </a:prstGeom>
            <a:solidFill>
              <a:schemeClr val="accent1">
                <a:lumMod val="10000"/>
                <a:lumOff val="90000"/>
              </a:schemeClr>
            </a:solidFill>
          </p:spPr>
          <p:txBody>
            <a:bodyPr wrap="square">
              <a:spAutoFit/>
            </a:bodyPr>
            <a:lstStyle/>
            <a:p>
              <a:pPr marL="603250">
                <a:lnSpc>
                  <a:spcPts val="2935"/>
                </a:lnSpc>
              </a:pPr>
              <a:r>
                <a:rPr lang="zh-CN" altLang="en-US" sz="1600" b="1" dirty="0">
                  <a:latin typeface="微软雅黑" panose="020B0503020204020204" pitchFamily="34" charset="-122"/>
                  <a:ea typeface="微软雅黑" panose="020B0503020204020204" pitchFamily="34" charset="-122"/>
                </a:rPr>
                <a:t>对等方</a:t>
              </a:r>
              <a:r>
                <a:rPr lang="en-US" altLang="zh-CN" sz="1600" b="1" dirty="0">
                  <a:latin typeface="微软雅黑" panose="020B0503020204020204" pitchFamily="34" charset="-122"/>
                  <a:ea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rPr>
                <a:t>（现在作为服务器）把文件</a:t>
              </a:r>
              <a:r>
                <a:rPr lang="en-US" altLang="zh-CN" sz="1600" b="1" dirty="0">
                  <a:latin typeface="微软雅黑" panose="020B0503020204020204" pitchFamily="34" charset="-122"/>
                  <a:ea typeface="微软雅黑" panose="020B0503020204020204" pitchFamily="34" charset="-122"/>
                </a:rPr>
                <a:t>MP3#</a:t>
              </a:r>
              <a:r>
                <a:rPr lang="zh-CN" altLang="en-US" sz="1600" b="1" dirty="0">
                  <a:latin typeface="微软雅黑" panose="020B0503020204020204" pitchFamily="34" charset="-122"/>
                  <a:ea typeface="微软雅黑" panose="020B0503020204020204" pitchFamily="34" charset="-122"/>
                </a:rPr>
                <a:t>发送给</a:t>
              </a:r>
              <a:r>
                <a:rPr lang="en-US" altLang="zh-CN" sz="1600" b="1" dirty="0">
                  <a:latin typeface="微软雅黑" panose="020B0503020204020204" pitchFamily="34" charset="-122"/>
                  <a:ea typeface="微软雅黑" panose="020B0503020204020204" pitchFamily="34" charset="-122"/>
                </a:rPr>
                <a:t>X</a:t>
              </a:r>
              <a:endParaRPr lang="zh-CN" altLang="en-US" sz="1600" b="1" dirty="0">
                <a:latin typeface="微软雅黑" panose="020B0503020204020204" pitchFamily="34" charset="-122"/>
                <a:ea typeface="微软雅黑" panose="020B0503020204020204" pitchFamily="34" charset="-122"/>
              </a:endParaRPr>
            </a:p>
          </p:txBody>
        </p:sp>
        <p:sp>
          <p:nvSpPr>
            <p:cNvPr id="34" name="TextBox 33"/>
            <p:cNvSpPr txBox="1"/>
            <p:nvPr/>
          </p:nvSpPr>
          <p:spPr>
            <a:xfrm>
              <a:off x="2402495" y="1956003"/>
              <a:ext cx="366927" cy="377075"/>
            </a:xfrm>
            <a:prstGeom prst="rect">
              <a:avLst/>
            </a:prstGeom>
            <a:noFill/>
          </p:spPr>
          <p:txBody>
            <a:bodyPr wrap="none" rtlCol="0">
              <a:spAutoFit/>
            </a:bodyPr>
            <a:lstStyle/>
            <a:p>
              <a:pPr defTabSz="1219200">
                <a:defRPr/>
              </a:pPr>
              <a:r>
                <a:rPr lang="zh-CN" altLang="en-US" sz="2665" b="1" kern="0" dirty="0">
                  <a:solidFill>
                    <a:srgbClr val="CC00CC"/>
                  </a:solidFill>
                  <a:latin typeface="微软雅黑" panose="020B0503020204020204" pitchFamily="34" charset="-122"/>
                  <a:ea typeface="微软雅黑" panose="020B0503020204020204" pitchFamily="34" charset="-122"/>
                  <a:sym typeface="Wingdings" panose="05000000000000000000"/>
                </a:rPr>
                <a:t></a:t>
              </a:r>
              <a:endParaRPr lang="zh-CN" altLang="en-US" sz="2665" b="1" kern="0" dirty="0">
                <a:solidFill>
                  <a:srgbClr val="CC00CC"/>
                </a:solidFill>
                <a:latin typeface="微软雅黑" panose="020B0503020204020204" pitchFamily="34" charset="-122"/>
                <a:ea typeface="微软雅黑" panose="020B0503020204020204" pitchFamily="34" charset="-122"/>
              </a:endParaRPr>
            </a:p>
          </p:txBody>
        </p:sp>
      </p:grpSp>
      <p:sp>
        <p:nvSpPr>
          <p:cNvPr id="5" name="标题 4"/>
          <p:cNvSpPr>
            <a:spLocks noGrp="1"/>
          </p:cNvSpPr>
          <p:nvPr>
            <p:ph type="title"/>
          </p:nvPr>
        </p:nvSpPr>
        <p:spPr>
          <a:xfrm>
            <a:off x="660399" y="71438"/>
            <a:ext cx="10871202" cy="765175"/>
          </a:xfrm>
        </p:spPr>
        <p:txBody>
          <a:bodyPr>
            <a:normAutofit/>
          </a:bodyPr>
          <a:lstStyle/>
          <a:p>
            <a:r>
              <a:rPr lang="zh-CN" altLang="en-US" dirty="0"/>
              <a:t>基于</a:t>
            </a:r>
            <a:r>
              <a:rPr lang="en-US" altLang="zh-CN" dirty="0"/>
              <a:t>P2P </a:t>
            </a:r>
            <a:r>
              <a:rPr lang="zh-CN" altLang="en-US" dirty="0"/>
              <a:t>下载媒体流示例：</a:t>
            </a:r>
            <a:r>
              <a:rPr lang="en-US" altLang="zh-CN" dirty="0"/>
              <a:t> </a:t>
            </a:r>
            <a:r>
              <a:rPr lang="zh-CN" altLang="en-US" dirty="0"/>
              <a:t>下载</a:t>
            </a:r>
            <a:r>
              <a:rPr lang="en-US" altLang="zh-CN" dirty="0"/>
              <a:t>MP3</a:t>
            </a:r>
            <a:endParaRPr lang="zh-CN" altLang="en-US" dirty="0"/>
          </a:p>
        </p:txBody>
      </p:sp>
      <p:sp>
        <p:nvSpPr>
          <p:cNvPr id="37" name="内容占位符 6"/>
          <p:cNvSpPr>
            <a:spLocks noGrp="1"/>
          </p:cNvSpPr>
          <p:nvPr>
            <p:ph idx="1"/>
          </p:nvPr>
        </p:nvSpPr>
        <p:spPr>
          <a:xfrm>
            <a:off x="660400" y="1052513"/>
            <a:ext cx="3837255" cy="5183187"/>
          </a:xfrm>
        </p:spPr>
        <p:txBody>
          <a:bodyPr/>
          <a:lstStyle/>
          <a:p>
            <a:r>
              <a:rPr lang="zh-CN" altLang="en-US" dirty="0"/>
              <a:t>将所有音乐文件的索引信息都集中存放在目录服务器中</a:t>
            </a:r>
            <a:endParaRPr lang="zh-CN" altLang="en-US" dirty="0"/>
          </a:p>
          <a:p>
            <a:r>
              <a:rPr lang="zh-CN" altLang="en-US" dirty="0"/>
              <a:t>使用者只要查找目录服务器，就可知道应从何处下载所要的</a:t>
            </a:r>
            <a:r>
              <a:rPr lang="en-US" altLang="zh-CN" dirty="0"/>
              <a:t>MP3</a:t>
            </a:r>
            <a:r>
              <a:rPr lang="zh-CN" altLang="en-US" dirty="0"/>
              <a:t>文件</a:t>
            </a:r>
            <a:endParaRPr lang="zh-CN" altLang="en-US" dirty="0"/>
          </a:p>
          <a:p>
            <a:r>
              <a:rPr lang="zh-CN" altLang="en-US" dirty="0"/>
              <a:t>用户要及时向目录服务器报告自己存有的音乐文件 </a:t>
            </a:r>
            <a:endParaRPr lang="zh-CN" altLang="en-US" dirty="0"/>
          </a:p>
          <a:p>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dirty="0"/>
              <a:t>P2P</a:t>
            </a:r>
            <a:r>
              <a:rPr lang="zh-CN" altLang="en-US" dirty="0"/>
              <a:t>网络实现内容分发</a:t>
            </a:r>
            <a:endParaRPr lang="zh-CN" altLang="en-US" dirty="0"/>
          </a:p>
        </p:txBody>
      </p:sp>
      <p:sp>
        <p:nvSpPr>
          <p:cNvPr id="85" name="内容占位符 3"/>
          <p:cNvSpPr>
            <a:spLocks noGrp="1"/>
          </p:cNvSpPr>
          <p:nvPr>
            <p:ph idx="4294967295"/>
          </p:nvPr>
        </p:nvSpPr>
        <p:spPr>
          <a:xfrm>
            <a:off x="675389" y="2080480"/>
            <a:ext cx="3397250" cy="3074987"/>
          </a:xfrm>
          <a:prstGeom prst="rect">
            <a:avLst/>
          </a:prstGeom>
        </p:spPr>
        <p:txBody>
          <a:bodyPr>
            <a:normAutofit/>
          </a:bodyPr>
          <a:lstStyle/>
          <a:p>
            <a:pPr>
              <a:buFont typeface="Wingdings" panose="05000000000000000000" pitchFamily="2" charset="2"/>
              <a:buChar char="n"/>
            </a:pPr>
            <a:r>
              <a:rPr lang="en-US" altLang="zh-CN" sz="2400" dirty="0">
                <a:solidFill>
                  <a:srgbClr val="C00000"/>
                </a:solidFill>
                <a:ea typeface="微软雅黑 Light" panose="020B0502040204020203" pitchFamily="34" charset="-122"/>
              </a:rPr>
              <a:t>P2P</a:t>
            </a:r>
            <a:r>
              <a:rPr lang="zh-CN" altLang="en-US" sz="2400" dirty="0">
                <a:solidFill>
                  <a:srgbClr val="C00000"/>
                </a:solidFill>
                <a:ea typeface="微软雅黑 Light" panose="020B0502040204020203" pitchFamily="34" charset="-122"/>
              </a:rPr>
              <a:t>文件分发协议：</a:t>
            </a:r>
            <a:r>
              <a:rPr lang="en-US" altLang="en-US" sz="2400" dirty="0" err="1">
                <a:solidFill>
                  <a:srgbClr val="C00000"/>
                </a:solidFill>
                <a:ea typeface="微软雅黑 Light" panose="020B0502040204020203" pitchFamily="34" charset="-122"/>
              </a:rPr>
              <a:t>BitTorrent</a:t>
            </a:r>
            <a:endParaRPr lang="en-US" altLang="zh-CN" sz="2400" dirty="0">
              <a:ea typeface="微软雅黑 Light" panose="020B0502040204020203" pitchFamily="34" charset="-122"/>
            </a:endParaRPr>
          </a:p>
          <a:p>
            <a:pPr lvl="1">
              <a:buClr>
                <a:srgbClr val="00B050"/>
              </a:buClr>
              <a:buFont typeface="Wingdings" panose="05000000000000000000" pitchFamily="2" charset="2"/>
              <a:buChar char="n"/>
            </a:pPr>
            <a:r>
              <a:rPr lang="zh-CN" altLang="en-US" sz="2000" dirty="0">
                <a:ea typeface="微软雅黑 Light" panose="020B0502040204020203" pitchFamily="34" charset="-122"/>
              </a:rPr>
              <a:t>文件被划分为</a:t>
            </a:r>
            <a:r>
              <a:rPr lang="en-US" altLang="en-US" sz="2000" dirty="0">
                <a:ea typeface="微软雅黑 Light" panose="020B0502040204020203" pitchFamily="34" charset="-122"/>
              </a:rPr>
              <a:t>256Kb</a:t>
            </a:r>
            <a:r>
              <a:rPr lang="zh-CN" altLang="en-US" sz="2000" dirty="0">
                <a:ea typeface="微软雅黑 Light" panose="020B0502040204020203" pitchFamily="34" charset="-122"/>
              </a:rPr>
              <a:t>大小的块</a:t>
            </a:r>
            <a:endParaRPr lang="en-US" altLang="zh-CN" sz="2000" dirty="0">
              <a:ea typeface="微软雅黑 Light" panose="020B0502040204020203" pitchFamily="34" charset="-122"/>
            </a:endParaRPr>
          </a:p>
          <a:p>
            <a:pPr lvl="1">
              <a:buClr>
                <a:srgbClr val="00B050"/>
              </a:buClr>
              <a:buFont typeface="Wingdings" panose="05000000000000000000" pitchFamily="2" charset="2"/>
              <a:buChar char="n"/>
            </a:pPr>
            <a:r>
              <a:rPr lang="zh-CN" altLang="en-US" sz="2000" dirty="0">
                <a:ea typeface="微软雅黑 Light" panose="020B0502040204020203" pitchFamily="34" charset="-122"/>
              </a:rPr>
              <a:t>具有种子</a:t>
            </a:r>
            <a:r>
              <a:rPr lang="en-US" altLang="zh-CN" sz="2000" dirty="0">
                <a:ea typeface="微软雅黑 Light" panose="020B0502040204020203" pitchFamily="34" charset="-122"/>
              </a:rPr>
              <a:t>(torrents)</a:t>
            </a:r>
            <a:r>
              <a:rPr lang="zh-CN" altLang="en-US" sz="2000" dirty="0">
                <a:ea typeface="微软雅黑 Light" panose="020B0502040204020203" pitchFamily="34" charset="-122"/>
              </a:rPr>
              <a:t>的节点发送或接收文件</a:t>
            </a:r>
            <a:endParaRPr lang="en-US" altLang="zh-CN" sz="2000" dirty="0">
              <a:ea typeface="微软雅黑 Light" panose="020B0502040204020203" pitchFamily="34" charset="-122"/>
            </a:endParaRPr>
          </a:p>
          <a:p>
            <a:endParaRPr lang="zh-CN" altLang="en-US" sz="2800" dirty="0"/>
          </a:p>
        </p:txBody>
      </p:sp>
      <p:sp>
        <p:nvSpPr>
          <p:cNvPr id="8" name="Text Box 37"/>
          <p:cNvSpPr txBox="1">
            <a:spLocks noChangeArrowheads="1"/>
          </p:cNvSpPr>
          <p:nvPr/>
        </p:nvSpPr>
        <p:spPr bwMode="auto">
          <a:xfrm>
            <a:off x="3377214" y="1125538"/>
            <a:ext cx="3788793" cy="1317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228600" indent="-228600">
              <a:lnSpc>
                <a:spcPct val="120000"/>
              </a:lnSpc>
              <a:spcBef>
                <a:spcPts val="1000"/>
              </a:spcBef>
              <a:buClrTx/>
              <a:buSzTx/>
              <a:buFont typeface="Wingdings" panose="05000000000000000000" pitchFamily="2" charset="2"/>
              <a:buChar char="n"/>
            </a:pPr>
            <a:r>
              <a:rPr lang="zh-CN" altLang="en-US" sz="2400" dirty="0">
                <a:solidFill>
                  <a:srgbClr val="C00000"/>
                </a:solidFill>
                <a:latin typeface="+mn-lt"/>
                <a:ea typeface="微软雅黑 Light" panose="020B0502040204020203" pitchFamily="34" charset="-122"/>
              </a:rPr>
              <a:t>跟踪器</a:t>
            </a:r>
            <a:r>
              <a:rPr lang="en-US" altLang="en-US" sz="2400" dirty="0">
                <a:solidFill>
                  <a:srgbClr val="C00000"/>
                </a:solidFill>
                <a:latin typeface="+mn-lt"/>
                <a:ea typeface="微软雅黑 Light" panose="020B0502040204020203" pitchFamily="34" charset="-122"/>
              </a:rPr>
              <a:t>tracker</a:t>
            </a:r>
            <a:endParaRPr lang="en-US" altLang="en-US" sz="2400" dirty="0">
              <a:solidFill>
                <a:srgbClr val="C00000"/>
              </a:solidFill>
              <a:latin typeface="+mn-lt"/>
              <a:ea typeface="微软雅黑 Light" panose="020B0502040204020203" pitchFamily="34" charset="-122"/>
            </a:endParaRPr>
          </a:p>
          <a:p>
            <a:pPr algn="ctr" eaLnBrk="1" hangingPunct="1">
              <a:lnSpc>
                <a:spcPct val="150000"/>
              </a:lnSpc>
              <a:spcBef>
                <a:spcPct val="0"/>
              </a:spcBef>
              <a:buClrTx/>
              <a:buSzTx/>
              <a:buFontTx/>
              <a:buNone/>
            </a:pPr>
            <a:r>
              <a:rPr lang="zh-CN" altLang="en-US" sz="1800" dirty="0">
                <a:latin typeface="微软雅黑" panose="020B0503020204020204" pitchFamily="34" charset="-122"/>
                <a:ea typeface="微软雅黑" panose="020B0503020204020204" pitchFamily="34" charset="-122"/>
              </a:rPr>
              <a:t>（负责帮助节点获取其他节点的信息）</a:t>
            </a:r>
            <a:endParaRPr lang="en-US" altLang="en-US" sz="1800" dirty="0">
              <a:latin typeface="微软雅黑" panose="020B0503020204020204" pitchFamily="34" charset="-122"/>
              <a:ea typeface="微软雅黑" panose="020B0503020204020204" pitchFamily="34" charset="-122"/>
            </a:endParaRPr>
          </a:p>
        </p:txBody>
      </p:sp>
      <p:sp>
        <p:nvSpPr>
          <p:cNvPr id="9" name="Text Box 41"/>
          <p:cNvSpPr txBox="1">
            <a:spLocks noChangeArrowheads="1"/>
          </p:cNvSpPr>
          <p:nvPr/>
        </p:nvSpPr>
        <p:spPr bwMode="auto">
          <a:xfrm>
            <a:off x="8719253" y="1473477"/>
            <a:ext cx="2630620" cy="90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228600" indent="-228600">
              <a:lnSpc>
                <a:spcPct val="120000"/>
              </a:lnSpc>
              <a:spcBef>
                <a:spcPts val="1000"/>
              </a:spcBef>
              <a:buFont typeface="Wingdings" panose="05000000000000000000" pitchFamily="2" charset="2"/>
              <a:buChar char="n"/>
            </a:pPr>
            <a:r>
              <a:rPr lang="zh-CN" altLang="en-US" sz="2400" dirty="0">
                <a:solidFill>
                  <a:srgbClr val="C00000"/>
                </a:solidFill>
                <a:latin typeface="+mn-lt"/>
                <a:ea typeface="微软雅黑 Light" panose="020B0502040204020203" pitchFamily="34" charset="-122"/>
              </a:rPr>
              <a:t>种子</a:t>
            </a:r>
            <a:r>
              <a:rPr lang="en-US" altLang="en-US" sz="2400" dirty="0">
                <a:solidFill>
                  <a:srgbClr val="C00000"/>
                </a:solidFill>
                <a:latin typeface="+mn-lt"/>
                <a:ea typeface="微软雅黑 Light" panose="020B0502040204020203" pitchFamily="34" charset="-122"/>
              </a:rPr>
              <a:t>torrent</a:t>
            </a:r>
            <a:endParaRPr lang="en-US" altLang="en-US" sz="2400" dirty="0">
              <a:solidFill>
                <a:srgbClr val="C00000"/>
              </a:solidFill>
              <a:latin typeface="+mn-lt"/>
              <a:ea typeface="微软雅黑 Light" panose="020B0502040204020203" pitchFamily="34" charset="-122"/>
            </a:endParaRPr>
          </a:p>
          <a:p>
            <a:pPr algn="ctr">
              <a:lnSpc>
                <a:spcPct val="150000"/>
              </a:lnSpc>
            </a:pPr>
            <a:r>
              <a:rPr lang="zh-CN" altLang="en-US" sz="1800" dirty="0">
                <a:solidFill>
                  <a:srgbClr val="CC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交换文件块的节点）</a:t>
            </a:r>
            <a:endParaRPr lang="en-US" altLang="en-US" sz="1800" dirty="0">
              <a:latin typeface="微软雅黑" panose="020B0503020204020204" pitchFamily="34" charset="-122"/>
              <a:ea typeface="微软雅黑" panose="020B0503020204020204" pitchFamily="34" charset="-122"/>
            </a:endParaRPr>
          </a:p>
        </p:txBody>
      </p:sp>
      <p:sp>
        <p:nvSpPr>
          <p:cNvPr id="10" name="Line 21"/>
          <p:cNvSpPr>
            <a:spLocks noChangeShapeType="1"/>
          </p:cNvSpPr>
          <p:nvPr/>
        </p:nvSpPr>
        <p:spPr bwMode="auto">
          <a:xfrm>
            <a:off x="6245927" y="2694970"/>
            <a:ext cx="1587" cy="536575"/>
          </a:xfrm>
          <a:prstGeom prst="line">
            <a:avLst/>
          </a:prstGeom>
          <a:noFill/>
          <a:ln w="19050">
            <a:solidFill>
              <a:srgbClr val="CC00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1" name="Line 25"/>
          <p:cNvSpPr>
            <a:spLocks noChangeShapeType="1"/>
          </p:cNvSpPr>
          <p:nvPr/>
        </p:nvSpPr>
        <p:spPr bwMode="auto">
          <a:xfrm>
            <a:off x="7592127" y="2423508"/>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2" name="Line 26"/>
          <p:cNvSpPr>
            <a:spLocks noChangeShapeType="1"/>
          </p:cNvSpPr>
          <p:nvPr/>
        </p:nvSpPr>
        <p:spPr bwMode="auto">
          <a:xfrm>
            <a:off x="7388927" y="2574320"/>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3" name="Line 27"/>
          <p:cNvSpPr>
            <a:spLocks noChangeShapeType="1"/>
          </p:cNvSpPr>
          <p:nvPr/>
        </p:nvSpPr>
        <p:spPr bwMode="auto">
          <a:xfrm flipH="1" flipV="1">
            <a:off x="9028814" y="2334608"/>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4" name="Line 28"/>
          <p:cNvSpPr>
            <a:spLocks noChangeShapeType="1"/>
          </p:cNvSpPr>
          <p:nvPr/>
        </p:nvSpPr>
        <p:spPr bwMode="auto">
          <a:xfrm flipH="1">
            <a:off x="8212839" y="2871183"/>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5" name="Line 29"/>
          <p:cNvSpPr>
            <a:spLocks noChangeShapeType="1"/>
          </p:cNvSpPr>
          <p:nvPr/>
        </p:nvSpPr>
        <p:spPr bwMode="auto">
          <a:xfrm flipH="1">
            <a:off x="8300152" y="4836508"/>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6" name="Line 30"/>
          <p:cNvSpPr>
            <a:spLocks noChangeShapeType="1"/>
          </p:cNvSpPr>
          <p:nvPr/>
        </p:nvSpPr>
        <p:spPr bwMode="auto">
          <a:xfrm flipH="1">
            <a:off x="7819139" y="2533045"/>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7" name="Line 31"/>
          <p:cNvSpPr>
            <a:spLocks noChangeShapeType="1"/>
          </p:cNvSpPr>
          <p:nvPr/>
        </p:nvSpPr>
        <p:spPr bwMode="auto">
          <a:xfrm flipV="1">
            <a:off x="7984239" y="3918933"/>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8" name="Line 32"/>
          <p:cNvSpPr>
            <a:spLocks noChangeShapeType="1"/>
          </p:cNvSpPr>
          <p:nvPr/>
        </p:nvSpPr>
        <p:spPr bwMode="auto">
          <a:xfrm>
            <a:off x="8984364" y="2477483"/>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19" name="Line 33"/>
          <p:cNvSpPr>
            <a:spLocks noChangeShapeType="1"/>
          </p:cNvSpPr>
          <p:nvPr/>
        </p:nvSpPr>
        <p:spPr bwMode="auto">
          <a:xfrm>
            <a:off x="9427277" y="4858733"/>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2" name="Line 38"/>
          <p:cNvSpPr>
            <a:spLocks noChangeShapeType="1"/>
          </p:cNvSpPr>
          <p:nvPr/>
        </p:nvSpPr>
        <p:spPr bwMode="auto">
          <a:xfrm flipH="1">
            <a:off x="9978139" y="4093558"/>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4" name="Line 42"/>
          <p:cNvSpPr>
            <a:spLocks noChangeShapeType="1"/>
          </p:cNvSpPr>
          <p:nvPr/>
        </p:nvSpPr>
        <p:spPr bwMode="auto">
          <a:xfrm>
            <a:off x="5461702" y="2052033"/>
            <a:ext cx="476250" cy="258762"/>
          </a:xfrm>
          <a:prstGeom prst="line">
            <a:avLst/>
          </a:prstGeom>
          <a:noFill/>
          <a:ln w="9525">
            <a:solidFill>
              <a:srgbClr val="FF3300"/>
            </a:solidFill>
            <a:round/>
          </a:ln>
          <a:extLst>
            <a:ext uri="{909E8E84-426E-40DD-AFC4-6F175D3DCCD1}">
              <a14:hiddenFill xmlns:a14="http://schemas.microsoft.com/office/drawing/2010/main">
                <a:noFill/>
              </a14:hiddenFill>
            </a:ext>
          </a:extLst>
        </p:spPr>
        <p:txBody>
          <a:bodyPr/>
          <a:lstStyle/>
          <a:p>
            <a:endParaRPr lang="en-US" sz="2000"/>
          </a:p>
        </p:txBody>
      </p:sp>
      <p:sp>
        <p:nvSpPr>
          <p:cNvPr id="25" name="Text Box 35"/>
          <p:cNvSpPr txBox="1">
            <a:spLocks noChangeArrowheads="1"/>
          </p:cNvSpPr>
          <p:nvPr/>
        </p:nvSpPr>
        <p:spPr bwMode="auto">
          <a:xfrm>
            <a:off x="4491739" y="3943587"/>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从跟踪器获取节点列表</a:t>
            </a:r>
            <a:endParaRPr lang="en-US" altLang="en-US" sz="1800" dirty="0">
              <a:latin typeface="微软雅黑" panose="020B0503020204020204" pitchFamily="34" charset="-122"/>
              <a:ea typeface="微软雅黑" panose="020B0503020204020204" pitchFamily="34" charset="-122"/>
            </a:endParaRPr>
          </a:p>
        </p:txBody>
      </p:sp>
      <p:grpSp>
        <p:nvGrpSpPr>
          <p:cNvPr id="26" name="Group 68"/>
          <p:cNvGrpSpPr/>
          <p:nvPr/>
        </p:nvGrpSpPr>
        <p:grpSpPr bwMode="auto">
          <a:xfrm>
            <a:off x="6625339" y="2501295"/>
            <a:ext cx="3492500" cy="2163763"/>
            <a:chOff x="1752" y="2166"/>
            <a:chExt cx="2200" cy="1363"/>
          </a:xfrm>
        </p:grpSpPr>
        <p:sp>
          <p:nvSpPr>
            <p:cNvPr id="27" name="Line 22"/>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8" name="Line 23"/>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9" name="Line 24"/>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grpSp>
      <p:sp>
        <p:nvSpPr>
          <p:cNvPr id="30" name="Text Box 35"/>
          <p:cNvSpPr txBox="1">
            <a:spLocks noChangeArrowheads="1"/>
          </p:cNvSpPr>
          <p:nvPr/>
        </p:nvSpPr>
        <p:spPr bwMode="auto">
          <a:xfrm>
            <a:off x="4504304" y="4419992"/>
            <a:ext cx="2749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同种子节点交换文件块</a:t>
            </a:r>
            <a:endParaRPr lang="en-US" altLang="en-US" sz="1800" dirty="0">
              <a:latin typeface="微软雅黑" panose="020B0503020204020204" pitchFamily="34" charset="-122"/>
              <a:ea typeface="微软雅黑" panose="020B0503020204020204" pitchFamily="34" charset="-122"/>
            </a:endParaRPr>
          </a:p>
        </p:txBody>
      </p:sp>
      <p:grpSp>
        <p:nvGrpSpPr>
          <p:cNvPr id="31" name="Group 71"/>
          <p:cNvGrpSpPr/>
          <p:nvPr/>
        </p:nvGrpSpPr>
        <p:grpSpPr bwMode="auto">
          <a:xfrm>
            <a:off x="6028439" y="2010758"/>
            <a:ext cx="379413" cy="604837"/>
            <a:chOff x="4140" y="429"/>
            <a:chExt cx="1425" cy="2396"/>
          </a:xfrm>
        </p:grpSpPr>
        <p:sp>
          <p:nvSpPr>
            <p:cNvPr id="32" name="Freeform 72"/>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33" name="Rectangle 73"/>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34" name="Freeform 74"/>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35" name="Freeform 75"/>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36" name="Rectangle 76"/>
            <p:cNvSpPr>
              <a:spLocks noChangeArrowheads="1"/>
            </p:cNvSpPr>
            <p:nvPr/>
          </p:nvSpPr>
          <p:spPr bwMode="auto">
            <a:xfrm>
              <a:off x="4212" y="693"/>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nvGrpSpPr>
            <p:cNvPr id="37" name="Group 77"/>
            <p:cNvGrpSpPr/>
            <p:nvPr/>
          </p:nvGrpSpPr>
          <p:grpSpPr bwMode="auto">
            <a:xfrm>
              <a:off x="4749" y="668"/>
              <a:ext cx="581" cy="145"/>
              <a:chOff x="614" y="2568"/>
              <a:chExt cx="725" cy="139"/>
            </a:xfrm>
          </p:grpSpPr>
          <p:sp>
            <p:nvSpPr>
              <p:cNvPr id="62" name="AutoShape 78"/>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63" name="AutoShape 79"/>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sp>
          <p:nvSpPr>
            <p:cNvPr id="38" name="Rectangle 80"/>
            <p:cNvSpPr>
              <a:spLocks noChangeArrowheads="1"/>
            </p:cNvSpPr>
            <p:nvPr/>
          </p:nvSpPr>
          <p:spPr bwMode="auto">
            <a:xfrm>
              <a:off x="4223" y="1020"/>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nvGrpSpPr>
            <p:cNvPr id="39" name="Group 81"/>
            <p:cNvGrpSpPr/>
            <p:nvPr/>
          </p:nvGrpSpPr>
          <p:grpSpPr bwMode="auto">
            <a:xfrm>
              <a:off x="4747" y="994"/>
              <a:ext cx="581" cy="134"/>
              <a:chOff x="614" y="2568"/>
              <a:chExt cx="725" cy="139"/>
            </a:xfrm>
          </p:grpSpPr>
          <p:sp>
            <p:nvSpPr>
              <p:cNvPr id="60" name="AutoShape 82"/>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61" name="AutoShape 83"/>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sp>
          <p:nvSpPr>
            <p:cNvPr id="40" name="Rectangle 84"/>
            <p:cNvSpPr>
              <a:spLocks noChangeArrowheads="1"/>
            </p:cNvSpPr>
            <p:nvPr/>
          </p:nvSpPr>
          <p:spPr bwMode="auto">
            <a:xfrm>
              <a:off x="4218" y="1360"/>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41" name="Rectangle 85"/>
            <p:cNvSpPr>
              <a:spLocks noChangeArrowheads="1"/>
            </p:cNvSpPr>
            <p:nvPr/>
          </p:nvSpPr>
          <p:spPr bwMode="auto">
            <a:xfrm>
              <a:off x="4229" y="1655"/>
              <a:ext cx="596" cy="44"/>
            </a:xfrm>
            <a:prstGeom prst="rect">
              <a:avLst/>
            </a:prstGeom>
            <a:solidFill>
              <a:schemeClr val="tx1"/>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nvGrpSpPr>
            <p:cNvPr id="42" name="Group 86"/>
            <p:cNvGrpSpPr/>
            <p:nvPr/>
          </p:nvGrpSpPr>
          <p:grpSpPr bwMode="auto">
            <a:xfrm>
              <a:off x="4735" y="1627"/>
              <a:ext cx="582" cy="151"/>
              <a:chOff x="614" y="2568"/>
              <a:chExt cx="725" cy="139"/>
            </a:xfrm>
          </p:grpSpPr>
          <p:sp>
            <p:nvSpPr>
              <p:cNvPr id="58" name="AutoShape 87"/>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9" name="AutoShape 88"/>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sp>
          <p:nvSpPr>
            <p:cNvPr id="43" name="Freeform 89"/>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grpSp>
          <p:nvGrpSpPr>
            <p:cNvPr id="44" name="Group 90"/>
            <p:cNvGrpSpPr/>
            <p:nvPr/>
          </p:nvGrpSpPr>
          <p:grpSpPr bwMode="auto">
            <a:xfrm>
              <a:off x="4739" y="1327"/>
              <a:ext cx="582" cy="139"/>
              <a:chOff x="614" y="2568"/>
              <a:chExt cx="725" cy="139"/>
            </a:xfrm>
          </p:grpSpPr>
          <p:sp>
            <p:nvSpPr>
              <p:cNvPr id="56" name="AutoShape 9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7" name="AutoShape 92"/>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sp>
          <p:nvSpPr>
            <p:cNvPr id="45" name="Rectangle 93"/>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46" name="Freeform 94"/>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7" name="Freeform 95"/>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48" name="Oval 96"/>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49" name="Freeform 97"/>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sz="2000"/>
            </a:p>
          </p:txBody>
        </p:sp>
        <p:sp>
          <p:nvSpPr>
            <p:cNvPr id="50" name="AutoShape 98"/>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1" name="AutoShape 99"/>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2" name="Oval 100"/>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3" name="Oval 101"/>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54" name="Oval 102"/>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sp>
          <p:nvSpPr>
            <p:cNvPr id="55" name="Rectangle 103"/>
            <p:cNvSpPr>
              <a:spLocks noChangeArrowheads="1"/>
            </p:cNvSpPr>
            <p:nvPr/>
          </p:nvSpPr>
          <p:spPr bwMode="auto">
            <a:xfrm>
              <a:off x="5064" y="1838"/>
              <a:ext cx="83" cy="761"/>
            </a:xfrm>
            <a:prstGeom prst="rect">
              <a:avLst/>
            </a:prstGeom>
            <a:solidFill>
              <a:srgbClr val="292929"/>
            </a:solidFill>
            <a:ln w="9525">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endParaRPr lang="en-US" altLang="en-US" sz="2400">
                <a:latin typeface="+mn-lt"/>
              </a:endParaRPr>
            </a:p>
          </p:txBody>
        </p:sp>
      </p:grpSp>
      <p:grpSp>
        <p:nvGrpSpPr>
          <p:cNvPr id="64" name="Group 104"/>
          <p:cNvGrpSpPr/>
          <p:nvPr/>
        </p:nvGrpSpPr>
        <p:grpSpPr bwMode="auto">
          <a:xfrm>
            <a:off x="5922077" y="3250595"/>
            <a:ext cx="685800" cy="588963"/>
            <a:chOff x="-44" y="1473"/>
            <a:chExt cx="981" cy="1105"/>
          </a:xfrm>
        </p:grpSpPr>
        <p:pic>
          <p:nvPicPr>
            <p:cNvPr id="65" name="Picture 10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106"/>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67" name="Group 107"/>
          <p:cNvGrpSpPr/>
          <p:nvPr/>
        </p:nvGrpSpPr>
        <p:grpSpPr bwMode="auto">
          <a:xfrm>
            <a:off x="7292089" y="4263420"/>
            <a:ext cx="728663" cy="620713"/>
            <a:chOff x="-44" y="1473"/>
            <a:chExt cx="981" cy="1105"/>
          </a:xfrm>
        </p:grpSpPr>
        <p:pic>
          <p:nvPicPr>
            <p:cNvPr id="68" name="Picture 10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09"/>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1600"/>
            </a:p>
          </p:txBody>
        </p:sp>
      </p:grpSp>
      <p:grpSp>
        <p:nvGrpSpPr>
          <p:cNvPr id="70" name="Group 113"/>
          <p:cNvGrpSpPr/>
          <p:nvPr/>
        </p:nvGrpSpPr>
        <p:grpSpPr bwMode="auto">
          <a:xfrm flipH="1">
            <a:off x="10208327" y="3687158"/>
            <a:ext cx="728662" cy="620712"/>
            <a:chOff x="-44" y="1473"/>
            <a:chExt cx="981" cy="1105"/>
          </a:xfrm>
        </p:grpSpPr>
        <p:pic>
          <p:nvPicPr>
            <p:cNvPr id="71"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5"/>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73" name="Group 119"/>
          <p:cNvGrpSpPr/>
          <p:nvPr/>
        </p:nvGrpSpPr>
        <p:grpSpPr bwMode="auto">
          <a:xfrm flipH="1">
            <a:off x="10262302" y="2499708"/>
            <a:ext cx="728662" cy="620712"/>
            <a:chOff x="-44" y="1473"/>
            <a:chExt cx="981" cy="1105"/>
          </a:xfrm>
        </p:grpSpPr>
        <p:pic>
          <p:nvPicPr>
            <p:cNvPr id="74"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1"/>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76" name="Group 122"/>
          <p:cNvGrpSpPr/>
          <p:nvPr/>
        </p:nvGrpSpPr>
        <p:grpSpPr bwMode="auto">
          <a:xfrm flipH="1">
            <a:off x="8465252" y="1966308"/>
            <a:ext cx="641350" cy="620712"/>
            <a:chOff x="-44" y="1473"/>
            <a:chExt cx="981" cy="1105"/>
          </a:xfrm>
        </p:grpSpPr>
        <p:pic>
          <p:nvPicPr>
            <p:cNvPr id="77" name="Picture 12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4"/>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79" name="Group 125"/>
          <p:cNvGrpSpPr/>
          <p:nvPr/>
        </p:nvGrpSpPr>
        <p:grpSpPr bwMode="auto">
          <a:xfrm>
            <a:off x="6855527" y="1956783"/>
            <a:ext cx="728662" cy="620712"/>
            <a:chOff x="-44" y="1473"/>
            <a:chExt cx="981" cy="1105"/>
          </a:xfrm>
        </p:grpSpPr>
        <p:pic>
          <p:nvPicPr>
            <p:cNvPr id="80"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127"/>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grpSp>
        <p:nvGrpSpPr>
          <p:cNvPr id="82" name="Group 129"/>
          <p:cNvGrpSpPr/>
          <p:nvPr/>
        </p:nvGrpSpPr>
        <p:grpSpPr bwMode="auto">
          <a:xfrm>
            <a:off x="8955789" y="4569808"/>
            <a:ext cx="490538" cy="412750"/>
            <a:chOff x="-44" y="1473"/>
            <a:chExt cx="981" cy="1105"/>
          </a:xfrm>
        </p:grpSpPr>
        <p:pic>
          <p:nvPicPr>
            <p:cNvPr id="83" name="Picture 13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131"/>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endParaRPr lang="en-US" sz="2000"/>
            </a:p>
          </p:txBody>
        </p:sp>
      </p:gr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1000"/>
                                        <p:tgtEl>
                                          <p:spTgt spid="25"/>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1000"/>
                                        <p:tgtEl>
                                          <p:spTgt spid="2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1000"/>
                                        <p:tgtEl>
                                          <p:spTgt spid="30"/>
                                        </p:tgtEl>
                                      </p:cBhvr>
                                    </p:animEffect>
                                  </p:childTnLst>
                                </p:cTn>
                              </p:par>
                              <p:par>
                                <p:cTn id="24" presetID="9" presetClass="exit" presetSubtype="0" fill="hold" nodeType="withEffect">
                                  <p:stCondLst>
                                    <p:cond delay="0"/>
                                  </p:stCondLst>
                                  <p:childTnLst>
                                    <p:animEffect transition="out" filter="dissolve">
                                      <p:cBhvr>
                                        <p:cTn id="25" dur="500"/>
                                        <p:tgtEl>
                                          <p:spTgt spid="10"/>
                                        </p:tgtEl>
                                      </p:cBhvr>
                                    </p:animEffect>
                                    <p:set>
                                      <p:cBhvr>
                                        <p:cTn id="2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P2P</a:t>
            </a:r>
            <a:r>
              <a:rPr lang="zh-CN" altLang="en-US" dirty="0"/>
              <a:t>网络实现内容分发</a:t>
            </a:r>
            <a:endParaRPr lang="zh-CN" altLang="en-US" dirty="0"/>
          </a:p>
        </p:txBody>
      </p:sp>
      <p:sp>
        <p:nvSpPr>
          <p:cNvPr id="4" name="内容占位符 3"/>
          <p:cNvSpPr>
            <a:spLocks noGrp="1"/>
          </p:cNvSpPr>
          <p:nvPr>
            <p:ph idx="1"/>
          </p:nvPr>
        </p:nvSpPr>
        <p:spPr>
          <a:xfrm>
            <a:off x="660399" y="1052515"/>
            <a:ext cx="10871202" cy="5183186"/>
          </a:xfrm>
        </p:spPr>
        <p:txBody>
          <a:bodyPr numCol="2">
            <a:normAutofit fontScale="92500"/>
          </a:bodyPr>
          <a:lstStyle/>
          <a:p>
            <a:r>
              <a:rPr lang="en-US" altLang="zh-CN" sz="2600" dirty="0">
                <a:latin typeface="+mn-ea"/>
              </a:rPr>
              <a:t>P2P</a:t>
            </a:r>
            <a:r>
              <a:rPr lang="zh-CN" altLang="en-US" sz="2600" dirty="0">
                <a:latin typeface="+mn-ea"/>
              </a:rPr>
              <a:t>文件分发协议：</a:t>
            </a:r>
            <a:r>
              <a:rPr lang="en-US" altLang="en-US" sz="2600" dirty="0" err="1">
                <a:latin typeface="+mn-ea"/>
              </a:rPr>
              <a:t>BitTorrent</a:t>
            </a:r>
            <a:endParaRPr lang="en-US" altLang="en-US" sz="2600" dirty="0">
              <a:latin typeface="+mn-ea"/>
            </a:endParaRPr>
          </a:p>
          <a:p>
            <a:pPr lvl="1">
              <a:buClr>
                <a:srgbClr val="00B050"/>
              </a:buClr>
            </a:pPr>
            <a:r>
              <a:rPr lang="en-US" altLang="zh-CN" sz="2200" dirty="0" err="1">
                <a:latin typeface="+mn-ea"/>
              </a:rPr>
              <a:t>BitTorrent</a:t>
            </a:r>
            <a:r>
              <a:rPr lang="en-US" altLang="zh-CN" sz="2200" dirty="0">
                <a:latin typeface="+mn-ea"/>
              </a:rPr>
              <a:t> </a:t>
            </a:r>
            <a:r>
              <a:rPr lang="zh-CN" altLang="en-US" sz="2200" dirty="0">
                <a:latin typeface="+mn-ea"/>
              </a:rPr>
              <a:t>使得对等方可以下载种子（</a:t>
            </a:r>
            <a:r>
              <a:rPr lang="en-US" altLang="zh-CN" sz="2200" dirty="0">
                <a:latin typeface="+mn-ea"/>
              </a:rPr>
              <a:t>torrents</a:t>
            </a:r>
            <a:r>
              <a:rPr lang="zh-CN" altLang="en-US" sz="2200" dirty="0">
                <a:latin typeface="+mn-ea"/>
              </a:rPr>
              <a:t>）</a:t>
            </a:r>
            <a:endParaRPr lang="en-US" altLang="zh-CN" sz="2200" dirty="0">
              <a:latin typeface="+mn-ea"/>
            </a:endParaRPr>
          </a:p>
          <a:p>
            <a:pPr lvl="1">
              <a:buClr>
                <a:srgbClr val="00B050"/>
              </a:buClr>
            </a:pPr>
            <a:r>
              <a:rPr lang="zh-CN" altLang="en-US" sz="2200" dirty="0">
                <a:latin typeface="+mn-ea"/>
              </a:rPr>
              <a:t>对等方可以通过</a:t>
            </a:r>
            <a:r>
              <a:rPr lang="en-US" altLang="zh-CN" sz="2200" dirty="0">
                <a:latin typeface="+mn-ea"/>
              </a:rPr>
              <a:t>Tracker</a:t>
            </a:r>
            <a:r>
              <a:rPr lang="zh-CN" altLang="en-US" sz="2200" dirty="0">
                <a:latin typeface="+mn-ea"/>
              </a:rPr>
              <a:t>（跟踪器）找到对方，跟踪器是一个服务器，它维护着一个正在主动上传和下载该内容的所有其他对等用户列表</a:t>
            </a:r>
            <a:endParaRPr lang="en-US" altLang="zh-CN" sz="2200" dirty="0">
              <a:latin typeface="+mn-ea"/>
            </a:endParaRPr>
          </a:p>
          <a:p>
            <a:pPr lvl="1">
              <a:buClr>
                <a:srgbClr val="00B050"/>
              </a:buClr>
            </a:pPr>
            <a:r>
              <a:rPr lang="zh-CN" altLang="en-US" sz="2200" dirty="0">
                <a:latin typeface="+mn-ea"/>
              </a:rPr>
              <a:t>对等节点彼此之间交换各自拥有的块清单，并选择罕见的很难找到的块下载</a:t>
            </a:r>
            <a:endParaRPr lang="en-US" altLang="zh-CN" sz="2200" dirty="0">
              <a:latin typeface="+mn-ea"/>
            </a:endParaRPr>
          </a:p>
          <a:p>
            <a:pPr lvl="1">
              <a:buClr>
                <a:srgbClr val="00B050"/>
              </a:buClr>
            </a:pPr>
            <a:r>
              <a:rPr lang="zh-CN" altLang="en-US" sz="2200" dirty="0">
                <a:latin typeface="+mn-ea"/>
              </a:rPr>
              <a:t>趋向于匹配那些相互之间具有可比性上传和下载速率的对等节点</a:t>
            </a:r>
            <a:endParaRPr lang="en-US" altLang="zh-CN" sz="2200" dirty="0">
              <a:latin typeface="+mn-ea"/>
            </a:endParaRPr>
          </a:p>
          <a:p>
            <a:pPr lvl="1">
              <a:buClr>
                <a:srgbClr val="00B050"/>
              </a:buClr>
            </a:pPr>
            <a:r>
              <a:rPr lang="zh-CN" altLang="en-US" sz="2200" dirty="0">
                <a:latin typeface="+mn-ea"/>
              </a:rPr>
              <a:t>一个对等节点为其他对等节点作出的贡献越多，它预期的回报就越大</a:t>
            </a:r>
            <a:endParaRPr lang="en-US" altLang="zh-CN" sz="2200" dirty="0">
              <a:latin typeface="+mn-ea"/>
            </a:endParaRPr>
          </a:p>
          <a:p>
            <a:pPr lvl="1">
              <a:buClr>
                <a:srgbClr val="00B050"/>
              </a:buClr>
            </a:pPr>
            <a:r>
              <a:rPr lang="zh-CN" altLang="en-US" sz="2200" dirty="0">
                <a:latin typeface="+mn-ea"/>
              </a:rPr>
              <a:t>下载同时向其他节点上传文件块</a:t>
            </a:r>
            <a:endParaRPr lang="en-US" altLang="zh-CN" sz="2200" dirty="0">
              <a:latin typeface="+mn-ea"/>
            </a:endParaRPr>
          </a:p>
          <a:p>
            <a:pPr lvl="1">
              <a:buClr>
                <a:srgbClr val="00B050"/>
              </a:buClr>
            </a:pPr>
            <a:r>
              <a:rPr lang="zh-CN" altLang="en-US" sz="2200" dirty="0">
                <a:latin typeface="+mn-ea"/>
              </a:rPr>
              <a:t>节点动态加入和退出</a:t>
            </a:r>
            <a:endParaRPr lang="en-US" altLang="zh-CN" sz="2200" dirty="0">
              <a:latin typeface="+mn-ea"/>
            </a:endParaRPr>
          </a:p>
          <a:p>
            <a:pPr lvl="1">
              <a:buClr>
                <a:srgbClr val="00B050"/>
              </a:buClr>
            </a:pPr>
            <a:r>
              <a:rPr lang="zh-CN" altLang="en-US" sz="2200" dirty="0">
                <a:latin typeface="+mn-ea"/>
              </a:rPr>
              <a:t>获取整个文件后，存在自私离开可能</a:t>
            </a:r>
            <a:endParaRPr lang="en-US" altLang="zh-CN" sz="2200" dirty="0">
              <a:latin typeface="+mn-ea"/>
            </a:endParaRPr>
          </a:p>
          <a:p>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Autofit/>
          </a:bodyPr>
          <a:lstStyle/>
          <a:p>
            <a:br>
              <a:rPr lang="en-US" altLang="zh-CN" dirty="0">
                <a:sym typeface="+mn-ea"/>
              </a:rPr>
            </a:br>
            <a:r>
              <a:rPr lang="zh-CN" altLang="zh-CN" dirty="0">
                <a:sym typeface="+mn-ea"/>
              </a:rPr>
              <a:t>服务器进程工作方式</a:t>
            </a:r>
            <a:r>
              <a:rPr lang="zh-CN" altLang="en-US" dirty="0">
                <a:sym typeface="+mn-ea"/>
              </a:rPr>
              <a:t>：面向连接的并发方式服务</a:t>
            </a:r>
            <a:br>
              <a:rPr lang="en-US" altLang="zh-CN" dirty="0">
                <a:sym typeface="+mn-ea"/>
              </a:rPr>
            </a:b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marL="228600" lvl="1" indent="-228600">
              <a:spcBef>
                <a:spcPts val="0"/>
              </a:spcBef>
            </a:pPr>
            <a:r>
              <a:rPr lang="zh-CN" altLang="en-US" sz="2400" dirty="0">
                <a:sym typeface="+mn-ea"/>
              </a:rPr>
              <a:t>面向连接的TCP服务进程通常都工作在并发服务方式，服务进程在同一时间可同时向多个客户进程提供服务(并发服务)</a:t>
            </a:r>
            <a:endParaRPr lang="zh-CN" altLang="en-US" sz="2400" dirty="0">
              <a:sym typeface="+mn-ea"/>
            </a:endParaRPr>
          </a:p>
          <a:p>
            <a:pPr marL="228600" lvl="1" indent="-228600">
              <a:spcBef>
                <a:spcPts val="0"/>
              </a:spcBef>
            </a:pPr>
            <a:r>
              <a:rPr lang="zh-CN" altLang="en-US" sz="2400" dirty="0">
                <a:sym typeface="+mn-ea"/>
              </a:rPr>
              <a:t>在TCP服务进程与多个客户进程间需要建立多条TCP连接时，每条TCP连接在其数据传送完毕后释放</a:t>
            </a:r>
            <a:endParaRPr lang="zh-CN" altLang="en-US" sz="2400" dirty="0">
              <a:sym typeface="+mn-ea"/>
            </a:endParaRPr>
          </a:p>
          <a:p>
            <a:pPr marL="228600" lvl="1" indent="-228600">
              <a:spcBef>
                <a:spcPts val="0"/>
              </a:spcBef>
            </a:pPr>
            <a:r>
              <a:rPr lang="zh-CN" altLang="en-US" sz="2400" dirty="0">
                <a:sym typeface="+mn-ea"/>
              </a:rPr>
              <a:t>一个TCP连接对应一个（熟知）服务端口</a:t>
            </a:r>
            <a:endParaRPr lang="en-US" altLang="zh-CN" sz="2400" dirty="0"/>
          </a:p>
          <a:p>
            <a:pPr marL="228600" lvl="1" indent="-228600">
              <a:spcBef>
                <a:spcPts val="0"/>
              </a:spcBef>
            </a:pPr>
            <a:r>
              <a:rPr lang="zh-CN" altLang="en-US" sz="2400" dirty="0">
                <a:sym typeface="+mn-ea"/>
              </a:rPr>
              <a:t>主服务进程在熟知端口等待客户进程发出的请求。一旦收到客户的请求，就创建一个从属服务进程，并指明从属服务进程使用临时套接字与该客户建立TCP连接，然后主服务进程继续在原来的熟知端口等待向其他客户提供服务</a:t>
            </a:r>
            <a:endParaRPr lang="en-US" altLang="zh-CN"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P2P</a:t>
            </a:r>
            <a:r>
              <a:rPr lang="zh-CN" altLang="en-US" dirty="0"/>
              <a:t>网络实现内容分发</a:t>
            </a:r>
            <a:endParaRPr lang="zh-CN" altLang="en-US" dirty="0"/>
          </a:p>
        </p:txBody>
      </p:sp>
      <p:sp>
        <p:nvSpPr>
          <p:cNvPr id="4" name="内容占位符 3"/>
          <p:cNvSpPr>
            <a:spLocks noGrp="1"/>
          </p:cNvSpPr>
          <p:nvPr>
            <p:ph idx="1"/>
          </p:nvPr>
        </p:nvSpPr>
        <p:spPr>
          <a:xfrm>
            <a:off x="660399" y="1052515"/>
            <a:ext cx="10871202" cy="5183186"/>
          </a:xfrm>
        </p:spPr>
        <p:txBody>
          <a:bodyPr>
            <a:normAutofit/>
          </a:bodyPr>
          <a:lstStyle/>
          <a:p>
            <a:r>
              <a:rPr lang="zh-CN" altLang="en-US" sz="2800" dirty="0">
                <a:latin typeface="+mn-ea"/>
              </a:rPr>
              <a:t>分布式哈希表（</a:t>
            </a:r>
            <a:r>
              <a:rPr lang="en-US" altLang="zh-CN" sz="2800" dirty="0">
                <a:latin typeface="+mn-ea"/>
              </a:rPr>
              <a:t>Distributed Hash Tables </a:t>
            </a:r>
            <a:r>
              <a:rPr lang="zh-CN" altLang="en-US" sz="2800" dirty="0">
                <a:latin typeface="+mn-ea"/>
              </a:rPr>
              <a:t>，</a:t>
            </a:r>
            <a:r>
              <a:rPr lang="en-US" altLang="zh-CN" sz="2800" dirty="0">
                <a:latin typeface="+mn-ea"/>
              </a:rPr>
              <a:t>DHTs) </a:t>
            </a:r>
            <a:r>
              <a:rPr lang="zh-CN" altLang="en-US" sz="2800" dirty="0">
                <a:latin typeface="+mn-ea"/>
              </a:rPr>
              <a:t>是一个完全分布式索引，可扩展到多客户端（或实体）</a:t>
            </a:r>
            <a:endParaRPr lang="en-US" altLang="zh-CN" sz="2800" dirty="0">
              <a:latin typeface="+mn-ea"/>
            </a:endParaRPr>
          </a:p>
          <a:p>
            <a:pPr lvl="1">
              <a:buClr>
                <a:srgbClr val="00B050"/>
              </a:buClr>
            </a:pPr>
            <a:r>
              <a:rPr lang="zh-CN" altLang="en-US" sz="2400" dirty="0">
                <a:latin typeface="+mn-ea"/>
              </a:rPr>
              <a:t>需要为</a:t>
            </a:r>
            <a:r>
              <a:rPr lang="en-US" altLang="zh-CN" sz="2400" dirty="0">
                <a:latin typeface="+mn-ea"/>
              </a:rPr>
              <a:t>N</a:t>
            </a:r>
            <a:r>
              <a:rPr lang="zh-CN" altLang="en-US" sz="2400" dirty="0">
                <a:latin typeface="+mn-ea"/>
              </a:rPr>
              <a:t>个实体，跟踪</a:t>
            </a:r>
            <a:r>
              <a:rPr lang="en-US" altLang="zh-CN" sz="2400" dirty="0">
                <a:latin typeface="+mn-ea"/>
              </a:rPr>
              <a:t>o(</a:t>
            </a:r>
            <a:r>
              <a:rPr lang="en-US" altLang="zh-CN" sz="2400" dirty="0" err="1">
                <a:latin typeface="+mn-ea"/>
              </a:rPr>
              <a:t>logN</a:t>
            </a:r>
            <a:r>
              <a:rPr lang="en-US" altLang="zh-CN" sz="2400" dirty="0">
                <a:latin typeface="+mn-ea"/>
              </a:rPr>
              <a:t>)</a:t>
            </a:r>
            <a:r>
              <a:rPr lang="zh-CN" altLang="en-US" sz="2400" dirty="0">
                <a:latin typeface="+mn-ea"/>
              </a:rPr>
              <a:t>个路径</a:t>
            </a:r>
            <a:endParaRPr lang="en-US" altLang="zh-CN" sz="2400" dirty="0">
              <a:latin typeface="+mn-ea"/>
            </a:endParaRPr>
          </a:p>
          <a:p>
            <a:pPr lvl="1">
              <a:buClr>
                <a:srgbClr val="00B050"/>
              </a:buClr>
            </a:pPr>
            <a:r>
              <a:rPr lang="zh-CN" altLang="en-US" sz="2400" dirty="0">
                <a:latin typeface="+mn-ea"/>
              </a:rPr>
              <a:t>可以在没有服务器的情况下，使用跟踪器找到对等方</a:t>
            </a:r>
            <a:endParaRPr lang="en-US" altLang="zh-CN" sz="2400" dirty="0">
              <a:latin typeface="+mn-ea"/>
            </a:endParaRPr>
          </a:p>
          <a:p>
            <a:pPr lvl="1">
              <a:buClr>
                <a:srgbClr val="00B050"/>
              </a:buClr>
            </a:pPr>
            <a:r>
              <a:rPr lang="zh-CN" altLang="en-US" sz="2400" dirty="0">
                <a:latin typeface="+mn-ea"/>
              </a:rPr>
              <a:t>查找</a:t>
            </a:r>
            <a:r>
              <a:rPr lang="en-US" altLang="zh-CN" sz="2400" dirty="0">
                <a:latin typeface="+mn-ea"/>
              </a:rPr>
              <a:t>DHT</a:t>
            </a:r>
            <a:r>
              <a:rPr lang="zh-CN" altLang="en-US" sz="2400" dirty="0">
                <a:latin typeface="+mn-ea"/>
              </a:rPr>
              <a:t>中的种子（</a:t>
            </a:r>
            <a:r>
              <a:rPr lang="en-US" altLang="zh-CN" sz="2400" dirty="0">
                <a:latin typeface="+mn-ea"/>
              </a:rPr>
              <a:t>torrent</a:t>
            </a:r>
            <a:r>
              <a:rPr lang="zh-CN" altLang="en-US" sz="2400" dirty="0">
                <a:latin typeface="+mn-ea"/>
              </a:rPr>
              <a:t>）来找到对等方的</a:t>
            </a:r>
            <a:r>
              <a:rPr lang="en-US" altLang="zh-CN" sz="2400" dirty="0">
                <a:latin typeface="+mn-ea"/>
              </a:rPr>
              <a:t>IP</a:t>
            </a:r>
            <a:r>
              <a:rPr lang="zh-CN" altLang="en-US" sz="2400" dirty="0">
                <a:latin typeface="+mn-ea"/>
              </a:rPr>
              <a:t>地址</a:t>
            </a:r>
            <a:endParaRPr lang="en-US" altLang="zh-CN" sz="2400" dirty="0">
              <a:latin typeface="+mn-ea"/>
            </a:endParaRPr>
          </a:p>
          <a:p>
            <a:pPr lvl="1">
              <a:buClr>
                <a:srgbClr val="00B050"/>
              </a:buClr>
            </a:pPr>
            <a:r>
              <a:rPr lang="en-US" altLang="zh-CN" sz="2400" dirty="0" err="1">
                <a:latin typeface="+mn-ea"/>
              </a:rPr>
              <a:t>Kademlia</a:t>
            </a:r>
            <a:r>
              <a:rPr lang="zh-CN" altLang="en-US" sz="2400" dirty="0">
                <a:latin typeface="+mn-ea"/>
              </a:rPr>
              <a:t>用于</a:t>
            </a:r>
            <a:r>
              <a:rPr lang="en-US" altLang="zh-CN" sz="2400" dirty="0" err="1">
                <a:latin typeface="+mn-ea"/>
              </a:rPr>
              <a:t>BitTorrent</a:t>
            </a:r>
            <a:r>
              <a:rPr lang="zh-CN" altLang="en-US" sz="2400" dirty="0">
                <a:latin typeface="+mn-ea"/>
              </a:rPr>
              <a:t>，使用了分布式哈希表</a:t>
            </a:r>
            <a:endParaRPr lang="en-US" altLang="zh-CN" sz="2400"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P2P</a:t>
            </a:r>
            <a:r>
              <a:rPr lang="zh-CN" altLang="en-US" dirty="0"/>
              <a:t>网络实现内容分发</a:t>
            </a:r>
            <a:endParaRPr lang="zh-CN" altLang="en-US" dirty="0"/>
          </a:p>
        </p:txBody>
      </p:sp>
      <p:sp>
        <p:nvSpPr>
          <p:cNvPr id="4" name="内容占位符 3"/>
          <p:cNvSpPr>
            <a:spLocks noGrp="1"/>
          </p:cNvSpPr>
          <p:nvPr>
            <p:ph idx="1"/>
          </p:nvPr>
        </p:nvSpPr>
        <p:spPr>
          <a:xfrm>
            <a:off x="660399" y="1052515"/>
            <a:ext cx="10871202" cy="5183186"/>
          </a:xfrm>
        </p:spPr>
        <p:txBody>
          <a:bodyPr>
            <a:normAutofit/>
          </a:bodyPr>
          <a:lstStyle/>
          <a:p>
            <a:r>
              <a:rPr lang="zh-CN" altLang="en-US" sz="2800" dirty="0">
                <a:latin typeface="+mn-ea"/>
              </a:rPr>
              <a:t>工作过程</a:t>
            </a:r>
            <a:endParaRPr lang="en-US" altLang="zh-CN" sz="2800" dirty="0">
              <a:latin typeface="+mn-ea"/>
            </a:endParaRPr>
          </a:p>
          <a:p>
            <a:pPr lvl="1">
              <a:buClr>
                <a:srgbClr val="00B050"/>
              </a:buClr>
            </a:pPr>
            <a:r>
              <a:rPr lang="zh-CN" altLang="en-US" sz="2400" dirty="0">
                <a:latin typeface="+mn-ea"/>
              </a:rPr>
              <a:t>使用一个哈希函数</a:t>
            </a:r>
            <a:r>
              <a:rPr lang="en-US" altLang="zh-CN" sz="2400" dirty="0">
                <a:latin typeface="+mn-ea"/>
              </a:rPr>
              <a:t>hash</a:t>
            </a:r>
            <a:r>
              <a:rPr lang="zh-CN" altLang="en-US" sz="2400" dirty="0">
                <a:latin typeface="+mn-ea"/>
              </a:rPr>
              <a:t>把任何</a:t>
            </a:r>
            <a:r>
              <a:rPr lang="en-US" altLang="zh-CN" sz="2400" dirty="0">
                <a:latin typeface="+mn-ea"/>
              </a:rPr>
              <a:t>IP</a:t>
            </a:r>
            <a:r>
              <a:rPr lang="zh-CN" altLang="en-US" sz="2400" dirty="0">
                <a:latin typeface="+mn-ea"/>
              </a:rPr>
              <a:t>地址转换成一个</a:t>
            </a:r>
            <a:r>
              <a:rPr lang="en-US" altLang="zh-CN" sz="2400" dirty="0">
                <a:latin typeface="+mn-ea"/>
              </a:rPr>
              <a:t>160</a:t>
            </a:r>
            <a:r>
              <a:rPr lang="zh-CN" altLang="en-US" sz="2400" dirty="0">
                <a:latin typeface="+mn-ea"/>
              </a:rPr>
              <a:t>位的数字，该数字称为节点标识符（</a:t>
            </a:r>
            <a:r>
              <a:rPr lang="en-US" altLang="zh-CN" sz="2400" dirty="0">
                <a:latin typeface="+mn-ea"/>
              </a:rPr>
              <a:t>node identifier</a:t>
            </a:r>
            <a:r>
              <a:rPr lang="zh-CN" altLang="en-US" sz="2400" dirty="0">
                <a:latin typeface="+mn-ea"/>
              </a:rPr>
              <a:t>），并排好顺序，</a:t>
            </a:r>
            <a:r>
              <a:rPr lang="en-US" altLang="zh-CN" sz="2400" dirty="0">
                <a:latin typeface="+mn-ea"/>
              </a:rPr>
              <a:t>successor</a:t>
            </a:r>
            <a:r>
              <a:rPr lang="zh-CN" altLang="en-US" sz="2400" dirty="0">
                <a:latin typeface="+mn-ea"/>
              </a:rPr>
              <a:t>函数表示后继节点</a:t>
            </a:r>
            <a:endParaRPr lang="zh-CN" altLang="en-US" sz="2400" dirty="0">
              <a:latin typeface="+mn-ea"/>
            </a:endParaRPr>
          </a:p>
          <a:p>
            <a:pPr lvl="1">
              <a:buClr>
                <a:srgbClr val="00B050"/>
              </a:buClr>
            </a:pPr>
            <a:r>
              <a:rPr lang="zh-CN" altLang="en-US" sz="2400" dirty="0">
                <a:latin typeface="+mn-ea"/>
              </a:rPr>
              <a:t>有些标识符的节点才对应于实际节点，其余的节点都不存在实际节点</a:t>
            </a:r>
            <a:endParaRPr lang="zh-CN" altLang="en-US" sz="2400" dirty="0">
              <a:latin typeface="+mn-ea"/>
            </a:endParaRPr>
          </a:p>
          <a:p>
            <a:pPr lvl="1">
              <a:buClr>
                <a:srgbClr val="00B050"/>
              </a:buClr>
            </a:pPr>
            <a:r>
              <a:rPr lang="zh-CN" altLang="en-US" sz="2400" dirty="0">
                <a:latin typeface="+mn-ea"/>
              </a:rPr>
              <a:t>关键字（ </a:t>
            </a:r>
            <a:r>
              <a:rPr lang="en-US" altLang="zh-CN" sz="2400" dirty="0">
                <a:latin typeface="+mn-ea"/>
              </a:rPr>
              <a:t>key </a:t>
            </a:r>
            <a:r>
              <a:rPr lang="zh-CN" altLang="en-US" sz="2400" dirty="0">
                <a:latin typeface="+mn-ea"/>
              </a:rPr>
              <a:t>）也可以由哈希函数产生</a:t>
            </a:r>
            <a:endParaRPr lang="zh-CN" altLang="en-US" sz="2400" dirty="0">
              <a:latin typeface="+mn-ea"/>
            </a:endParaRPr>
          </a:p>
          <a:p>
            <a:pPr lvl="1">
              <a:buClr>
                <a:srgbClr val="00B050"/>
              </a:buClr>
            </a:pPr>
            <a:r>
              <a:rPr lang="zh-CN" altLang="en-US" sz="2400" dirty="0">
                <a:latin typeface="+mn-ea"/>
              </a:rPr>
              <a:t>节点必须请求</a:t>
            </a:r>
            <a:r>
              <a:rPr lang="en-US" altLang="zh-CN" sz="2400" dirty="0">
                <a:latin typeface="+mn-ea"/>
              </a:rPr>
              <a:t>successor (hash (torrent))</a:t>
            </a:r>
            <a:r>
              <a:rPr lang="zh-CN" altLang="en-US" sz="2400" dirty="0">
                <a:latin typeface="+mn-ea"/>
              </a:rPr>
              <a:t>来存储</a:t>
            </a:r>
            <a:r>
              <a:rPr lang="en-US" altLang="zh-CN" sz="2400" dirty="0">
                <a:latin typeface="+mn-ea"/>
              </a:rPr>
              <a:t>my-IP-address</a:t>
            </a:r>
            <a:endParaRPr lang="zh-CN" altLang="en-US" sz="2400"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0399" y="71438"/>
            <a:ext cx="10871202" cy="765175"/>
          </a:xfrm>
        </p:spPr>
        <p:txBody>
          <a:bodyPr/>
          <a:lstStyle/>
          <a:p>
            <a:r>
              <a:rPr lang="en-US" altLang="zh-CN" sz="3200" dirty="0">
                <a:solidFill>
                  <a:schemeClr val="tx1"/>
                </a:solidFill>
                <a:latin typeface="+mn-lt"/>
              </a:rPr>
              <a:t>7.8 </a:t>
            </a:r>
            <a:r>
              <a:rPr lang="zh-CN" altLang="en-US" sz="3200" dirty="0">
                <a:solidFill>
                  <a:schemeClr val="tx1"/>
                </a:solidFill>
              </a:rPr>
              <a:t>本章</a:t>
            </a:r>
            <a:r>
              <a:rPr lang="zh-CN" altLang="en-US" sz="3200" dirty="0">
                <a:solidFill>
                  <a:schemeClr val="tx1"/>
                </a:solidFill>
                <a:latin typeface="+mn-lt"/>
              </a:rPr>
              <a:t>总结</a:t>
            </a:r>
            <a:endParaRPr lang="zh-CN" altLang="en-US" dirty="0"/>
          </a:p>
        </p:txBody>
      </p:sp>
      <p:sp>
        <p:nvSpPr>
          <p:cNvPr id="6" name="内容占位符 5"/>
          <p:cNvSpPr>
            <a:spLocks noGrp="1"/>
          </p:cNvSpPr>
          <p:nvPr>
            <p:ph idx="1"/>
          </p:nvPr>
        </p:nvSpPr>
        <p:spPr>
          <a:xfrm>
            <a:off x="660399" y="1052515"/>
            <a:ext cx="10871202" cy="5183186"/>
          </a:xfrm>
        </p:spPr>
        <p:txBody>
          <a:bodyPr>
            <a:normAutofit/>
          </a:bodyPr>
          <a:lstStyle/>
          <a:p>
            <a:pPr fontAlgn="auto">
              <a:spcBef>
                <a:spcPts val="400"/>
              </a:spcBef>
            </a:pPr>
            <a:r>
              <a:rPr lang="en-US" altLang="zh-CN" dirty="0"/>
              <a:t>OSI</a:t>
            </a:r>
            <a:r>
              <a:rPr lang="zh-CN" altLang="en-US" dirty="0"/>
              <a:t>七层模型中的会话层、表示层和应用层统称为</a:t>
            </a:r>
            <a:r>
              <a:rPr lang="en-US" altLang="zh-CN" dirty="0"/>
              <a:t>OSI</a:t>
            </a:r>
            <a:r>
              <a:rPr lang="zh-CN" altLang="en-US" dirty="0"/>
              <a:t>高层</a:t>
            </a:r>
            <a:endParaRPr lang="zh-CN" altLang="en-US" dirty="0"/>
          </a:p>
          <a:p>
            <a:pPr fontAlgn="auto">
              <a:spcBef>
                <a:spcPts val="400"/>
              </a:spcBef>
            </a:pPr>
            <a:r>
              <a:rPr lang="en-US" altLang="zh-CN" dirty="0"/>
              <a:t>TCP/IP</a:t>
            </a:r>
            <a:r>
              <a:rPr lang="zh-CN" altLang="en-US" dirty="0"/>
              <a:t>中，统称为应用层或用户层</a:t>
            </a:r>
            <a:endParaRPr lang="en-US" altLang="zh-CN" dirty="0"/>
          </a:p>
          <a:p>
            <a:pPr>
              <a:spcBef>
                <a:spcPts val="0"/>
              </a:spcBef>
            </a:pPr>
            <a:r>
              <a:rPr lang="zh-CN" altLang="en-US" dirty="0"/>
              <a:t>互联网提供的网络服务都属于应用层，服务模式包括两类：</a:t>
            </a:r>
            <a:r>
              <a:rPr lang="zh-CN" altLang="zh-CN" dirty="0"/>
              <a:t>客户</a:t>
            </a:r>
            <a:r>
              <a:rPr lang="en-US" altLang="zh-CN" dirty="0"/>
              <a:t>/</a:t>
            </a:r>
            <a:r>
              <a:rPr lang="zh-CN" altLang="zh-CN" dirty="0"/>
              <a:t>服务器模型、</a:t>
            </a:r>
            <a:r>
              <a:rPr lang="en-US" altLang="zh-CN" dirty="0"/>
              <a:t>P2P</a:t>
            </a:r>
            <a:r>
              <a:rPr lang="zh-CN" altLang="zh-CN" dirty="0"/>
              <a:t>模型</a:t>
            </a:r>
            <a:endParaRPr lang="en-US" altLang="zh-CN" dirty="0"/>
          </a:p>
          <a:p>
            <a:pPr>
              <a:spcBef>
                <a:spcPts val="0"/>
              </a:spcBef>
            </a:pPr>
            <a:r>
              <a:rPr lang="en-US" altLang="zh-CN" dirty="0"/>
              <a:t>TCP/IP</a:t>
            </a:r>
            <a:r>
              <a:rPr lang="zh-CN" altLang="en-US" dirty="0"/>
              <a:t>网络架构以</a:t>
            </a:r>
            <a:r>
              <a:rPr lang="en-US" altLang="zh-CN" dirty="0"/>
              <a:t>IP</a:t>
            </a:r>
            <a:r>
              <a:rPr lang="zh-CN" altLang="en-US" dirty="0"/>
              <a:t>地址来识别不同的主机，需要</a:t>
            </a:r>
            <a:r>
              <a:rPr lang="en-US" altLang="zh-CN" dirty="0"/>
              <a:t>DNS</a:t>
            </a:r>
            <a:r>
              <a:rPr lang="zh-CN" altLang="en-US" dirty="0"/>
              <a:t>将域名翻译成</a:t>
            </a:r>
            <a:r>
              <a:rPr lang="en-US" altLang="zh-CN" dirty="0"/>
              <a:t>IP</a:t>
            </a:r>
            <a:r>
              <a:rPr lang="zh-CN" altLang="en-US" dirty="0"/>
              <a:t>地址</a:t>
            </a:r>
            <a:endParaRPr lang="zh-CN" altLang="en-US" dirty="0"/>
          </a:p>
          <a:p>
            <a:pPr>
              <a:spcBef>
                <a:spcPts val="0"/>
              </a:spcBef>
            </a:pPr>
            <a:r>
              <a:rPr lang="zh-CN" altLang="en-US" dirty="0">
                <a:sym typeface="+mn-ea"/>
              </a:rPr>
              <a:t>域名的解析请求由主机解析器向本地服务器发起，如果本地服务器查询到该域名是在本网络子域中，则从数据库中找出域名并返回数据信息</a:t>
            </a:r>
            <a:endParaRPr lang="zh-CN" altLang="en-US" dirty="0">
              <a:sym typeface="+mn-ea"/>
            </a:endParaRPr>
          </a:p>
          <a:p>
            <a:pPr>
              <a:spcBef>
                <a:spcPts val="0"/>
              </a:spcBef>
            </a:pPr>
            <a:r>
              <a:rPr lang="zh-CN" altLang="en-US" dirty="0">
                <a:sym typeface="+mn-ea"/>
              </a:rPr>
              <a:t>如果该域名非本网络子域域名，则解析方法有两种：重复解析和递归解析</a:t>
            </a:r>
            <a:endParaRPr lang="zh-CN" altLang="en-US" dirty="0"/>
          </a:p>
          <a:p>
            <a:pPr>
              <a:spcBef>
                <a:spcPts val="0"/>
              </a:spcBef>
            </a:pPr>
            <a:endParaRPr lang="en-US" altLang="zh-CN" dirty="0"/>
          </a:p>
          <a:p>
            <a:pPr>
              <a:spcBef>
                <a:spcPts val="0"/>
              </a:spcBef>
            </a:pPr>
            <a:endParaRPr lang="en-US" altLang="zh-CN" dirty="0"/>
          </a:p>
        </p:txBody>
      </p:sp>
      <p:sp>
        <p:nvSpPr>
          <p:cNvPr id="9" name="文本框 8"/>
          <p:cNvSpPr txBox="1"/>
          <p:nvPr/>
        </p:nvSpPr>
        <p:spPr>
          <a:xfrm>
            <a:off x="540652" y="5008393"/>
            <a:ext cx="7284027" cy="506730"/>
          </a:xfrm>
          <a:prstGeom prst="rect">
            <a:avLst/>
          </a:prstGeom>
          <a:noFill/>
        </p:spPr>
        <p:txBody>
          <a:bodyPr wrap="square" numCol="2">
            <a:spAutoFit/>
          </a:bodyPr>
          <a:lstStyle/>
          <a:p>
            <a:pPr marL="1200150" lvl="2" indent="-285750">
              <a:lnSpc>
                <a:spcPct val="150000"/>
              </a:lnSpc>
              <a:buClr>
                <a:srgbClr val="0836BF"/>
              </a:buClr>
              <a:buFont typeface="Wingdings" panose="05000000000000000000" pitchFamily="2" charset="2"/>
              <a:buChar char="n"/>
            </a:pPr>
            <a:endParaRPr lang="zh-CN" altLang="en-US" dirty="0">
              <a:latin typeface="+mn-ea"/>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zh-CN" altLang="en-US" sz="3200" dirty="0">
                <a:solidFill>
                  <a:schemeClr val="tx1"/>
                </a:solidFill>
              </a:rPr>
              <a:t>本章</a:t>
            </a:r>
            <a:r>
              <a:rPr lang="zh-CN" altLang="en-US" sz="3200" dirty="0">
                <a:solidFill>
                  <a:schemeClr val="tx1"/>
                </a:solidFill>
                <a:latin typeface="+mn-lt"/>
              </a:rPr>
              <a:t>总结</a:t>
            </a:r>
            <a:endParaRPr lang="zh-CN" altLang="en-US" dirty="0"/>
          </a:p>
        </p:txBody>
      </p:sp>
      <p:sp>
        <p:nvSpPr>
          <p:cNvPr id="2" name="内容占位符 1"/>
          <p:cNvSpPr>
            <a:spLocks noGrp="1"/>
          </p:cNvSpPr>
          <p:nvPr>
            <p:ph idx="1"/>
          </p:nvPr>
        </p:nvSpPr>
        <p:spPr>
          <a:xfrm>
            <a:off x="660399" y="1052515"/>
            <a:ext cx="10871202" cy="5183186"/>
          </a:xfrm>
        </p:spPr>
        <p:txBody>
          <a:bodyPr>
            <a:normAutofit/>
          </a:bodyPr>
          <a:lstStyle/>
          <a:p>
            <a:pPr fontAlgn="auto">
              <a:lnSpc>
                <a:spcPct val="100000"/>
              </a:lnSpc>
              <a:spcBef>
                <a:spcPts val="600"/>
              </a:spcBef>
            </a:pPr>
            <a:r>
              <a:rPr lang="zh-CN" altLang="en-US" dirty="0"/>
              <a:t>电子邮件（</a:t>
            </a:r>
            <a:r>
              <a:rPr lang="en-US" altLang="zh-CN" dirty="0"/>
              <a:t>Email</a:t>
            </a:r>
            <a:r>
              <a:rPr lang="zh-CN" altLang="en-US" dirty="0"/>
              <a:t>）是互联网上广泛使用的一种应用</a:t>
            </a:r>
            <a:endParaRPr lang="en-US" altLang="zh-CN" dirty="0"/>
          </a:p>
          <a:p>
            <a:pPr fontAlgn="auto">
              <a:lnSpc>
                <a:spcPct val="100000"/>
              </a:lnSpc>
              <a:spcBef>
                <a:spcPts val="600"/>
              </a:spcBef>
            </a:pPr>
            <a:r>
              <a:rPr lang="zh-CN" altLang="en-US" dirty="0"/>
              <a:t>电子邮件系统应具有三个主要组成部件：用户代理、邮件服务器、电子邮件传输协议（发送</a:t>
            </a:r>
            <a:r>
              <a:rPr lang="en-US" altLang="zh-CN" dirty="0"/>
              <a:t>/</a:t>
            </a:r>
            <a:r>
              <a:rPr lang="zh-CN" altLang="en-US" dirty="0"/>
              <a:t>传递协议，读取协议）</a:t>
            </a:r>
            <a:endParaRPr lang="zh-CN" altLang="en-US" dirty="0"/>
          </a:p>
          <a:p>
            <a:pPr fontAlgn="auto">
              <a:lnSpc>
                <a:spcPct val="100000"/>
              </a:lnSpc>
              <a:spcBef>
                <a:spcPts val="600"/>
              </a:spcBef>
            </a:pPr>
            <a:r>
              <a:rPr lang="en-US" altLang="zh-CN" sz="2400" dirty="0">
                <a:sym typeface="+mn-ea"/>
              </a:rPr>
              <a:t>FTP</a:t>
            </a:r>
            <a:r>
              <a:rPr lang="zh-CN" altLang="en-US" sz="2400" dirty="0">
                <a:sym typeface="+mn-ea"/>
              </a:rPr>
              <a:t>应用程序通过本地的客户端程序与远程</a:t>
            </a:r>
            <a:r>
              <a:rPr lang="en-US" altLang="zh-CN" sz="2400" dirty="0">
                <a:sym typeface="+mn-ea"/>
              </a:rPr>
              <a:t>FTP</a:t>
            </a:r>
            <a:r>
              <a:rPr lang="zh-CN" altLang="en-US" sz="2400" dirty="0">
                <a:sym typeface="+mn-ea"/>
              </a:rPr>
              <a:t>服务器进行交互，实现访问远程文件系统；</a:t>
            </a:r>
            <a:endParaRPr lang="en-US" altLang="zh-CN" sz="2400" dirty="0"/>
          </a:p>
          <a:p>
            <a:pPr fontAlgn="auto">
              <a:lnSpc>
                <a:spcPct val="100000"/>
              </a:lnSpc>
              <a:spcBef>
                <a:spcPts val="600"/>
              </a:spcBef>
            </a:pPr>
            <a:r>
              <a:rPr lang="en-US" altLang="zh-CN" dirty="0">
                <a:sym typeface="+mn-ea"/>
              </a:rPr>
              <a:t>FTP</a:t>
            </a:r>
            <a:r>
              <a:rPr lang="zh-CN" altLang="en-US" sz="2400" dirty="0">
                <a:sym typeface="+mn-ea"/>
              </a:rPr>
              <a:t>服务端需要开放两个独立的</a:t>
            </a:r>
            <a:r>
              <a:rPr lang="en-US" altLang="zh-CN" sz="2400" dirty="0">
                <a:sym typeface="+mn-ea"/>
              </a:rPr>
              <a:t>TCP</a:t>
            </a:r>
            <a:r>
              <a:rPr lang="zh-CN" altLang="en-US" sz="2400" dirty="0">
                <a:sym typeface="+mn-ea"/>
              </a:rPr>
              <a:t>端口：</a:t>
            </a:r>
            <a:endParaRPr lang="en-US" altLang="zh-CN" sz="2400" dirty="0"/>
          </a:p>
          <a:p>
            <a:pPr lvl="1" fontAlgn="auto">
              <a:lnSpc>
                <a:spcPct val="100000"/>
              </a:lnSpc>
              <a:spcBef>
                <a:spcPts val="600"/>
              </a:spcBef>
              <a:buClr>
                <a:srgbClr val="00B050"/>
              </a:buClr>
            </a:pPr>
            <a:r>
              <a:rPr lang="zh-CN" altLang="en-US" dirty="0">
                <a:sym typeface="+mn-ea"/>
              </a:rPr>
              <a:t>用于控制连接，缺省端口号是</a:t>
            </a:r>
            <a:r>
              <a:rPr lang="en-US" altLang="zh-CN" dirty="0">
                <a:sym typeface="+mn-ea"/>
              </a:rPr>
              <a:t>21</a:t>
            </a:r>
            <a:r>
              <a:rPr lang="zh-CN" altLang="en-US" dirty="0">
                <a:sym typeface="+mn-ea"/>
              </a:rPr>
              <a:t>；</a:t>
            </a:r>
            <a:endParaRPr lang="en-US" altLang="zh-CN" dirty="0"/>
          </a:p>
          <a:p>
            <a:pPr lvl="1" fontAlgn="auto">
              <a:lnSpc>
                <a:spcPct val="100000"/>
              </a:lnSpc>
              <a:spcBef>
                <a:spcPts val="600"/>
              </a:spcBef>
              <a:buClr>
                <a:srgbClr val="00B050"/>
              </a:buClr>
            </a:pPr>
            <a:r>
              <a:rPr lang="zh-CN" altLang="en-US" dirty="0">
                <a:sym typeface="+mn-ea"/>
              </a:rPr>
              <a:t>用于数据连接，缺省端口号是</a:t>
            </a:r>
            <a:r>
              <a:rPr lang="en-US" altLang="zh-CN" dirty="0">
                <a:sym typeface="+mn-ea"/>
              </a:rPr>
              <a:t>20</a:t>
            </a:r>
            <a:r>
              <a:rPr lang="zh-CN" altLang="en-US" dirty="0">
                <a:sym typeface="+mn-ea"/>
              </a:rPr>
              <a:t>；</a:t>
            </a:r>
            <a:endParaRPr lang="en-US" altLang="zh-CN" dirty="0"/>
          </a:p>
          <a:p>
            <a:pPr fontAlgn="auto">
              <a:lnSpc>
                <a:spcPct val="100000"/>
              </a:lnSpc>
              <a:spcBef>
                <a:spcPts val="600"/>
              </a:spcBef>
            </a:pPr>
            <a:r>
              <a:rPr lang="en-US" altLang="zh-CN" sz="2400" dirty="0">
                <a:sym typeface="+mn-ea"/>
              </a:rPr>
              <a:t>FTP</a:t>
            </a:r>
            <a:r>
              <a:rPr lang="zh-CN" altLang="en-US" sz="2400" dirty="0">
                <a:sym typeface="+mn-ea"/>
              </a:rPr>
              <a:t>有两种工作模式：</a:t>
            </a:r>
            <a:r>
              <a:rPr lang="zh-CN" altLang="zh-CN" sz="2400" dirty="0">
                <a:sym typeface="+mn-ea"/>
              </a:rPr>
              <a:t>主动模式（</a:t>
            </a:r>
            <a:r>
              <a:rPr lang="en-US" altLang="zh-CN" sz="2400" dirty="0">
                <a:sym typeface="+mn-ea"/>
              </a:rPr>
              <a:t>PORT</a:t>
            </a:r>
            <a:r>
              <a:rPr lang="zh-CN" altLang="zh-CN" sz="2400" dirty="0">
                <a:sym typeface="+mn-ea"/>
              </a:rPr>
              <a:t>模式）、被动模式</a:t>
            </a:r>
            <a:r>
              <a:rPr lang="en-US" altLang="zh-CN" sz="2400" dirty="0">
                <a:sym typeface="+mn-ea"/>
              </a:rPr>
              <a:t> </a:t>
            </a:r>
            <a:r>
              <a:rPr lang="zh-CN" altLang="zh-CN" sz="2400" dirty="0">
                <a:sym typeface="+mn-ea"/>
              </a:rPr>
              <a:t>（</a:t>
            </a:r>
            <a:r>
              <a:rPr lang="en-US" altLang="zh-CN" sz="2400" dirty="0">
                <a:sym typeface="+mn-ea"/>
              </a:rPr>
              <a:t>PASV</a:t>
            </a:r>
            <a:r>
              <a:rPr lang="zh-CN" altLang="zh-CN" sz="2400" dirty="0">
                <a:sym typeface="+mn-ea"/>
              </a:rPr>
              <a:t>模式） </a:t>
            </a:r>
            <a:r>
              <a:rPr lang="en-US" altLang="zh-CN" sz="2400" dirty="0">
                <a:sym typeface="+mn-ea"/>
              </a:rPr>
              <a:t> </a:t>
            </a:r>
            <a:endParaRPr lang="en-US" altLang="zh-CN" sz="2400" dirty="0">
              <a:sym typeface="+mn-ea"/>
            </a:endParaRPr>
          </a:p>
          <a:p>
            <a:pPr fontAlgn="auto">
              <a:lnSpc>
                <a:spcPct val="100000"/>
              </a:lnSpc>
              <a:spcBef>
                <a:spcPts val="600"/>
              </a:spcBef>
            </a:pPr>
            <a:r>
              <a:rPr lang="en-US" altLang="zh-CN" sz="2400" dirty="0">
                <a:sym typeface="+mn-ea"/>
              </a:rPr>
              <a:t>TCP/IP</a:t>
            </a:r>
            <a:r>
              <a:rPr lang="zh-CN" altLang="zh-CN" sz="2400" dirty="0">
                <a:sym typeface="+mn-ea"/>
              </a:rPr>
              <a:t>协议簇中还有一个简单文件传输协议（</a:t>
            </a:r>
            <a:r>
              <a:rPr lang="en-US" altLang="zh-CN" sz="2400" dirty="0">
                <a:sym typeface="+mn-ea"/>
              </a:rPr>
              <a:t>TFTP</a:t>
            </a:r>
            <a:r>
              <a:rPr lang="zh-CN" altLang="zh-CN" sz="2400" dirty="0">
                <a:sym typeface="+mn-ea"/>
              </a:rPr>
              <a:t>）</a:t>
            </a:r>
            <a:endParaRPr lang="en-US" altLang="zh-CN" sz="2400" dirty="0"/>
          </a:p>
          <a:p>
            <a:pPr lvl="1" fontAlgn="auto">
              <a:lnSpc>
                <a:spcPct val="100000"/>
              </a:lnSpc>
              <a:spcBef>
                <a:spcPts val="600"/>
              </a:spcBef>
              <a:buClr>
                <a:srgbClr val="00B050"/>
              </a:buClr>
            </a:pPr>
            <a:r>
              <a:rPr lang="zh-CN" altLang="en-US" dirty="0">
                <a:sym typeface="+mn-ea"/>
              </a:rPr>
              <a:t>使用</a:t>
            </a:r>
            <a:r>
              <a:rPr lang="en-US" altLang="zh-CN" dirty="0">
                <a:sym typeface="+mn-ea"/>
              </a:rPr>
              <a:t>UDP</a:t>
            </a:r>
            <a:r>
              <a:rPr lang="zh-CN" altLang="en-US" dirty="0">
                <a:sym typeface="+mn-ea"/>
              </a:rPr>
              <a:t>，只支持文件传输，它不支持交互</a:t>
            </a:r>
            <a:endParaRPr lang="zh-CN" altLang="en-US" dirty="0"/>
          </a:p>
          <a:p>
            <a:pPr>
              <a:spcBef>
                <a:spcPts val="600"/>
              </a:spcBef>
            </a:pPr>
            <a:endParaRPr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zh-CN" altLang="en-US" sz="3200" dirty="0">
                <a:solidFill>
                  <a:schemeClr val="tx1"/>
                </a:solidFill>
              </a:rPr>
              <a:t>本章</a:t>
            </a:r>
            <a:r>
              <a:rPr lang="zh-CN" altLang="en-US" sz="3200" dirty="0">
                <a:solidFill>
                  <a:schemeClr val="tx1"/>
                </a:solidFill>
                <a:latin typeface="+mn-lt"/>
              </a:rPr>
              <a:t>总结</a:t>
            </a:r>
            <a:endParaRPr lang="zh-CN" altLang="en-US" dirty="0"/>
          </a:p>
        </p:txBody>
      </p:sp>
      <p:sp>
        <p:nvSpPr>
          <p:cNvPr id="2" name="内容占位符 1"/>
          <p:cNvSpPr>
            <a:spLocks noGrp="1"/>
          </p:cNvSpPr>
          <p:nvPr>
            <p:ph idx="1"/>
          </p:nvPr>
        </p:nvSpPr>
        <p:spPr>
          <a:xfrm>
            <a:off x="660399" y="1052515"/>
            <a:ext cx="10871202" cy="5183186"/>
          </a:xfrm>
        </p:spPr>
        <p:txBody>
          <a:bodyPr>
            <a:normAutofit/>
          </a:bodyPr>
          <a:lstStyle/>
          <a:p>
            <a:pPr>
              <a:lnSpc>
                <a:spcPct val="140000"/>
              </a:lnSpc>
              <a:spcBef>
                <a:spcPts val="0"/>
              </a:spcBef>
            </a:pPr>
            <a:r>
              <a:rPr lang="en-US" altLang="zh-CN" dirty="0"/>
              <a:t>Web</a:t>
            </a:r>
            <a:r>
              <a:rPr lang="zh-CN" altLang="en-US" dirty="0"/>
              <a:t>服务是目前最广泛的互联网应用</a:t>
            </a:r>
            <a:r>
              <a:rPr lang="en-US" altLang="zh-CN" dirty="0"/>
              <a:t>,</a:t>
            </a:r>
            <a:r>
              <a:rPr lang="zh-CN" altLang="en-US" dirty="0"/>
              <a:t>由大量分布在互联网上、以超文本页面形式存在的内容组成</a:t>
            </a:r>
            <a:endParaRPr lang="en-US" altLang="zh-CN" dirty="0"/>
          </a:p>
          <a:p>
            <a:pPr>
              <a:lnSpc>
                <a:spcPct val="140000"/>
              </a:lnSpc>
              <a:spcBef>
                <a:spcPts val="0"/>
              </a:spcBef>
            </a:pPr>
            <a:r>
              <a:rPr lang="en-US" altLang="zh-CN" dirty="0"/>
              <a:t>Web</a:t>
            </a:r>
            <a:r>
              <a:rPr lang="zh-CN" altLang="en-US" dirty="0"/>
              <a:t>应用结构包括三个部分：</a:t>
            </a:r>
            <a:r>
              <a:rPr lang="en-US" altLang="zh-CN" sz="2100" dirty="0"/>
              <a:t>Web</a:t>
            </a:r>
            <a:r>
              <a:rPr lang="zh-CN" altLang="en-US" sz="2100" dirty="0"/>
              <a:t>服务器、浏览器、超文本传输协议</a:t>
            </a:r>
            <a:r>
              <a:rPr lang="en-US" altLang="zh-CN" sz="2100" dirty="0"/>
              <a:t>HTTP</a:t>
            </a:r>
            <a:endParaRPr lang="en-US" altLang="zh-CN" sz="2100" dirty="0"/>
          </a:p>
          <a:p>
            <a:pPr>
              <a:lnSpc>
                <a:spcPct val="140000"/>
              </a:lnSpc>
              <a:spcBef>
                <a:spcPts val="0"/>
              </a:spcBef>
            </a:pPr>
            <a:r>
              <a:rPr lang="zh-CN" altLang="en-US" dirty="0"/>
              <a:t>互联网上的所有资源都有一个唯一的</a:t>
            </a:r>
            <a:r>
              <a:rPr lang="en-US" altLang="zh-CN" dirty="0"/>
              <a:t>URL</a:t>
            </a:r>
            <a:r>
              <a:rPr lang="zh-CN" altLang="en-US" dirty="0"/>
              <a:t>，有</a:t>
            </a:r>
            <a:r>
              <a:rPr lang="en-US" altLang="zh-CN" dirty="0"/>
              <a:t>3</a:t>
            </a:r>
            <a:r>
              <a:rPr lang="zh-CN" altLang="en-US" dirty="0"/>
              <a:t>部分：</a:t>
            </a:r>
            <a:r>
              <a:rPr lang="zh-CN" altLang="en-US" sz="2100" dirty="0"/>
              <a:t>协议、页面所在主机的域名（或者</a:t>
            </a:r>
            <a:r>
              <a:rPr lang="en-US" altLang="zh-CN" sz="2100" dirty="0"/>
              <a:t>IP</a:t>
            </a:r>
            <a:r>
              <a:rPr lang="zh-CN" altLang="en-US" sz="2100" dirty="0"/>
              <a:t>地址）、唯一指示特定页面的路径</a:t>
            </a:r>
            <a:endParaRPr lang="zh-CN" altLang="en-US" sz="2100" dirty="0"/>
          </a:p>
          <a:p>
            <a:pPr algn="l">
              <a:lnSpc>
                <a:spcPct val="140000"/>
              </a:lnSpc>
              <a:spcBef>
                <a:spcPts val="0"/>
              </a:spcBef>
              <a:buSzTx/>
            </a:pPr>
            <a:r>
              <a:rPr lang="zh-CN" altLang="en-US" sz="2400" dirty="0">
                <a:sym typeface="+mn-ea"/>
              </a:rPr>
              <a:t>流式传输有顺序流式传输和实时流式传输两种方式</a:t>
            </a:r>
            <a:endParaRPr lang="zh-CN" altLang="en-US" sz="2400" dirty="0"/>
          </a:p>
          <a:p>
            <a:pPr lvl="1" algn="l">
              <a:lnSpc>
                <a:spcPct val="100000"/>
              </a:lnSpc>
              <a:spcBef>
                <a:spcPts val="600"/>
              </a:spcBef>
              <a:buSzTx/>
            </a:pPr>
            <a:r>
              <a:rPr lang="zh-CN" altLang="en-US" sz="2000" dirty="0">
                <a:sym typeface="+mn-ea"/>
              </a:rPr>
              <a:t>实时流式传输是实时传送，“实时”的概念是指在一个应用中数据的交付必须与数据的产生保持精确的时间关系，如RTSP、RTP 、RTCP</a:t>
            </a:r>
            <a:endParaRPr lang="zh-CN" altLang="en-US" sz="2000" dirty="0"/>
          </a:p>
          <a:p>
            <a:pPr lvl="1" algn="l">
              <a:lnSpc>
                <a:spcPct val="100000"/>
              </a:lnSpc>
              <a:spcBef>
                <a:spcPts val="600"/>
              </a:spcBef>
              <a:buSzTx/>
            </a:pPr>
            <a:r>
              <a:rPr lang="zh-CN" altLang="en-US" sz="2000" dirty="0">
                <a:sym typeface="+mn-ea"/>
              </a:rPr>
              <a:t>顺序流式传输是顺序下载，在传输期间根据用户连接的速度进行调整，如RTMP、HTTP、MMS和HLS等</a:t>
            </a:r>
            <a:endParaRPr lang="zh-CN" altLang="en-US" sz="2000" dirty="0"/>
          </a:p>
          <a:p>
            <a:pPr>
              <a:lnSpc>
                <a:spcPct val="140000"/>
              </a:lnSpc>
              <a:spcBef>
                <a:spcPts val="0"/>
              </a:spcBef>
            </a:pPr>
            <a:endParaRPr lang="zh-CN" altLang="en-US" sz="2100"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zh-CN" altLang="en-US" sz="3200" dirty="0">
                <a:solidFill>
                  <a:schemeClr val="tx1"/>
                </a:solidFill>
              </a:rPr>
              <a:t>本章</a:t>
            </a:r>
            <a:r>
              <a:rPr lang="zh-CN" altLang="en-US" sz="3200" dirty="0">
                <a:solidFill>
                  <a:schemeClr val="tx1"/>
                </a:solidFill>
                <a:latin typeface="+mn-lt"/>
              </a:rPr>
              <a:t>总结</a:t>
            </a:r>
            <a:endParaRPr lang="zh-CN" altLang="en-US" dirty="0"/>
          </a:p>
        </p:txBody>
      </p:sp>
      <p:sp>
        <p:nvSpPr>
          <p:cNvPr id="2" name="内容占位符 1"/>
          <p:cNvSpPr>
            <a:spLocks noGrp="1"/>
          </p:cNvSpPr>
          <p:nvPr>
            <p:ph idx="1"/>
          </p:nvPr>
        </p:nvSpPr>
        <p:spPr>
          <a:xfrm>
            <a:off x="660399" y="1052515"/>
            <a:ext cx="10871202" cy="5183186"/>
          </a:xfrm>
        </p:spPr>
        <p:txBody>
          <a:bodyPr/>
          <a:lstStyle/>
          <a:p>
            <a:pPr>
              <a:spcBef>
                <a:spcPts val="0"/>
              </a:spcBef>
            </a:pPr>
            <a:r>
              <a:rPr lang="zh-CN" altLang="en-US" dirty="0"/>
              <a:t>流式传输有顺序流式传输（</a:t>
            </a:r>
            <a:r>
              <a:rPr lang="en-US" altLang="zh-CN" dirty="0"/>
              <a:t>Progressive Streaming</a:t>
            </a:r>
            <a:r>
              <a:rPr lang="zh-CN" altLang="en-US" dirty="0"/>
              <a:t>）和实时流式传输（</a:t>
            </a:r>
            <a:r>
              <a:rPr lang="en-US" altLang="zh-CN" dirty="0"/>
              <a:t>Realtime Streaming</a:t>
            </a:r>
            <a:r>
              <a:rPr lang="zh-CN" altLang="en-US" dirty="0"/>
              <a:t>）两种方式</a:t>
            </a:r>
            <a:endParaRPr lang="en-US" altLang="zh-CN" dirty="0"/>
          </a:p>
          <a:p>
            <a:pPr>
              <a:spcBef>
                <a:spcPts val="0"/>
              </a:spcBef>
            </a:pPr>
            <a:r>
              <a:rPr lang="zh-CN" altLang="en-US" dirty="0"/>
              <a:t>实时流式传输（</a:t>
            </a:r>
            <a:r>
              <a:rPr lang="en-US" altLang="zh-CN" dirty="0"/>
              <a:t>Realtime Streaming</a:t>
            </a:r>
            <a:r>
              <a:rPr lang="zh-CN" altLang="en-US" dirty="0"/>
              <a:t>）是实时传送，“实时”的概念是指在一个应用中数据的交付必须与数据的产生保持精确的时间关系，如</a:t>
            </a:r>
            <a:r>
              <a:rPr lang="en-US" altLang="zh-CN" dirty="0"/>
              <a:t>RTSP</a:t>
            </a:r>
            <a:r>
              <a:rPr lang="zh-CN" altLang="en-US" dirty="0"/>
              <a:t>、</a:t>
            </a:r>
            <a:r>
              <a:rPr lang="en-US" altLang="zh-CN" dirty="0"/>
              <a:t>RTP </a:t>
            </a:r>
            <a:r>
              <a:rPr lang="zh-CN" altLang="en-US" dirty="0"/>
              <a:t>、</a:t>
            </a:r>
            <a:r>
              <a:rPr lang="en-US" altLang="zh-CN" dirty="0"/>
              <a:t>RTCP</a:t>
            </a:r>
            <a:endParaRPr lang="en-US" altLang="zh-CN" dirty="0"/>
          </a:p>
          <a:p>
            <a:pPr>
              <a:spcBef>
                <a:spcPts val="0"/>
              </a:spcBef>
            </a:pPr>
            <a:r>
              <a:rPr lang="zh-CN" altLang="en-US" dirty="0"/>
              <a:t>顺序流式传输（</a:t>
            </a:r>
            <a:r>
              <a:rPr lang="en-US" altLang="zh-CN" dirty="0"/>
              <a:t>Progressive Streaming</a:t>
            </a:r>
            <a:r>
              <a:rPr lang="zh-CN" altLang="en-US" dirty="0"/>
              <a:t>）是顺序下载，在传输期间根据用户连接的速度进行调整，如</a:t>
            </a:r>
            <a:r>
              <a:rPr lang="en-US" altLang="zh-CN" dirty="0"/>
              <a:t>RTMP</a:t>
            </a:r>
            <a:r>
              <a:rPr lang="zh-CN" altLang="en-US" dirty="0"/>
              <a:t>、</a:t>
            </a:r>
            <a:r>
              <a:rPr lang="en-US" altLang="zh-CN" dirty="0"/>
              <a:t>HTTP</a:t>
            </a:r>
            <a:r>
              <a:rPr lang="zh-CN" altLang="en-US" dirty="0"/>
              <a:t>、</a:t>
            </a:r>
            <a:r>
              <a:rPr lang="en-US" altLang="zh-CN" dirty="0"/>
              <a:t>MMS</a:t>
            </a:r>
            <a:r>
              <a:rPr lang="zh-CN" altLang="en-US" dirty="0"/>
              <a:t>和</a:t>
            </a:r>
            <a:r>
              <a:rPr lang="en-US" altLang="zh-CN" dirty="0"/>
              <a:t>HLS</a:t>
            </a:r>
            <a:r>
              <a:rPr lang="zh-CN" altLang="en-US" dirty="0"/>
              <a:t>等</a:t>
            </a:r>
            <a:endParaRPr lang="zh-CN" alt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zh-CN" altLang="en-US" sz="3200" dirty="0">
                <a:solidFill>
                  <a:schemeClr val="tx1"/>
                </a:solidFill>
              </a:rPr>
              <a:t>本章</a:t>
            </a:r>
            <a:r>
              <a:rPr lang="zh-CN" altLang="en-US" sz="3200" dirty="0">
                <a:solidFill>
                  <a:schemeClr val="tx1"/>
                </a:solidFill>
                <a:latin typeface="+mn-lt"/>
              </a:rPr>
              <a:t>总结</a:t>
            </a:r>
            <a:endParaRPr lang="zh-CN" altLang="en-US" dirty="0"/>
          </a:p>
        </p:txBody>
      </p:sp>
      <p:sp>
        <p:nvSpPr>
          <p:cNvPr id="2" name="内容占位符 1"/>
          <p:cNvSpPr>
            <a:spLocks noGrp="1"/>
          </p:cNvSpPr>
          <p:nvPr>
            <p:ph idx="1"/>
          </p:nvPr>
        </p:nvSpPr>
        <p:spPr>
          <a:xfrm>
            <a:off x="660399" y="1052515"/>
            <a:ext cx="10871202" cy="5183186"/>
          </a:xfrm>
        </p:spPr>
        <p:txBody>
          <a:bodyPr/>
          <a:lstStyle/>
          <a:p>
            <a:pPr>
              <a:spcBef>
                <a:spcPts val="0"/>
              </a:spcBef>
            </a:pPr>
            <a:r>
              <a:rPr lang="zh-CN" altLang="en-US" dirty="0"/>
              <a:t>内容分发网络（</a:t>
            </a:r>
            <a:r>
              <a:rPr lang="en-US" altLang="zh-CN" dirty="0"/>
              <a:t>CDN</a:t>
            </a:r>
            <a:r>
              <a:rPr lang="zh-CN" altLang="en-US" dirty="0"/>
              <a:t>）是构建在现有网络基础之上的智能虚拟网络，依靠部署在各地的边缘服务器</a:t>
            </a:r>
            <a:endParaRPr lang="en-US" altLang="zh-CN" dirty="0"/>
          </a:p>
          <a:p>
            <a:pPr>
              <a:spcBef>
                <a:spcPts val="0"/>
              </a:spcBef>
            </a:pPr>
            <a:r>
              <a:rPr lang="en-US" altLang="zh-CN" dirty="0"/>
              <a:t>CDN</a:t>
            </a:r>
            <a:r>
              <a:rPr lang="zh-CN" altLang="en-US" dirty="0"/>
              <a:t>通过中心平台的负载均衡、内容分发、调度等功能模块，使用户就近获取所需内容，降低网络拥塞，提高用户访问响应速度和命中率</a:t>
            </a:r>
            <a:endParaRPr lang="en-US" altLang="zh-CN" dirty="0"/>
          </a:p>
          <a:p>
            <a:pPr>
              <a:spcBef>
                <a:spcPts val="0"/>
              </a:spcBef>
            </a:pPr>
            <a:r>
              <a:rPr lang="en-US" altLang="zh-CN" dirty="0"/>
              <a:t>P2P</a:t>
            </a:r>
            <a:r>
              <a:rPr lang="zh-CN" altLang="en-US" dirty="0"/>
              <a:t>是将多台计算机聚在一起并且把它们的资源组成一个池，从而形成一个内容分发系统，每个客户都参与到分发内容的任务中，而且通常没有中心控制点</a:t>
            </a:r>
            <a:endParaRPr lang="en-US" altLang="zh-CN" dirty="0"/>
          </a:p>
          <a:p>
            <a:pPr>
              <a:spcBef>
                <a:spcPts val="0"/>
              </a:spcBef>
            </a:pPr>
            <a:r>
              <a:rPr lang="en-US" altLang="zh-CN" dirty="0"/>
              <a:t>P2P</a:t>
            </a:r>
            <a:r>
              <a:rPr lang="zh-CN" altLang="en-US" dirty="0"/>
              <a:t>网络模型主要分为非结构化和结构化两类。非结构化</a:t>
            </a:r>
            <a:r>
              <a:rPr lang="en-US" altLang="zh-CN" dirty="0"/>
              <a:t>P2P</a:t>
            </a:r>
            <a:r>
              <a:rPr lang="zh-CN" altLang="en-US" dirty="0"/>
              <a:t>网络模型按结点的集中化程度分为集中式、非集中式和混合型</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dirty="0">
                <a:sym typeface="+mn-ea"/>
              </a:rPr>
              <a:t>服务器进程工作方式</a:t>
            </a:r>
            <a:r>
              <a:rPr lang="zh-CN" altLang="en-US" dirty="0">
                <a:sym typeface="+mn-ea"/>
              </a:rPr>
              <a:t>：面向连接的并发方式服务</a:t>
            </a:r>
            <a:endParaRPr lang="zh-CN" altLang="en-US" dirty="0"/>
          </a:p>
        </p:txBody>
      </p:sp>
      <p:sp>
        <p:nvSpPr>
          <p:cNvPr id="4" name="内容占位符 2"/>
          <p:cNvSpPr>
            <a:spLocks noGrp="1"/>
          </p:cNvSpPr>
          <p:nvPr/>
        </p:nvSpPr>
        <p:spPr>
          <a:xfrm>
            <a:off x="826625" y="1074123"/>
            <a:ext cx="5147945"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Tx/>
              <a:buSzTx/>
              <a:buNone/>
            </a:pPr>
            <a:endParaRPr lang="zh-CN" altLang="en-US" dirty="0">
              <a:solidFill>
                <a:schemeClr val="tx1"/>
              </a:solidFill>
              <a:sym typeface="+mn-ea"/>
            </a:endParaRPr>
          </a:p>
        </p:txBody>
      </p:sp>
      <p:sp>
        <p:nvSpPr>
          <p:cNvPr id="116" name="内容占位符 2"/>
          <p:cNvSpPr txBox="1"/>
          <p:nvPr/>
        </p:nvSpPr>
        <p:spPr>
          <a:xfrm>
            <a:off x="838200" y="2014220"/>
            <a:ext cx="10529570" cy="435546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endParaRPr lang="zh-CN" altLang="en-US">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grpSp>
        <p:nvGrpSpPr>
          <p:cNvPr id="120" name="组合 171011"/>
          <p:cNvGrpSpPr/>
          <p:nvPr/>
        </p:nvGrpSpPr>
        <p:grpSpPr bwMode="auto">
          <a:xfrm>
            <a:off x="1992911" y="1466870"/>
            <a:ext cx="7882146" cy="4542155"/>
            <a:chOff x="0" y="0"/>
            <a:chExt cx="5035" cy="2949"/>
          </a:xfrm>
        </p:grpSpPr>
        <p:sp>
          <p:nvSpPr>
            <p:cNvPr id="121" name="文本框 171012"/>
            <p:cNvSpPr txBox="1">
              <a:spLocks noChangeArrowheads="1"/>
            </p:cNvSpPr>
            <p:nvPr/>
          </p:nvSpPr>
          <p:spPr bwMode="auto">
            <a:xfrm>
              <a:off x="223" y="2141"/>
              <a:ext cx="980"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effectLst/>
                  <a:uLnTx/>
                  <a:uFillTx/>
                  <a:latin typeface="微软雅黑" panose="020B0503020204020204" pitchFamily="34" charset="-122"/>
                </a:rPr>
                <a:t>接受连接请求</a:t>
              </a:r>
              <a:endParaRPr kumimoji="0" lang="zh-CN" altLang="en-US" sz="2000" b="0" i="0" u="none" strike="noStrike" kern="0" cap="none" spc="0" normalizeH="0" baseline="0" noProof="0">
                <a:ln>
                  <a:noFill/>
                </a:ln>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a:ln>
                    <a:noFill/>
                  </a:ln>
                  <a:effectLst/>
                  <a:uLnTx/>
                  <a:uFillTx/>
                  <a:latin typeface="微软雅黑" panose="020B0503020204020204" pitchFamily="34" charset="-122"/>
                </a:rPr>
                <a:t>的套接字</a:t>
              </a: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2" name="矩形 171013"/>
            <p:cNvSpPr>
              <a:spLocks noChangeArrowheads="1"/>
            </p:cNvSpPr>
            <p:nvPr/>
          </p:nvSpPr>
          <p:spPr bwMode="auto">
            <a:xfrm>
              <a:off x="108" y="0"/>
              <a:ext cx="3758" cy="2949"/>
            </a:xfrm>
            <a:prstGeom prst="rect">
              <a:avLst/>
            </a:prstGeom>
            <a:solidFill>
              <a:schemeClr val="accent1">
                <a:lumMod val="10000"/>
                <a:lumOff val="90000"/>
              </a:schemeClr>
            </a:solidFill>
            <a:ln w="9525">
              <a:solidFill>
                <a:sysClr val="windowText" lastClr="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3" name="矩形 171014"/>
            <p:cNvSpPr>
              <a:spLocks noChangeArrowheads="1"/>
            </p:cNvSpPr>
            <p:nvPr/>
          </p:nvSpPr>
          <p:spPr bwMode="auto">
            <a:xfrm>
              <a:off x="110" y="1996"/>
              <a:ext cx="1171" cy="948"/>
            </a:xfrm>
            <a:prstGeom prst="rect">
              <a:avLst/>
            </a:prstGeom>
            <a:solidFill>
              <a:schemeClr val="accent1">
                <a:lumMod val="25000"/>
                <a:lumOff val="75000"/>
              </a:schemeClr>
            </a:solidFill>
            <a:ln w="952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4" name="椭圆 171015"/>
            <p:cNvSpPr>
              <a:spLocks noChangeArrowheads="1"/>
            </p:cNvSpPr>
            <p:nvPr/>
          </p:nvSpPr>
          <p:spPr bwMode="auto">
            <a:xfrm>
              <a:off x="430" y="316"/>
              <a:ext cx="537" cy="527"/>
            </a:xfrm>
            <a:prstGeom prst="ellipse">
              <a:avLst/>
            </a:prstGeom>
            <a:solidFill>
              <a:srgbClr val="FF99CC"/>
            </a:solidFill>
            <a:ln w="38100" cmpd="dbl">
              <a:solidFill>
                <a:sysClr val="windowText" lastClr="000000"/>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200" b="0" i="0" u="none" strike="noStrike" kern="0" cap="none" spc="0" normalizeH="0" baseline="0" noProof="0" dirty="0">
                  <a:ln>
                    <a:noFill/>
                  </a:ln>
                  <a:effectLst/>
                  <a:uLnTx/>
                  <a:uFillTx/>
                  <a:latin typeface="微软雅黑" panose="020B0503020204020204" pitchFamily="34" charset="-122"/>
                </a:rPr>
                <a:t>M</a:t>
              </a:r>
              <a:endParaRPr kumimoji="0" lang="en-US" altLang="zh-CN" sz="3200" b="0" i="0" u="none" strike="noStrike" kern="0" cap="none" spc="0" normalizeH="0" baseline="0" noProof="0" dirty="0">
                <a:ln>
                  <a:noFill/>
                </a:ln>
                <a:effectLst/>
                <a:uLnTx/>
                <a:uFillTx/>
                <a:latin typeface="微软雅黑" panose="020B0503020204020204" pitchFamily="34" charset="-122"/>
              </a:endParaRPr>
            </a:p>
          </p:txBody>
        </p:sp>
        <p:sp>
          <p:nvSpPr>
            <p:cNvPr id="125" name="椭圆 171016"/>
            <p:cNvSpPr>
              <a:spLocks noChangeArrowheads="1"/>
            </p:cNvSpPr>
            <p:nvPr/>
          </p:nvSpPr>
          <p:spPr bwMode="auto">
            <a:xfrm>
              <a:off x="1450"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微软雅黑" panose="020B0503020204020204" pitchFamily="34" charset="-122"/>
                </a:rPr>
                <a:t>S</a:t>
              </a:r>
              <a:r>
                <a:rPr kumimoji="0" lang="en-US" altLang="zh-CN" sz="2800" b="0" i="0" u="none" strike="noStrike" kern="0" cap="none" spc="0" normalizeH="0" baseline="-25000" noProof="0" dirty="0">
                  <a:ln>
                    <a:noFill/>
                  </a:ln>
                  <a:effectLst/>
                  <a:uLnTx/>
                  <a:uFillTx/>
                  <a:latin typeface="微软雅黑" panose="020B0503020204020204" pitchFamily="34" charset="-122"/>
                </a:rPr>
                <a:t>1</a:t>
              </a:r>
              <a:endParaRPr kumimoji="0" lang="en-US" altLang="zh-CN" sz="2800" b="0" i="0" u="none" strike="noStrike" kern="0" cap="none" spc="0" normalizeH="0" baseline="-25000" noProof="0" dirty="0">
                <a:ln>
                  <a:noFill/>
                </a:ln>
                <a:effectLst/>
                <a:uLnTx/>
                <a:uFillTx/>
                <a:latin typeface="微软雅黑" panose="020B0503020204020204" pitchFamily="34" charset="-122"/>
              </a:endParaRPr>
            </a:p>
          </p:txBody>
        </p:sp>
        <p:sp>
          <p:nvSpPr>
            <p:cNvPr id="126" name="矩形 171017"/>
            <p:cNvSpPr>
              <a:spLocks noChangeArrowheads="1"/>
            </p:cNvSpPr>
            <p:nvPr/>
          </p:nvSpPr>
          <p:spPr bwMode="auto">
            <a:xfrm>
              <a:off x="1292" y="1995"/>
              <a:ext cx="2570" cy="948"/>
            </a:xfrm>
            <a:prstGeom prst="rect">
              <a:avLst/>
            </a:prstGeom>
            <a:solidFill>
              <a:schemeClr val="accent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7" name="矩形 171018"/>
            <p:cNvSpPr>
              <a:spLocks noChangeArrowheads="1"/>
            </p:cNvSpPr>
            <p:nvPr/>
          </p:nvSpPr>
          <p:spPr bwMode="auto">
            <a:xfrm>
              <a:off x="1503"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8" name="矩形 171019"/>
            <p:cNvSpPr>
              <a:spLocks noChangeArrowheads="1"/>
            </p:cNvSpPr>
            <p:nvPr/>
          </p:nvSpPr>
          <p:spPr bwMode="auto">
            <a:xfrm>
              <a:off x="2282"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29" name="矩形 171020"/>
            <p:cNvSpPr>
              <a:spLocks noChangeArrowheads="1"/>
            </p:cNvSpPr>
            <p:nvPr/>
          </p:nvSpPr>
          <p:spPr bwMode="auto">
            <a:xfrm>
              <a:off x="3061" y="2000"/>
              <a:ext cx="268"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30" name="文本框 171021"/>
            <p:cNvSpPr txBox="1">
              <a:spLocks noChangeArrowheads="1"/>
            </p:cNvSpPr>
            <p:nvPr/>
          </p:nvSpPr>
          <p:spPr bwMode="auto">
            <a:xfrm>
              <a:off x="1363" y="2141"/>
              <a:ext cx="607"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连接</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套接字</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p:txBody>
        </p:sp>
        <p:sp>
          <p:nvSpPr>
            <p:cNvPr id="131" name="文本框 171022"/>
            <p:cNvSpPr txBox="1">
              <a:spLocks noChangeArrowheads="1"/>
            </p:cNvSpPr>
            <p:nvPr/>
          </p:nvSpPr>
          <p:spPr bwMode="auto">
            <a:xfrm>
              <a:off x="2101" y="2141"/>
              <a:ext cx="616"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连接</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套接字</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p:txBody>
        </p:sp>
        <p:sp>
          <p:nvSpPr>
            <p:cNvPr id="132" name="文本框 171023"/>
            <p:cNvSpPr txBox="1">
              <a:spLocks noChangeArrowheads="1"/>
            </p:cNvSpPr>
            <p:nvPr/>
          </p:nvSpPr>
          <p:spPr bwMode="auto">
            <a:xfrm>
              <a:off x="2898" y="2141"/>
              <a:ext cx="622"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连接</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套接字</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p:txBody>
        </p:sp>
        <p:sp>
          <p:nvSpPr>
            <p:cNvPr id="133" name="直接连接符 171024"/>
            <p:cNvSpPr>
              <a:spLocks noChangeShapeType="1"/>
            </p:cNvSpPr>
            <p:nvPr/>
          </p:nvSpPr>
          <p:spPr bwMode="auto">
            <a:xfrm>
              <a:off x="108" y="2000"/>
              <a:ext cx="375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34" name="直接连接符 171025"/>
            <p:cNvSpPr>
              <a:spLocks noChangeShapeType="1"/>
            </p:cNvSpPr>
            <p:nvPr/>
          </p:nvSpPr>
          <p:spPr bwMode="auto">
            <a:xfrm>
              <a:off x="1638"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35" name="直接连接符 171026"/>
            <p:cNvSpPr>
              <a:spLocks noChangeShapeType="1"/>
            </p:cNvSpPr>
            <p:nvPr/>
          </p:nvSpPr>
          <p:spPr bwMode="auto">
            <a:xfrm>
              <a:off x="2417"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36" name="直接连接符 171027"/>
            <p:cNvSpPr>
              <a:spLocks noChangeShapeType="1"/>
            </p:cNvSpPr>
            <p:nvPr/>
          </p:nvSpPr>
          <p:spPr bwMode="auto">
            <a:xfrm>
              <a:off x="3196" y="1579"/>
              <a:ext cx="0" cy="421"/>
            </a:xfrm>
            <a:prstGeom prst="line">
              <a:avLst/>
            </a:prstGeom>
            <a:noFill/>
            <a:ln w="9525">
              <a:solidFill>
                <a:srgbClr val="954F72"/>
              </a:solidFill>
              <a:round/>
              <a:headEnd type="triangle" w="med" len="lg"/>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37" name="矩形 171028"/>
            <p:cNvSpPr>
              <a:spLocks noChangeArrowheads="1"/>
            </p:cNvSpPr>
            <p:nvPr/>
          </p:nvSpPr>
          <p:spPr bwMode="auto">
            <a:xfrm>
              <a:off x="563" y="2000"/>
              <a:ext cx="269" cy="158"/>
            </a:xfrm>
            <a:prstGeom prst="rect">
              <a:avLst/>
            </a:prstGeom>
            <a:solidFill>
              <a:srgbClr val="CC9900"/>
            </a:solidFill>
            <a:ln w="9525">
              <a:solidFill>
                <a:srgbClr val="954F72"/>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微软雅黑" panose="020B0503020204020204" pitchFamily="34" charset="-122"/>
              </a:endParaRPr>
            </a:p>
          </p:txBody>
        </p:sp>
        <p:sp>
          <p:nvSpPr>
            <p:cNvPr id="138" name="直接连接符 171029"/>
            <p:cNvSpPr>
              <a:spLocks noChangeShapeType="1"/>
            </p:cNvSpPr>
            <p:nvPr/>
          </p:nvSpPr>
          <p:spPr bwMode="auto">
            <a:xfrm flipV="1">
              <a:off x="698" y="842"/>
              <a:ext cx="0" cy="1158"/>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39" name="椭圆 171030"/>
            <p:cNvSpPr>
              <a:spLocks noChangeArrowheads="1"/>
            </p:cNvSpPr>
            <p:nvPr/>
          </p:nvSpPr>
          <p:spPr bwMode="auto">
            <a:xfrm>
              <a:off x="2223"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effectLst/>
                  <a:uLnTx/>
                  <a:uFillTx/>
                  <a:latin typeface="微软雅黑" panose="020B0503020204020204" pitchFamily="34" charset="-122"/>
                </a:rPr>
                <a:t>S</a:t>
              </a:r>
              <a:r>
                <a:rPr kumimoji="0" lang="en-US" altLang="zh-CN" sz="2800" b="0" i="0" u="none" strike="noStrike" kern="0" cap="none" spc="0" normalizeH="0" baseline="-25000" noProof="0">
                  <a:ln>
                    <a:noFill/>
                  </a:ln>
                  <a:effectLst/>
                  <a:uLnTx/>
                  <a:uFillTx/>
                  <a:latin typeface="微软雅黑" panose="020B0503020204020204" pitchFamily="34" charset="-122"/>
                </a:rPr>
                <a:t>2</a:t>
              </a:r>
              <a:endParaRPr kumimoji="0" lang="en-US" altLang="zh-CN" sz="2800" b="0" i="0" u="none" strike="noStrike" kern="0" cap="none" spc="0" normalizeH="0" baseline="-25000" noProof="0">
                <a:ln>
                  <a:noFill/>
                </a:ln>
                <a:effectLst/>
                <a:uLnTx/>
                <a:uFillTx/>
                <a:latin typeface="微软雅黑" panose="020B0503020204020204" pitchFamily="34" charset="-122"/>
              </a:endParaRPr>
            </a:p>
          </p:txBody>
        </p:sp>
        <p:sp>
          <p:nvSpPr>
            <p:cNvPr id="140" name="椭圆 171031"/>
            <p:cNvSpPr>
              <a:spLocks noChangeArrowheads="1"/>
            </p:cNvSpPr>
            <p:nvPr/>
          </p:nvSpPr>
          <p:spPr bwMode="auto">
            <a:xfrm>
              <a:off x="2996" y="1211"/>
              <a:ext cx="376" cy="369"/>
            </a:xfrm>
            <a:prstGeom prst="ellipse">
              <a:avLst/>
            </a:prstGeom>
            <a:solidFill>
              <a:srgbClr val="FFFF99"/>
            </a:solidFill>
            <a:ln w="9525">
              <a:solidFill>
                <a:srgbClr val="954F72"/>
              </a:solidFill>
              <a:rou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a:ln>
                    <a:noFill/>
                  </a:ln>
                  <a:effectLst/>
                  <a:uLnTx/>
                  <a:uFillTx/>
                  <a:latin typeface="微软雅黑" panose="020B0503020204020204" pitchFamily="34" charset="-122"/>
                </a:rPr>
                <a:t>S</a:t>
              </a:r>
              <a:r>
                <a:rPr kumimoji="0" lang="en-US" altLang="zh-CN" sz="2800" b="0" i="0" u="none" strike="noStrike" kern="0" cap="none" spc="0" normalizeH="0" baseline="-25000" noProof="0">
                  <a:ln>
                    <a:noFill/>
                  </a:ln>
                  <a:effectLst/>
                  <a:uLnTx/>
                  <a:uFillTx/>
                  <a:latin typeface="微软雅黑" panose="020B0503020204020204" pitchFamily="34" charset="-122"/>
                </a:rPr>
                <a:t>3</a:t>
              </a:r>
              <a:endParaRPr kumimoji="0" lang="en-US" altLang="zh-CN" sz="2800" b="0" i="0" u="none" strike="noStrike" kern="0" cap="none" spc="0" normalizeH="0" baseline="-25000" noProof="0">
                <a:ln>
                  <a:noFill/>
                </a:ln>
                <a:effectLst/>
                <a:uLnTx/>
                <a:uFillTx/>
                <a:latin typeface="微软雅黑" panose="020B0503020204020204" pitchFamily="34" charset="-122"/>
              </a:endParaRPr>
            </a:p>
          </p:txBody>
        </p:sp>
        <p:sp>
          <p:nvSpPr>
            <p:cNvPr id="141" name="直接连接符 171032"/>
            <p:cNvSpPr>
              <a:spLocks noChangeShapeType="1"/>
            </p:cNvSpPr>
            <p:nvPr/>
          </p:nvSpPr>
          <p:spPr bwMode="auto">
            <a:xfrm>
              <a:off x="914" y="737"/>
              <a:ext cx="589" cy="526"/>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42" name="直接连接符 171033"/>
            <p:cNvSpPr>
              <a:spLocks noChangeShapeType="1"/>
            </p:cNvSpPr>
            <p:nvPr/>
          </p:nvSpPr>
          <p:spPr bwMode="auto">
            <a:xfrm>
              <a:off x="949" y="669"/>
              <a:ext cx="1303" cy="620"/>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43" name="直接连接符 171034"/>
            <p:cNvSpPr>
              <a:spLocks noChangeShapeType="1"/>
            </p:cNvSpPr>
            <p:nvPr/>
          </p:nvSpPr>
          <p:spPr bwMode="auto">
            <a:xfrm>
              <a:off x="967" y="578"/>
              <a:ext cx="2040" cy="739"/>
            </a:xfrm>
            <a:prstGeom prst="line">
              <a:avLst/>
            </a:prstGeom>
            <a:noFill/>
            <a:ln w="9525">
              <a:solidFill>
                <a:srgbClr val="954F72"/>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44" name="文本框 171035"/>
            <p:cNvSpPr txBox="1">
              <a:spLocks noChangeArrowheads="1"/>
            </p:cNvSpPr>
            <p:nvPr/>
          </p:nvSpPr>
          <p:spPr bwMode="auto">
            <a:xfrm>
              <a:off x="4266" y="2350"/>
              <a:ext cx="76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effectLst/>
                  <a:uLnTx/>
                  <a:uFillTx/>
                  <a:latin typeface="微软雅黑" panose="020B0503020204020204" pitchFamily="34" charset="-122"/>
                </a:rPr>
                <a:t>操作系统</a:t>
              </a:r>
              <a:endParaRPr kumimoji="0" lang="zh-CN" altLang="en-US" sz="2000" b="0" i="0" u="none" strike="noStrike" kern="0" cap="none" spc="0" normalizeH="0" baseline="0" noProof="0" dirty="0">
                <a:ln>
                  <a:noFill/>
                </a:ln>
                <a:effectLst/>
                <a:uLnTx/>
                <a:uFillTx/>
                <a:latin typeface="微软雅黑" panose="020B0503020204020204" pitchFamily="34" charset="-122"/>
              </a:endParaRPr>
            </a:p>
          </p:txBody>
        </p:sp>
        <p:sp>
          <p:nvSpPr>
            <p:cNvPr id="145" name="直接连接符 171036"/>
            <p:cNvSpPr>
              <a:spLocks noChangeShapeType="1"/>
            </p:cNvSpPr>
            <p:nvPr/>
          </p:nvSpPr>
          <p:spPr bwMode="auto">
            <a:xfrm flipH="1">
              <a:off x="3920" y="2474"/>
              <a:ext cx="322" cy="0"/>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46" name="直接连接符 171037"/>
            <p:cNvSpPr>
              <a:spLocks noChangeShapeType="1"/>
            </p:cNvSpPr>
            <p:nvPr/>
          </p:nvSpPr>
          <p:spPr bwMode="auto">
            <a:xfrm flipH="1">
              <a:off x="3920" y="1053"/>
              <a:ext cx="322" cy="0"/>
            </a:xfrm>
            <a:prstGeom prst="line">
              <a:avLst/>
            </a:prstGeom>
            <a:noFill/>
            <a:ln w="9525">
              <a:solidFill>
                <a:srgbClr val="954F72"/>
              </a:solidFill>
              <a:round/>
              <a:tailEnd type="triangle" w="med" len="lg"/>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47" name="文本框 171038"/>
            <p:cNvSpPr txBox="1">
              <a:spLocks noChangeArrowheads="1"/>
            </p:cNvSpPr>
            <p:nvPr/>
          </p:nvSpPr>
          <p:spPr bwMode="auto">
            <a:xfrm>
              <a:off x="4240" y="849"/>
              <a:ext cx="69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effectLst/>
                  <a:uLnTx/>
                  <a:uFillTx/>
                  <a:latin typeface="微软雅黑" panose="020B0503020204020204" pitchFamily="34" charset="-122"/>
                </a:rPr>
                <a:t>服务</a:t>
              </a:r>
              <a:endParaRPr kumimoji="0" lang="zh-CN" altLang="en-US" sz="2000" b="0" i="0" u="none" strike="noStrike" kern="0" cap="none" spc="0" normalizeH="0" baseline="0" noProof="0" dirty="0">
                <a:ln>
                  <a:noFill/>
                </a:ln>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effectLst/>
                  <a:uLnTx/>
                  <a:uFillTx/>
                  <a:latin typeface="微软雅黑" panose="020B0503020204020204" pitchFamily="34" charset="-122"/>
                </a:rPr>
                <a:t>进程</a:t>
              </a:r>
              <a:endParaRPr kumimoji="0" lang="zh-CN" altLang="en-US" sz="2000" b="0" i="0" u="none" strike="noStrike" kern="0" cap="none" spc="0" normalizeH="0" baseline="0" noProof="0" dirty="0">
                <a:ln>
                  <a:noFill/>
                </a:ln>
                <a:effectLst/>
                <a:uLnTx/>
                <a:uFillTx/>
                <a:latin typeface="微软雅黑" panose="020B0503020204020204" pitchFamily="34" charset="-122"/>
              </a:endParaRPr>
            </a:p>
          </p:txBody>
        </p:sp>
        <p:sp>
          <p:nvSpPr>
            <p:cNvPr id="148" name="文本框 171039"/>
            <p:cNvSpPr txBox="1">
              <a:spLocks noChangeArrowheads="1"/>
            </p:cNvSpPr>
            <p:nvPr/>
          </p:nvSpPr>
          <p:spPr bwMode="auto">
            <a:xfrm>
              <a:off x="1822" y="668"/>
              <a:ext cx="119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5000"/>
                </a:lnSpc>
                <a:spcBef>
                  <a:spcPts val="0"/>
                </a:spcBef>
                <a:spcAft>
                  <a:spcPts val="0"/>
                </a:spcAft>
                <a:buClrTx/>
                <a:buSzTx/>
                <a:buFontTx/>
                <a:buNone/>
                <a:defRPr/>
              </a:pPr>
              <a:r>
                <a:rPr kumimoji="0" lang="zh-CN" altLang="en-US" sz="2000" b="0" i="0" u="none" strike="noStrike" kern="0" cap="none" spc="0" normalizeH="0" baseline="0" noProof="0" dirty="0">
                  <a:ln>
                    <a:noFill/>
                  </a:ln>
                  <a:effectLst/>
                  <a:uLnTx/>
                  <a:uFillTx/>
                  <a:latin typeface="微软雅黑" panose="020B0503020204020204" pitchFamily="34" charset="-122"/>
                </a:rPr>
                <a:t>从属服务进程</a:t>
              </a:r>
              <a:endParaRPr kumimoji="0" lang="zh-CN" altLang="en-US" sz="2000" b="0" i="0" u="none" strike="noStrike" kern="0" cap="none" spc="0" normalizeH="0" baseline="0" noProof="0" dirty="0">
                <a:ln>
                  <a:noFill/>
                </a:ln>
                <a:effectLst/>
                <a:uLnTx/>
                <a:uFillTx/>
                <a:latin typeface="微软雅黑" panose="020B0503020204020204" pitchFamily="34" charset="-122"/>
              </a:endParaRPr>
            </a:p>
          </p:txBody>
        </p:sp>
        <p:sp>
          <p:nvSpPr>
            <p:cNvPr id="149" name="文本框 171040"/>
            <p:cNvSpPr txBox="1">
              <a:spLocks noChangeArrowheads="1"/>
            </p:cNvSpPr>
            <p:nvPr/>
          </p:nvSpPr>
          <p:spPr bwMode="auto">
            <a:xfrm>
              <a:off x="200" y="46"/>
              <a:ext cx="1024"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4400" eaLnBrk="1" fontAlgn="auto" latinLnBrk="0" hangingPunct="1">
                <a:lnSpc>
                  <a:spcPct val="105000"/>
                </a:lnSpc>
                <a:spcBef>
                  <a:spcPts val="0"/>
                </a:spcBef>
                <a:spcAft>
                  <a:spcPts val="0"/>
                </a:spcAft>
                <a:buClrTx/>
                <a:buSzTx/>
                <a:buFontTx/>
                <a:buNone/>
                <a:defRPr/>
              </a:pPr>
              <a:r>
                <a:rPr kumimoji="0" lang="zh-CN" altLang="en-US" sz="2000" b="0" i="0" u="none" strike="noStrike" kern="0" cap="none" spc="0" normalizeH="0" baseline="0" noProof="0" dirty="0">
                  <a:ln>
                    <a:noFill/>
                  </a:ln>
                  <a:effectLst/>
                  <a:uLnTx/>
                  <a:uFillTx/>
                  <a:latin typeface="微软雅黑" panose="020B0503020204020204" pitchFamily="34" charset="-122"/>
                </a:rPr>
                <a:t>主服务进程</a:t>
              </a:r>
              <a:endParaRPr kumimoji="0" lang="zh-CN" altLang="en-US" sz="2000" b="0" i="0" u="none" strike="noStrike" kern="0" cap="none" spc="0" normalizeH="0" baseline="0" noProof="0" dirty="0">
                <a:ln>
                  <a:noFill/>
                </a:ln>
                <a:effectLst/>
                <a:uLnTx/>
                <a:uFillTx/>
                <a:latin typeface="微软雅黑" panose="020B0503020204020204" pitchFamily="34" charset="-122"/>
              </a:endParaRPr>
            </a:p>
          </p:txBody>
        </p:sp>
        <p:sp>
          <p:nvSpPr>
            <p:cNvPr id="150" name="文本框 171041"/>
            <p:cNvSpPr txBox="1">
              <a:spLocks noChangeArrowheads="1"/>
            </p:cNvSpPr>
            <p:nvPr/>
          </p:nvSpPr>
          <p:spPr bwMode="auto">
            <a:xfrm>
              <a:off x="0" y="2571"/>
              <a:ext cx="126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5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rPr>
                <a:t>（原来的套接字）</a:t>
              </a:r>
              <a:endPar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endParaRPr>
            </a:p>
          </p:txBody>
        </p:sp>
        <p:sp>
          <p:nvSpPr>
            <p:cNvPr id="151" name="直接连接符 171042"/>
            <p:cNvSpPr>
              <a:spLocks noChangeShapeType="1"/>
            </p:cNvSpPr>
            <p:nvPr/>
          </p:nvSpPr>
          <p:spPr bwMode="auto">
            <a:xfrm>
              <a:off x="1490" y="2877"/>
              <a:ext cx="1933" cy="0"/>
            </a:xfrm>
            <a:prstGeom prst="line">
              <a:avLst/>
            </a:prstGeom>
            <a:noFill/>
            <a:ln w="9525">
              <a:solidFill>
                <a:srgbClr val="954F72"/>
              </a:solidFill>
              <a:round/>
              <a:headEnd type="triangle" w="sm" len="med"/>
              <a:tailEnd type="triangle" w="sm" len="me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effectLst/>
                <a:uLnTx/>
                <a:uFillTx/>
                <a:latin typeface="等线" panose="02010600030101010101" charset="-122"/>
                <a:ea typeface="等线" panose="02010600030101010101" charset="-122"/>
              </a:endParaRPr>
            </a:p>
          </p:txBody>
        </p:sp>
        <p:sp>
          <p:nvSpPr>
            <p:cNvPr id="152" name="文本框 171043"/>
            <p:cNvSpPr txBox="1">
              <a:spLocks noChangeArrowheads="1"/>
            </p:cNvSpPr>
            <p:nvPr/>
          </p:nvSpPr>
          <p:spPr bwMode="auto">
            <a:xfrm>
              <a:off x="1772" y="2618"/>
              <a:ext cx="1424" cy="2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ctr" latinLnBrk="0" hangingPunct="1">
                <a:lnSpc>
                  <a:spcPct val="105000"/>
                </a:lnSpc>
                <a:spcBef>
                  <a:spcPts val="0"/>
                </a:spcBef>
                <a:spcAft>
                  <a:spcPts val="0"/>
                </a:spcAft>
                <a:buClrTx/>
                <a:buSzTx/>
                <a:buFontTx/>
                <a:buNone/>
                <a:defRPr/>
              </a:pPr>
              <a:r>
                <a:rPr kumimoji="0" lang="en-US" altLang="zh-CN" sz="2000" b="0" i="0" u="none" strike="noStrike" kern="0" cap="none" spc="0" normalizeH="0" baseline="0" noProof="0" dirty="0">
                  <a:ln>
                    <a:noFill/>
                  </a:ln>
                  <a:solidFill>
                    <a:schemeClr val="bg1"/>
                  </a:solidFill>
                  <a:effectLst/>
                  <a:uLnTx/>
                  <a:uFillTx/>
                  <a:latin typeface="微软雅黑" panose="020B0503020204020204" pitchFamily="34" charset="-122"/>
                  <a:cs typeface="微软雅黑" panose="020B0503020204020204" pitchFamily="34" charset="-122"/>
                </a:rPr>
                <a:t>(</a:t>
              </a:r>
              <a:r>
                <a:rPr kumimoji="0" lang="zh-CN" altLang="en-US" sz="2000" b="0" i="0" u="none" strike="noStrike" kern="0" cap="none" spc="0" normalizeH="0" baseline="0" noProof="0" dirty="0">
                  <a:ln>
                    <a:noFill/>
                  </a:ln>
                  <a:solidFill>
                    <a:schemeClr val="bg1"/>
                  </a:solidFill>
                  <a:effectLst/>
                  <a:uLnTx/>
                  <a:uFillTx/>
                  <a:latin typeface="微软雅黑" panose="020B0503020204020204" pitchFamily="34" charset="-122"/>
                  <a:cs typeface="微软雅黑" panose="020B0503020204020204" pitchFamily="34" charset="-122"/>
                </a:rPr>
                <a:t>新创建的套接字</a:t>
              </a:r>
              <a:r>
                <a:rPr kumimoji="0" lang="en-US" altLang="zh-CN" sz="2000" b="0" i="0" u="none" strike="noStrike" kern="0" cap="none" spc="0" normalizeH="0" baseline="0" noProof="0" dirty="0">
                  <a:ln>
                    <a:noFill/>
                  </a:ln>
                  <a:solidFill>
                    <a:schemeClr val="bg1"/>
                  </a:solidFill>
                  <a:effectLst/>
                  <a:uLnTx/>
                  <a:uFillTx/>
                  <a:latin typeface="微软雅黑" panose="020B0503020204020204" pitchFamily="34" charset="-122"/>
                  <a:cs typeface="微软雅黑" panose="020B0503020204020204" pitchFamily="34" charset="-122"/>
                </a:rPr>
                <a:t>)</a:t>
              </a:r>
              <a:endParaRPr kumimoji="0" lang="en-US" altLang="zh-CN" sz="2000" b="0" i="0" u="none" strike="noStrike" kern="0" cap="none" spc="0" normalizeH="0" baseline="0" noProof="0" dirty="0">
                <a:ln>
                  <a:noFill/>
                </a:ln>
                <a:solidFill>
                  <a:schemeClr val="bg1"/>
                </a:solidFill>
                <a:effectLst/>
                <a:uLnTx/>
                <a:uFillTx/>
                <a:latin typeface="微软雅黑" panose="020B0503020204020204" pitchFamily="34" charset="-122"/>
                <a:cs typeface="微软雅黑" panose="020B0503020204020204" pitchFamily="34" charset="-122"/>
              </a:endParaRPr>
            </a:p>
          </p:txBody>
        </p:sp>
        <p:sp>
          <p:nvSpPr>
            <p:cNvPr id="153" name="直接连接符 171044"/>
            <p:cNvSpPr>
              <a:spLocks noChangeShapeType="1"/>
            </p:cNvSpPr>
            <p:nvPr/>
          </p:nvSpPr>
          <p:spPr bwMode="auto">
            <a:xfrm>
              <a:off x="1290" y="2000"/>
              <a:ext cx="0" cy="949"/>
            </a:xfrm>
            <a:prstGeom prst="line">
              <a:avLst/>
            </a:prstGeom>
            <a:noFill/>
            <a:ln w="9525">
              <a:solidFill>
                <a:schemeClr val="tx1"/>
              </a:solidFill>
              <a:prstDash val="dash"/>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effectLst/>
                <a:uLnTx/>
                <a:uFillTx/>
                <a:latin typeface="等线" panose="02010600030101010101" charset="-122"/>
                <a:ea typeface="等线" panose="02010600030101010101" charset="-122"/>
              </a:endParaRPr>
            </a:p>
          </p:txBody>
        </p:sp>
      </p:gr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zh-CN" altLang="en-US" b="0" dirty="0">
                <a:solidFill>
                  <a:schemeClr val="tx1"/>
                </a:solidFill>
                <a:latin typeface="+mj-lt"/>
                <a:ea typeface="+mj-ea"/>
              </a:rPr>
              <a:t>第</a:t>
            </a:r>
            <a:r>
              <a:rPr lang="en-US" altLang="zh-CN" b="0" dirty="0">
                <a:solidFill>
                  <a:schemeClr val="tx1"/>
                </a:solidFill>
                <a:latin typeface="+mj-lt"/>
                <a:ea typeface="+mj-ea"/>
              </a:rPr>
              <a:t>7</a:t>
            </a:r>
            <a:r>
              <a:rPr lang="zh-CN" altLang="en-US" b="0" dirty="0">
                <a:solidFill>
                  <a:schemeClr val="tx1"/>
                </a:solidFill>
                <a:latin typeface="+mj-lt"/>
                <a:ea typeface="+mj-ea"/>
              </a:rPr>
              <a:t>章  应用层</a:t>
            </a:r>
            <a:endParaRPr lang="en-US" b="0" dirty="0">
              <a:solidFill>
                <a:schemeClr val="tx1"/>
              </a:solidFill>
              <a:latin typeface="+mj-lt"/>
              <a:ea typeface="+mj-ea"/>
            </a:endParaRPr>
          </a:p>
        </p:txBody>
      </p:sp>
      <p:sp>
        <p:nvSpPr>
          <p:cNvPr id="2" name="内容占位符 1"/>
          <p:cNvSpPr>
            <a:spLocks noGrp="1"/>
          </p:cNvSpPr>
          <p:nvPr>
            <p:ph idx="1"/>
          </p:nvPr>
        </p:nvSpPr>
        <p:spPr/>
        <p:txBody>
          <a:bodyPr>
            <a:normAutofit/>
          </a:bodyPr>
          <a:lstStyle/>
          <a:p>
            <a:pPr marL="0" indent="0">
              <a:lnSpc>
                <a:spcPct val="130000"/>
              </a:lnSpc>
              <a:spcBef>
                <a:spcPts val="0"/>
              </a:spcBef>
              <a:buNone/>
            </a:pPr>
            <a:r>
              <a:rPr lang="en-US" altLang="zh-CN" sz="2800" dirty="0">
                <a:solidFill>
                  <a:schemeClr val="tx1"/>
                </a:solidFill>
                <a:latin typeface="+mn-lt"/>
              </a:rPr>
              <a:t>7.1 </a:t>
            </a:r>
            <a:r>
              <a:rPr lang="zh-CN" altLang="en-US" sz="2800" dirty="0">
                <a:solidFill>
                  <a:schemeClr val="tx1"/>
                </a:solidFill>
                <a:latin typeface="+mn-lt"/>
              </a:rPr>
              <a:t>应用层概述</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7.2 DNS</a:t>
            </a:r>
            <a:r>
              <a:rPr lang="zh-CN" altLang="en-US" sz="2800" dirty="0">
                <a:solidFill>
                  <a:schemeClr val="tx1"/>
                </a:solidFill>
                <a:latin typeface="+mn-lt"/>
              </a:rPr>
              <a:t>域名系统</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7.3 </a:t>
            </a:r>
            <a:r>
              <a:rPr lang="zh-CN" altLang="en-US" sz="2800" dirty="0">
                <a:solidFill>
                  <a:schemeClr val="tx1"/>
                </a:solidFill>
                <a:latin typeface="+mn-lt"/>
              </a:rPr>
              <a:t>电子邮件服务</a:t>
            </a:r>
            <a:r>
              <a:rPr lang="en-US" altLang="zh-CN" sz="2800" dirty="0">
                <a:solidFill>
                  <a:schemeClr val="tx1"/>
                </a:solidFill>
                <a:latin typeface="+mn-lt"/>
              </a:rPr>
              <a:t>SMTP</a:t>
            </a:r>
            <a:endParaRPr lang="en-US" altLang="zh-CN"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7.4 FTP</a:t>
            </a:r>
            <a:r>
              <a:rPr lang="zh-CN" altLang="en-US" sz="2800" dirty="0">
                <a:solidFill>
                  <a:schemeClr val="tx1"/>
                </a:solidFill>
                <a:latin typeface="+mn-lt"/>
              </a:rPr>
              <a:t>文件传输</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7.5 Web </a:t>
            </a:r>
            <a:r>
              <a:rPr lang="zh-CN" altLang="en-US" sz="2800" dirty="0">
                <a:solidFill>
                  <a:schemeClr val="tx1"/>
                </a:solidFill>
                <a:latin typeface="+mn-lt"/>
              </a:rPr>
              <a:t>服务</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7.6 </a:t>
            </a:r>
            <a:r>
              <a:rPr lang="zh-CN" altLang="en-US" sz="2800" dirty="0">
                <a:solidFill>
                  <a:schemeClr val="tx1"/>
                </a:solidFill>
                <a:latin typeface="+mn-lt"/>
              </a:rPr>
              <a:t>网络流媒体应用</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7.7 CDN</a:t>
            </a:r>
            <a:r>
              <a:rPr lang="zh-CN" altLang="en-US" sz="2800" dirty="0">
                <a:solidFill>
                  <a:schemeClr val="tx1"/>
                </a:solidFill>
                <a:latin typeface="+mn-lt"/>
              </a:rPr>
              <a:t>内容分发网络及 </a:t>
            </a:r>
            <a:r>
              <a:rPr lang="en-US" altLang="zh-CN" sz="2800" dirty="0">
                <a:solidFill>
                  <a:schemeClr val="tx1"/>
                </a:solidFill>
                <a:latin typeface="+mn-lt"/>
              </a:rPr>
              <a:t>P2P </a:t>
            </a:r>
            <a:r>
              <a:rPr lang="zh-CN" altLang="en-US" sz="2800" dirty="0">
                <a:solidFill>
                  <a:schemeClr val="tx1"/>
                </a:solidFill>
                <a:latin typeface="+mn-lt"/>
              </a:rPr>
              <a:t>应用</a:t>
            </a:r>
            <a:endParaRPr lang="zh-CN" altLang="en-US" sz="2800" dirty="0">
              <a:solidFill>
                <a:schemeClr val="tx1"/>
              </a:solidFill>
              <a:latin typeface="+mn-lt"/>
            </a:endParaRPr>
          </a:p>
          <a:p>
            <a:pPr marL="0" indent="0">
              <a:lnSpc>
                <a:spcPct val="130000"/>
              </a:lnSpc>
              <a:spcBef>
                <a:spcPts val="0"/>
              </a:spcBef>
              <a:buNone/>
            </a:pPr>
            <a:r>
              <a:rPr lang="en-US" altLang="zh-CN" sz="2800" dirty="0">
                <a:solidFill>
                  <a:schemeClr val="tx1"/>
                </a:solidFill>
                <a:latin typeface="+mn-lt"/>
              </a:rPr>
              <a:t>7.8 </a:t>
            </a:r>
            <a:r>
              <a:rPr lang="zh-CN" altLang="en-US" sz="2800" dirty="0">
                <a:solidFill>
                  <a:schemeClr val="tx1"/>
                </a:solidFill>
              </a:rPr>
              <a:t>本章</a:t>
            </a:r>
            <a:r>
              <a:rPr lang="zh-CN" altLang="en-US" sz="2800" dirty="0">
                <a:solidFill>
                  <a:schemeClr val="tx1"/>
                </a:solidFill>
                <a:latin typeface="+mn-lt"/>
              </a:rPr>
              <a:t>总结</a:t>
            </a:r>
            <a:endParaRPr lang="zh-CN" altLang="en-US" sz="2800" dirty="0">
              <a:solidFill>
                <a:schemeClr val="tx1"/>
              </a:solidFill>
              <a:latin typeface="+mn-lt"/>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693561" y="1359559"/>
            <a:ext cx="9236360" cy="4751705"/>
            <a:chOff x="1049335" y="1658938"/>
            <a:chExt cx="9236360" cy="4751705"/>
          </a:xfrm>
        </p:grpSpPr>
        <p:sp>
          <p:nvSpPr>
            <p:cNvPr id="125" name="直接连接符 169985"/>
            <p:cNvSpPr>
              <a:spLocks noChangeShapeType="1"/>
            </p:cNvSpPr>
            <p:nvPr/>
          </p:nvSpPr>
          <p:spPr bwMode="auto">
            <a:xfrm>
              <a:off x="4215225" y="5148263"/>
              <a:ext cx="0" cy="2203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6" name="直接连接符 169987"/>
            <p:cNvSpPr>
              <a:spLocks noChangeShapeType="1"/>
            </p:cNvSpPr>
            <p:nvPr/>
          </p:nvSpPr>
          <p:spPr bwMode="auto">
            <a:xfrm>
              <a:off x="8420008" y="3400108"/>
              <a:ext cx="0" cy="2571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 name="直接连接符 169988"/>
            <p:cNvSpPr>
              <a:spLocks noChangeShapeType="1"/>
            </p:cNvSpPr>
            <p:nvPr/>
          </p:nvSpPr>
          <p:spPr bwMode="auto">
            <a:xfrm>
              <a:off x="8901353" y="3400108"/>
              <a:ext cx="0" cy="34607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8" name="直接连接符 169989"/>
            <p:cNvSpPr>
              <a:spLocks noChangeShapeType="1"/>
            </p:cNvSpPr>
            <p:nvPr/>
          </p:nvSpPr>
          <p:spPr bwMode="auto">
            <a:xfrm>
              <a:off x="9391588" y="3400108"/>
              <a:ext cx="0" cy="33464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9" name="文本框 169990"/>
            <p:cNvSpPr txBox="1">
              <a:spLocks noChangeArrowheads="1"/>
            </p:cNvSpPr>
            <p:nvPr/>
          </p:nvSpPr>
          <p:spPr bwMode="auto">
            <a:xfrm>
              <a:off x="6926442" y="1942783"/>
              <a:ext cx="104547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9600">
                  <a:cs typeface="微软雅黑" panose="020B0503020204020204" pitchFamily="34" charset="-122"/>
                  <a:sym typeface="Wingdings" panose="05000000000000000000" pitchFamily="2" charset="2"/>
                </a:rPr>
                <a:t></a:t>
              </a:r>
              <a:endParaRPr lang="en-US" altLang="zh-CN" sz="9600">
                <a:cs typeface="微软雅黑" panose="020B0503020204020204" pitchFamily="34" charset="-122"/>
                <a:sym typeface="Wingdings" panose="05000000000000000000" pitchFamily="2" charset="2"/>
              </a:endParaRPr>
            </a:p>
          </p:txBody>
        </p:sp>
        <p:sp>
          <p:nvSpPr>
            <p:cNvPr id="130" name="直接连接符 169991"/>
            <p:cNvSpPr>
              <a:spLocks noChangeShapeType="1"/>
            </p:cNvSpPr>
            <p:nvPr/>
          </p:nvSpPr>
          <p:spPr bwMode="auto">
            <a:xfrm>
              <a:off x="7420487" y="3125153"/>
              <a:ext cx="0" cy="441325"/>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1" name="矩形 169992"/>
            <p:cNvSpPr>
              <a:spLocks noChangeArrowheads="1"/>
            </p:cNvSpPr>
            <p:nvPr/>
          </p:nvSpPr>
          <p:spPr bwMode="auto">
            <a:xfrm>
              <a:off x="6651478" y="3736658"/>
              <a:ext cx="3178273" cy="1336675"/>
            </a:xfrm>
            <a:prstGeom prst="rect">
              <a:avLst/>
            </a:prstGeom>
            <a:solidFill>
              <a:srgbClr val="CCECFF"/>
            </a:solidFill>
            <a:ln w="9525">
              <a:solidFill>
                <a:srgbClr val="333399"/>
              </a:solidFill>
              <a:miter lim="800000"/>
            </a:ln>
          </p:spPr>
          <p:txBody>
            <a:bodyPr/>
            <a:lstStyle/>
            <a:p>
              <a:endParaRPr lang="zh-CN" altLang="en-US"/>
            </a:p>
          </p:txBody>
        </p:sp>
        <p:sp>
          <p:nvSpPr>
            <p:cNvPr id="132" name="文本框 169993"/>
            <p:cNvSpPr txBox="1">
              <a:spLocks noChangeArrowheads="1"/>
            </p:cNvSpPr>
            <p:nvPr/>
          </p:nvSpPr>
          <p:spPr bwMode="auto">
            <a:xfrm>
              <a:off x="9098209" y="4681538"/>
              <a:ext cx="94490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a:t>TCP</a:t>
              </a:r>
              <a:endParaRPr lang="en-US" altLang="zh-CN" sz="2000"/>
            </a:p>
          </p:txBody>
        </p:sp>
        <p:sp>
          <p:nvSpPr>
            <p:cNvPr id="133" name="矩形 169994"/>
            <p:cNvSpPr>
              <a:spLocks noChangeArrowheads="1"/>
            </p:cNvSpPr>
            <p:nvPr/>
          </p:nvSpPr>
          <p:spPr bwMode="auto">
            <a:xfrm>
              <a:off x="3465585" y="3195638"/>
              <a:ext cx="1481501" cy="957580"/>
            </a:xfrm>
            <a:prstGeom prst="rect">
              <a:avLst/>
            </a:prstGeom>
            <a:solidFill>
              <a:srgbClr val="CCECFF"/>
            </a:solidFill>
            <a:ln w="9525">
              <a:solidFill>
                <a:srgbClr val="333399"/>
              </a:solidFill>
              <a:miter lim="800000"/>
            </a:ln>
          </p:spPr>
          <p:txBody>
            <a:bodyPr/>
            <a:lstStyle/>
            <a:p>
              <a:endParaRPr lang="zh-CN" altLang="en-US"/>
            </a:p>
          </p:txBody>
        </p:sp>
        <p:sp>
          <p:nvSpPr>
            <p:cNvPr id="134" name="文本框 169995"/>
            <p:cNvSpPr txBox="1">
              <a:spLocks noChangeArrowheads="1"/>
            </p:cNvSpPr>
            <p:nvPr/>
          </p:nvSpPr>
          <p:spPr bwMode="auto">
            <a:xfrm>
              <a:off x="3435104" y="3746183"/>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t>TCP</a:t>
              </a:r>
              <a:endParaRPr lang="en-US" altLang="zh-CN" sz="2000"/>
            </a:p>
          </p:txBody>
        </p:sp>
        <p:sp>
          <p:nvSpPr>
            <p:cNvPr id="135" name="文本框 169996"/>
            <p:cNvSpPr txBox="1">
              <a:spLocks noChangeArrowheads="1"/>
            </p:cNvSpPr>
            <p:nvPr/>
          </p:nvSpPr>
          <p:spPr bwMode="auto">
            <a:xfrm>
              <a:off x="3863742" y="20539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cs typeface="微软雅黑" panose="020B0503020204020204" pitchFamily="34" charset="-122"/>
                  <a:sym typeface="Wingdings" panose="05000000000000000000" pitchFamily="2" charset="2"/>
                </a:rPr>
                <a:t></a:t>
              </a:r>
              <a:endParaRPr lang="en-US" altLang="zh-CN" sz="6000" dirty="0">
                <a:cs typeface="微软雅黑" panose="020B0503020204020204" pitchFamily="34" charset="-122"/>
                <a:sym typeface="Wingdings" panose="05000000000000000000" pitchFamily="2" charset="2"/>
              </a:endParaRPr>
            </a:p>
          </p:txBody>
        </p:sp>
        <p:sp>
          <p:nvSpPr>
            <p:cNvPr id="136" name="文本框 169997"/>
            <p:cNvSpPr txBox="1">
              <a:spLocks noChangeArrowheads="1"/>
            </p:cNvSpPr>
            <p:nvPr/>
          </p:nvSpPr>
          <p:spPr bwMode="auto">
            <a:xfrm>
              <a:off x="3370332" y="1887538"/>
              <a:ext cx="74297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t>客户进程</a:t>
              </a:r>
              <a:endParaRPr lang="zh-CN" altLang="en-US" sz="2000" dirty="0"/>
            </a:p>
          </p:txBody>
        </p:sp>
        <p:sp>
          <p:nvSpPr>
            <p:cNvPr id="137" name="直接连接符 169998"/>
            <p:cNvSpPr>
              <a:spLocks noChangeShapeType="1"/>
            </p:cNvSpPr>
            <p:nvPr/>
          </p:nvSpPr>
          <p:spPr bwMode="auto">
            <a:xfrm flipH="1">
              <a:off x="4203477" y="2846388"/>
              <a:ext cx="0" cy="2501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8" name="文本框 169999"/>
            <p:cNvSpPr txBox="1">
              <a:spLocks noChangeArrowheads="1"/>
            </p:cNvSpPr>
            <p:nvPr/>
          </p:nvSpPr>
          <p:spPr bwMode="auto">
            <a:xfrm>
              <a:off x="2755633" y="2798763"/>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t>客户套接字</a:t>
              </a:r>
              <a:endParaRPr lang="zh-CN" altLang="en-US" sz="2000" dirty="0"/>
            </a:p>
          </p:txBody>
        </p:sp>
        <p:sp>
          <p:nvSpPr>
            <p:cNvPr id="139" name="文本框 170000"/>
            <p:cNvSpPr txBox="1">
              <a:spLocks noChangeArrowheads="1"/>
            </p:cNvSpPr>
            <p:nvPr/>
          </p:nvSpPr>
          <p:spPr bwMode="auto">
            <a:xfrm>
              <a:off x="9829751" y="2315890"/>
              <a:ext cx="438164" cy="146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0000"/>
                </a:lnSpc>
              </a:pPr>
              <a:r>
                <a:rPr lang="zh-CN" altLang="en-US" sz="2000" dirty="0"/>
                <a:t>临</a:t>
              </a:r>
              <a:endParaRPr lang="zh-CN" altLang="en-US" sz="2000" dirty="0"/>
            </a:p>
            <a:p>
              <a:pPr>
                <a:lnSpc>
                  <a:spcPct val="90000"/>
                </a:lnSpc>
              </a:pPr>
              <a:r>
                <a:rPr lang="zh-CN" altLang="en-US" sz="2000" dirty="0"/>
                <a:t>时</a:t>
              </a:r>
              <a:endParaRPr lang="zh-CN" altLang="en-US" sz="2000" dirty="0"/>
            </a:p>
            <a:p>
              <a:pPr>
                <a:lnSpc>
                  <a:spcPct val="90000"/>
                </a:lnSpc>
              </a:pPr>
              <a:r>
                <a:rPr lang="zh-CN" altLang="en-US" sz="2000" dirty="0"/>
                <a:t>套</a:t>
              </a:r>
              <a:endParaRPr lang="zh-CN" altLang="en-US" sz="2000" dirty="0"/>
            </a:p>
            <a:p>
              <a:pPr>
                <a:lnSpc>
                  <a:spcPct val="90000"/>
                </a:lnSpc>
              </a:pPr>
              <a:r>
                <a:rPr lang="zh-CN" altLang="en-US" sz="2000" dirty="0"/>
                <a:t>接</a:t>
              </a:r>
              <a:endParaRPr lang="zh-CN" altLang="en-US" sz="2000" dirty="0"/>
            </a:p>
            <a:p>
              <a:pPr>
                <a:lnSpc>
                  <a:spcPct val="90000"/>
                </a:lnSpc>
              </a:pPr>
              <a:r>
                <a:rPr lang="zh-CN" altLang="en-US" sz="2000" dirty="0"/>
                <a:t>字</a:t>
              </a:r>
              <a:endParaRPr lang="zh-CN" altLang="en-US" sz="2000" dirty="0"/>
            </a:p>
          </p:txBody>
        </p:sp>
        <p:sp>
          <p:nvSpPr>
            <p:cNvPr id="140" name="矩形 170001"/>
            <p:cNvSpPr>
              <a:spLocks noChangeArrowheads="1"/>
            </p:cNvSpPr>
            <p:nvPr/>
          </p:nvSpPr>
          <p:spPr bwMode="auto">
            <a:xfrm>
              <a:off x="1774527" y="4012883"/>
              <a:ext cx="1480866" cy="956945"/>
            </a:xfrm>
            <a:prstGeom prst="rect">
              <a:avLst/>
            </a:prstGeom>
            <a:solidFill>
              <a:srgbClr val="CCECFF"/>
            </a:solidFill>
            <a:ln w="9525">
              <a:solidFill>
                <a:srgbClr val="333399"/>
              </a:solidFill>
              <a:miter lim="800000"/>
            </a:ln>
          </p:spPr>
          <p:txBody>
            <a:bodyPr/>
            <a:lstStyle/>
            <a:p>
              <a:endParaRPr lang="zh-CN" altLang="en-US"/>
            </a:p>
          </p:txBody>
        </p:sp>
        <p:sp>
          <p:nvSpPr>
            <p:cNvPr id="141" name="文本框 170002"/>
            <p:cNvSpPr txBox="1">
              <a:spLocks noChangeArrowheads="1"/>
            </p:cNvSpPr>
            <p:nvPr/>
          </p:nvSpPr>
          <p:spPr bwMode="auto">
            <a:xfrm>
              <a:off x="1774527" y="4573588"/>
              <a:ext cx="6559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t>TCP</a:t>
              </a:r>
              <a:endParaRPr lang="en-US" altLang="zh-CN" sz="2000"/>
            </a:p>
          </p:txBody>
        </p:sp>
        <p:sp>
          <p:nvSpPr>
            <p:cNvPr id="142" name="文本框 170003"/>
            <p:cNvSpPr txBox="1">
              <a:spLocks noChangeArrowheads="1"/>
            </p:cNvSpPr>
            <p:nvPr/>
          </p:nvSpPr>
          <p:spPr bwMode="auto">
            <a:xfrm>
              <a:off x="2173320" y="284638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cs typeface="微软雅黑" panose="020B0503020204020204" pitchFamily="34" charset="-122"/>
                  <a:sym typeface="Wingdings" panose="05000000000000000000" pitchFamily="2" charset="2"/>
                </a:rPr>
                <a:t></a:t>
              </a:r>
              <a:endParaRPr lang="en-US" altLang="zh-CN" sz="6000" dirty="0">
                <a:cs typeface="微软雅黑" panose="020B0503020204020204" pitchFamily="34" charset="-122"/>
                <a:sym typeface="Wingdings" panose="05000000000000000000" pitchFamily="2" charset="2"/>
              </a:endParaRPr>
            </a:p>
          </p:txBody>
        </p:sp>
        <p:sp>
          <p:nvSpPr>
            <p:cNvPr id="143" name="文本框 170004"/>
            <p:cNvSpPr txBox="1">
              <a:spLocks noChangeArrowheads="1"/>
            </p:cNvSpPr>
            <p:nvPr/>
          </p:nvSpPr>
          <p:spPr bwMode="auto">
            <a:xfrm>
              <a:off x="1674829" y="2725738"/>
              <a:ext cx="72709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t>客户进程</a:t>
              </a:r>
              <a:endParaRPr lang="zh-CN" altLang="en-US" sz="2000" dirty="0"/>
            </a:p>
          </p:txBody>
        </p:sp>
        <p:sp>
          <p:nvSpPr>
            <p:cNvPr id="144" name="直接连接符 170005"/>
            <p:cNvSpPr>
              <a:spLocks noChangeShapeType="1"/>
            </p:cNvSpPr>
            <p:nvPr/>
          </p:nvSpPr>
          <p:spPr bwMode="auto">
            <a:xfrm flipH="1">
              <a:off x="2497180" y="3625533"/>
              <a:ext cx="0" cy="26289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 name="文本框 170006"/>
            <p:cNvSpPr txBox="1">
              <a:spLocks noChangeArrowheads="1"/>
            </p:cNvSpPr>
            <p:nvPr/>
          </p:nvSpPr>
          <p:spPr bwMode="auto">
            <a:xfrm>
              <a:off x="1049335" y="3615373"/>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t>客户套接字</a:t>
              </a:r>
              <a:endParaRPr lang="zh-CN" altLang="en-US" sz="2000" dirty="0"/>
            </a:p>
          </p:txBody>
        </p:sp>
        <p:sp>
          <p:nvSpPr>
            <p:cNvPr id="146" name="矩形 170007"/>
            <p:cNvSpPr>
              <a:spLocks noChangeArrowheads="1"/>
            </p:cNvSpPr>
            <p:nvPr/>
          </p:nvSpPr>
          <p:spPr bwMode="auto">
            <a:xfrm>
              <a:off x="3465585" y="5453063"/>
              <a:ext cx="1481501" cy="957580"/>
            </a:xfrm>
            <a:prstGeom prst="rect">
              <a:avLst/>
            </a:prstGeom>
            <a:solidFill>
              <a:srgbClr val="CCECFF"/>
            </a:solidFill>
            <a:ln w="9525">
              <a:solidFill>
                <a:srgbClr val="333399"/>
              </a:solidFill>
              <a:miter lim="800000"/>
            </a:ln>
          </p:spPr>
          <p:txBody>
            <a:bodyPr/>
            <a:lstStyle/>
            <a:p>
              <a:endParaRPr lang="zh-CN" altLang="en-US"/>
            </a:p>
          </p:txBody>
        </p:sp>
        <p:sp>
          <p:nvSpPr>
            <p:cNvPr id="148" name="文本框 170009"/>
            <p:cNvSpPr txBox="1">
              <a:spLocks noChangeArrowheads="1"/>
            </p:cNvSpPr>
            <p:nvPr/>
          </p:nvSpPr>
          <p:spPr bwMode="auto">
            <a:xfrm>
              <a:off x="3863742" y="4373732"/>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cs typeface="微软雅黑" panose="020B0503020204020204" pitchFamily="34" charset="-122"/>
                  <a:sym typeface="Wingdings" panose="05000000000000000000" pitchFamily="2" charset="2"/>
                </a:rPr>
                <a:t></a:t>
              </a:r>
              <a:endParaRPr lang="en-US" altLang="zh-CN" sz="6000" dirty="0">
                <a:cs typeface="微软雅黑" panose="020B0503020204020204" pitchFamily="34" charset="-122"/>
                <a:sym typeface="Wingdings" panose="05000000000000000000" pitchFamily="2" charset="2"/>
              </a:endParaRPr>
            </a:p>
          </p:txBody>
        </p:sp>
        <p:sp>
          <p:nvSpPr>
            <p:cNvPr id="149" name="文本框 170010"/>
            <p:cNvSpPr txBox="1">
              <a:spLocks noChangeArrowheads="1"/>
            </p:cNvSpPr>
            <p:nvPr/>
          </p:nvSpPr>
          <p:spPr bwMode="auto">
            <a:xfrm>
              <a:off x="3404333" y="4325938"/>
              <a:ext cx="75122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dirty="0"/>
                <a:t>客户进程</a:t>
              </a:r>
              <a:endParaRPr lang="zh-CN" altLang="en-US" sz="2000" dirty="0"/>
            </a:p>
          </p:txBody>
        </p:sp>
        <p:grpSp>
          <p:nvGrpSpPr>
            <p:cNvPr id="150" name="组合 170011"/>
            <p:cNvGrpSpPr/>
            <p:nvPr/>
          </p:nvGrpSpPr>
          <p:grpSpPr bwMode="auto">
            <a:xfrm>
              <a:off x="2377796" y="3098483"/>
              <a:ext cx="1966656" cy="2489200"/>
              <a:chOff x="0" y="0"/>
              <a:chExt cx="1239" cy="1568"/>
            </a:xfrm>
          </p:grpSpPr>
          <p:sp>
            <p:nvSpPr>
              <p:cNvPr id="151" name="矩形 170012"/>
              <p:cNvSpPr>
                <a:spLocks noChangeArrowheads="1"/>
              </p:cNvSpPr>
              <p:nvPr/>
            </p:nvSpPr>
            <p:spPr bwMode="auto">
              <a:xfrm>
                <a:off x="1091" y="0"/>
                <a:ext cx="122" cy="130"/>
              </a:xfrm>
              <a:prstGeom prst="rect">
                <a:avLst/>
              </a:prstGeom>
              <a:solidFill>
                <a:schemeClr val="bg1"/>
              </a:solidFill>
              <a:ln w="19050">
                <a:solidFill>
                  <a:srgbClr val="333399"/>
                </a:solidFill>
                <a:miter lim="800000"/>
              </a:ln>
            </p:spPr>
            <p:txBody>
              <a:bodyPr/>
              <a:lstStyle/>
              <a:p>
                <a:endParaRPr lang="zh-CN" altLang="en-US"/>
              </a:p>
            </p:txBody>
          </p:sp>
          <p:sp>
            <p:nvSpPr>
              <p:cNvPr id="152" name="矩形 170013"/>
              <p:cNvSpPr>
                <a:spLocks noChangeArrowheads="1"/>
              </p:cNvSpPr>
              <p:nvPr/>
            </p:nvSpPr>
            <p:spPr bwMode="auto">
              <a:xfrm>
                <a:off x="0" y="515"/>
                <a:ext cx="147" cy="132"/>
              </a:xfrm>
              <a:prstGeom prst="rect">
                <a:avLst/>
              </a:prstGeom>
              <a:solidFill>
                <a:schemeClr val="bg1"/>
              </a:solidFill>
              <a:ln w="19050">
                <a:solidFill>
                  <a:srgbClr val="333399"/>
                </a:solidFill>
                <a:miter lim="800000"/>
              </a:ln>
            </p:spPr>
            <p:txBody>
              <a:bodyPr/>
              <a:lstStyle/>
              <a:p>
                <a:endParaRPr lang="zh-CN" altLang="en-US"/>
              </a:p>
            </p:txBody>
          </p:sp>
          <p:sp>
            <p:nvSpPr>
              <p:cNvPr id="153" name="矩形 170014"/>
              <p:cNvSpPr>
                <a:spLocks noChangeArrowheads="1"/>
              </p:cNvSpPr>
              <p:nvPr/>
            </p:nvSpPr>
            <p:spPr bwMode="auto">
              <a:xfrm>
                <a:off x="1091" y="1422"/>
                <a:ext cx="148" cy="146"/>
              </a:xfrm>
              <a:prstGeom prst="rect">
                <a:avLst/>
              </a:prstGeom>
              <a:solidFill>
                <a:schemeClr val="bg1"/>
              </a:solidFill>
              <a:ln w="19050">
                <a:solidFill>
                  <a:srgbClr val="333399"/>
                </a:solidFill>
                <a:miter lim="800000"/>
              </a:ln>
            </p:spPr>
            <p:txBody>
              <a:bodyPr/>
              <a:lstStyle/>
              <a:p>
                <a:endParaRPr lang="zh-CN" altLang="en-US"/>
              </a:p>
            </p:txBody>
          </p:sp>
        </p:grpSp>
        <p:sp>
          <p:nvSpPr>
            <p:cNvPr id="154" name="文本框 170015"/>
            <p:cNvSpPr txBox="1">
              <a:spLocks noChangeArrowheads="1"/>
            </p:cNvSpPr>
            <p:nvPr/>
          </p:nvSpPr>
          <p:spPr bwMode="auto">
            <a:xfrm>
              <a:off x="2743566" y="5070314"/>
              <a:ext cx="145419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t>客户套接字</a:t>
              </a:r>
              <a:endParaRPr lang="zh-CN" altLang="en-US" sz="2000" dirty="0"/>
            </a:p>
          </p:txBody>
        </p:sp>
        <p:sp>
          <p:nvSpPr>
            <p:cNvPr id="155" name="文本框 170016"/>
            <p:cNvSpPr txBox="1">
              <a:spLocks noChangeArrowheads="1"/>
            </p:cNvSpPr>
            <p:nvPr/>
          </p:nvSpPr>
          <p:spPr bwMode="auto">
            <a:xfrm>
              <a:off x="9047407" y="2625408"/>
              <a:ext cx="71757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cs typeface="微软雅黑" panose="020B0503020204020204" pitchFamily="34" charset="-122"/>
                  <a:sym typeface="Wingdings" panose="05000000000000000000" pitchFamily="2" charset="2"/>
                </a:rPr>
                <a:t></a:t>
              </a:r>
              <a:endParaRPr lang="en-US" altLang="zh-CN" sz="6000">
                <a:cs typeface="微软雅黑" panose="020B0503020204020204" pitchFamily="34" charset="-122"/>
                <a:sym typeface="Wingdings" panose="05000000000000000000" pitchFamily="2" charset="2"/>
              </a:endParaRPr>
            </a:p>
          </p:txBody>
        </p:sp>
        <p:sp>
          <p:nvSpPr>
            <p:cNvPr id="156" name="任意多边形 170017"/>
            <p:cNvSpPr>
              <a:spLocks noChangeArrowheads="1"/>
            </p:cNvSpPr>
            <p:nvPr/>
          </p:nvSpPr>
          <p:spPr bwMode="auto">
            <a:xfrm>
              <a:off x="4205382" y="3673158"/>
              <a:ext cx="5178585" cy="2131695"/>
            </a:xfrm>
            <a:custGeom>
              <a:avLst/>
              <a:gdLst>
                <a:gd name="T0" fmla="*/ 0 w 3354"/>
                <a:gd name="T1" fmla="*/ 900 h 996"/>
                <a:gd name="T2" fmla="*/ 0 w 3354"/>
                <a:gd name="T3" fmla="*/ 996 h 996"/>
                <a:gd name="T4" fmla="*/ 1350 w 3354"/>
                <a:gd name="T5" fmla="*/ 354 h 996"/>
                <a:gd name="T6" fmla="*/ 3348 w 3354"/>
                <a:gd name="T7" fmla="*/ 354 h 996"/>
                <a:gd name="T8" fmla="*/ 3354 w 3354"/>
                <a:gd name="T9" fmla="*/ 0 h 996"/>
              </a:gdLst>
              <a:ahLst/>
              <a:cxnLst>
                <a:cxn ang="0">
                  <a:pos x="T0" y="T1"/>
                </a:cxn>
                <a:cxn ang="0">
                  <a:pos x="T2" y="T3"/>
                </a:cxn>
                <a:cxn ang="0">
                  <a:pos x="T4" y="T5"/>
                </a:cxn>
                <a:cxn ang="0">
                  <a:pos x="T6" y="T7"/>
                </a:cxn>
                <a:cxn ang="0">
                  <a:pos x="T8" y="T9"/>
                </a:cxn>
              </a:cxnLst>
              <a:rect l="0" t="0" r="r" b="b"/>
              <a:pathLst>
                <a:path w="3354" h="996">
                  <a:moveTo>
                    <a:pt x="0" y="900"/>
                  </a:moveTo>
                  <a:lnTo>
                    <a:pt x="0" y="996"/>
                  </a:lnTo>
                  <a:lnTo>
                    <a:pt x="1350" y="354"/>
                  </a:lnTo>
                  <a:lnTo>
                    <a:pt x="3348" y="354"/>
                  </a:lnTo>
                  <a:lnTo>
                    <a:pt x="3354"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7" name="文本框 170018"/>
            <p:cNvSpPr txBox="1">
              <a:spLocks noChangeArrowheads="1"/>
            </p:cNvSpPr>
            <p:nvPr/>
          </p:nvSpPr>
          <p:spPr bwMode="auto">
            <a:xfrm>
              <a:off x="8533041" y="2619058"/>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cs typeface="微软雅黑" panose="020B0503020204020204" pitchFamily="34" charset="-122"/>
                  <a:sym typeface="Wingdings" panose="05000000000000000000" pitchFamily="2" charset="2"/>
                </a:rPr>
                <a:t></a:t>
              </a:r>
              <a:endParaRPr lang="en-US" altLang="zh-CN" sz="6000">
                <a:cs typeface="微软雅黑" panose="020B0503020204020204" pitchFamily="34" charset="-122"/>
                <a:sym typeface="Wingdings" panose="05000000000000000000" pitchFamily="2" charset="2"/>
              </a:endParaRPr>
            </a:p>
          </p:txBody>
        </p:sp>
        <p:sp>
          <p:nvSpPr>
            <p:cNvPr id="158" name="任意多边形 170019"/>
            <p:cNvSpPr>
              <a:spLocks noChangeArrowheads="1"/>
            </p:cNvSpPr>
            <p:nvPr/>
          </p:nvSpPr>
          <p:spPr bwMode="auto">
            <a:xfrm>
              <a:off x="2511150" y="3685858"/>
              <a:ext cx="6389567" cy="628650"/>
            </a:xfrm>
            <a:custGeom>
              <a:avLst/>
              <a:gdLst>
                <a:gd name="T0" fmla="*/ 0 w 4140"/>
                <a:gd name="T1" fmla="*/ 228 h 294"/>
                <a:gd name="T2" fmla="*/ 0 w 4140"/>
                <a:gd name="T3" fmla="*/ 294 h 294"/>
                <a:gd name="T4" fmla="*/ 4140 w 4140"/>
                <a:gd name="T5" fmla="*/ 294 h 294"/>
                <a:gd name="T6" fmla="*/ 4140 w 4140"/>
                <a:gd name="T7" fmla="*/ 0 h 294"/>
              </a:gdLst>
              <a:ahLst/>
              <a:cxnLst>
                <a:cxn ang="0">
                  <a:pos x="T0" y="T1"/>
                </a:cxn>
                <a:cxn ang="0">
                  <a:pos x="T2" y="T3"/>
                </a:cxn>
                <a:cxn ang="0">
                  <a:pos x="T4" y="T5"/>
                </a:cxn>
                <a:cxn ang="0">
                  <a:pos x="T6" y="T7"/>
                </a:cxn>
              </a:cxnLst>
              <a:rect l="0" t="0" r="r" b="b"/>
              <a:pathLst>
                <a:path w="4140" h="294">
                  <a:moveTo>
                    <a:pt x="0" y="228"/>
                  </a:moveTo>
                  <a:lnTo>
                    <a:pt x="0" y="294"/>
                  </a:lnTo>
                  <a:lnTo>
                    <a:pt x="4140" y="294"/>
                  </a:lnTo>
                  <a:lnTo>
                    <a:pt x="4140" y="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9" name="文本框 170020"/>
            <p:cNvSpPr txBox="1">
              <a:spLocks noChangeArrowheads="1"/>
            </p:cNvSpPr>
            <p:nvPr/>
          </p:nvSpPr>
          <p:spPr bwMode="auto">
            <a:xfrm>
              <a:off x="8064397" y="2625408"/>
              <a:ext cx="71566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a:cs typeface="微软雅黑" panose="020B0503020204020204" pitchFamily="34" charset="-122"/>
                  <a:sym typeface="Wingdings" panose="05000000000000000000" pitchFamily="2" charset="2"/>
                </a:rPr>
                <a:t></a:t>
              </a:r>
              <a:endParaRPr lang="en-US" altLang="zh-CN" sz="6000">
                <a:cs typeface="微软雅黑" panose="020B0503020204020204" pitchFamily="34" charset="-122"/>
                <a:sym typeface="Wingdings" panose="05000000000000000000" pitchFamily="2" charset="2"/>
              </a:endParaRPr>
            </a:p>
          </p:txBody>
        </p:sp>
        <p:sp>
          <p:nvSpPr>
            <p:cNvPr id="160" name="任意多边形 170021"/>
            <p:cNvSpPr>
              <a:spLocks noChangeArrowheads="1"/>
            </p:cNvSpPr>
            <p:nvPr/>
          </p:nvSpPr>
          <p:spPr bwMode="auto">
            <a:xfrm>
              <a:off x="4205382" y="3325813"/>
              <a:ext cx="4224786" cy="873125"/>
            </a:xfrm>
            <a:custGeom>
              <a:avLst/>
              <a:gdLst>
                <a:gd name="T0" fmla="*/ 0 w 2736"/>
                <a:gd name="T1" fmla="*/ 0 h 408"/>
                <a:gd name="T2" fmla="*/ 0 w 2736"/>
                <a:gd name="T3" fmla="*/ 84 h 408"/>
                <a:gd name="T4" fmla="*/ 1362 w 2736"/>
                <a:gd name="T5" fmla="*/ 408 h 408"/>
                <a:gd name="T6" fmla="*/ 2724 w 2736"/>
                <a:gd name="T7" fmla="*/ 408 h 408"/>
                <a:gd name="T8" fmla="*/ 2736 w 2736"/>
                <a:gd name="T9" fmla="*/ 210 h 408"/>
              </a:gdLst>
              <a:ahLst/>
              <a:cxnLst>
                <a:cxn ang="0">
                  <a:pos x="T0" y="T1"/>
                </a:cxn>
                <a:cxn ang="0">
                  <a:pos x="T2" y="T3"/>
                </a:cxn>
                <a:cxn ang="0">
                  <a:pos x="T4" y="T5"/>
                </a:cxn>
                <a:cxn ang="0">
                  <a:pos x="T6" y="T7"/>
                </a:cxn>
                <a:cxn ang="0">
                  <a:pos x="T8" y="T9"/>
                </a:cxn>
              </a:cxnLst>
              <a:rect l="0" t="0" r="r" b="b"/>
              <a:pathLst>
                <a:path w="2736" h="408">
                  <a:moveTo>
                    <a:pt x="0" y="0"/>
                  </a:moveTo>
                  <a:lnTo>
                    <a:pt x="0" y="84"/>
                  </a:lnTo>
                  <a:lnTo>
                    <a:pt x="1362" y="408"/>
                  </a:lnTo>
                  <a:lnTo>
                    <a:pt x="2724" y="408"/>
                  </a:lnTo>
                  <a:lnTo>
                    <a:pt x="2736" y="210"/>
                  </a:lnTo>
                </a:path>
              </a:pathLst>
            </a:custGeom>
            <a:noFill/>
            <a:ln w="28575">
              <a:solidFill>
                <a:srgbClr val="333399"/>
              </a:solidFill>
              <a:prstDash val="sysDot"/>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1" name="文本框 170022"/>
            <p:cNvSpPr txBox="1">
              <a:spLocks noChangeArrowheads="1"/>
            </p:cNvSpPr>
            <p:nvPr/>
          </p:nvSpPr>
          <p:spPr bwMode="auto">
            <a:xfrm>
              <a:off x="6580356" y="1801813"/>
              <a:ext cx="14529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t>主服务进程</a:t>
              </a:r>
              <a:endParaRPr lang="zh-CN" altLang="en-US" sz="2000"/>
            </a:p>
          </p:txBody>
        </p:sp>
        <p:sp>
          <p:nvSpPr>
            <p:cNvPr id="162" name="矩形 170023"/>
            <p:cNvSpPr>
              <a:spLocks noChangeArrowheads="1"/>
            </p:cNvSpPr>
            <p:nvPr/>
          </p:nvSpPr>
          <p:spPr bwMode="auto">
            <a:xfrm>
              <a:off x="7243951" y="3530283"/>
              <a:ext cx="363866" cy="374650"/>
            </a:xfrm>
            <a:prstGeom prst="rect">
              <a:avLst/>
            </a:prstGeom>
            <a:solidFill>
              <a:schemeClr val="bg1"/>
            </a:solidFill>
            <a:ln w="28575">
              <a:solidFill>
                <a:srgbClr val="333399"/>
              </a:solidFill>
              <a:miter lim="800000"/>
            </a:ln>
          </p:spPr>
          <p:txBody>
            <a:bodyPr/>
            <a:lstStyle/>
            <a:p>
              <a:endParaRPr lang="zh-CN" altLang="en-US"/>
            </a:p>
          </p:txBody>
        </p:sp>
        <p:sp>
          <p:nvSpPr>
            <p:cNvPr id="163" name="直接连接符 170024"/>
            <p:cNvSpPr>
              <a:spLocks noChangeShapeType="1"/>
            </p:cNvSpPr>
            <p:nvPr/>
          </p:nvSpPr>
          <p:spPr bwMode="auto">
            <a:xfrm flipH="1">
              <a:off x="8542566" y="3332163"/>
              <a:ext cx="1329096" cy="25082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64" name="文本框 170025"/>
            <p:cNvSpPr txBox="1">
              <a:spLocks noChangeArrowheads="1"/>
            </p:cNvSpPr>
            <p:nvPr/>
          </p:nvSpPr>
          <p:spPr bwMode="auto">
            <a:xfrm>
              <a:off x="4489236" y="4284663"/>
              <a:ext cx="1217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cs typeface="微软雅黑" panose="020B0503020204020204" pitchFamily="34" charset="-122"/>
                </a:rPr>
                <a:t>TCP </a:t>
              </a:r>
              <a:r>
                <a:rPr lang="zh-CN" altLang="en-US" sz="2000">
                  <a:cs typeface="微软雅黑" panose="020B0503020204020204" pitchFamily="34" charset="-122"/>
                </a:rPr>
                <a:t>连接</a:t>
              </a:r>
              <a:endParaRPr lang="zh-CN" altLang="en-US" sz="2000">
                <a:cs typeface="微软雅黑" panose="020B0503020204020204" pitchFamily="34" charset="-122"/>
              </a:endParaRPr>
            </a:p>
          </p:txBody>
        </p:sp>
        <p:sp>
          <p:nvSpPr>
            <p:cNvPr id="165" name="文本框 170026"/>
            <p:cNvSpPr txBox="1">
              <a:spLocks noChangeArrowheads="1"/>
            </p:cNvSpPr>
            <p:nvPr/>
          </p:nvSpPr>
          <p:spPr bwMode="auto">
            <a:xfrm>
              <a:off x="4830877" y="2552383"/>
              <a:ext cx="221621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a:t>仅用于接受</a:t>
              </a:r>
              <a:endParaRPr lang="zh-CN" altLang="en-US" sz="2000"/>
            </a:p>
            <a:p>
              <a:pPr algn="ctr">
                <a:lnSpc>
                  <a:spcPct val="90000"/>
                </a:lnSpc>
              </a:pPr>
              <a:r>
                <a:rPr lang="zh-CN" altLang="en-US" sz="2000"/>
                <a:t>服务请求的套接字</a:t>
              </a:r>
              <a:endParaRPr lang="zh-CN" altLang="en-US" sz="2000"/>
            </a:p>
          </p:txBody>
        </p:sp>
        <p:sp>
          <p:nvSpPr>
            <p:cNvPr id="166" name="椭圆 170027"/>
            <p:cNvSpPr>
              <a:spLocks noChangeArrowheads="1"/>
            </p:cNvSpPr>
            <p:nvPr/>
          </p:nvSpPr>
          <p:spPr bwMode="auto">
            <a:xfrm>
              <a:off x="5762451" y="3736658"/>
              <a:ext cx="147325" cy="1233170"/>
            </a:xfrm>
            <a:prstGeom prst="ellipse">
              <a:avLst/>
            </a:prstGeom>
            <a:noFill/>
            <a:ln w="28575">
              <a:solidFill>
                <a:schemeClr val="tx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167" name="组合 170028"/>
            <p:cNvGrpSpPr/>
            <p:nvPr/>
          </p:nvGrpSpPr>
          <p:grpSpPr bwMode="auto">
            <a:xfrm>
              <a:off x="8308879" y="3603308"/>
              <a:ext cx="1179231" cy="223520"/>
              <a:chOff x="0" y="0"/>
              <a:chExt cx="743" cy="141"/>
            </a:xfrm>
          </p:grpSpPr>
          <p:sp>
            <p:nvSpPr>
              <p:cNvPr id="168" name="矩形 170029"/>
              <p:cNvSpPr>
                <a:spLocks noChangeArrowheads="1"/>
              </p:cNvSpPr>
              <p:nvPr/>
            </p:nvSpPr>
            <p:spPr bwMode="auto">
              <a:xfrm>
                <a:off x="610" y="0"/>
                <a:ext cx="133" cy="140"/>
              </a:xfrm>
              <a:prstGeom prst="rect">
                <a:avLst/>
              </a:prstGeom>
              <a:solidFill>
                <a:schemeClr val="bg1"/>
              </a:solidFill>
              <a:ln w="28575">
                <a:solidFill>
                  <a:srgbClr val="333399"/>
                </a:solidFill>
                <a:miter lim="800000"/>
              </a:ln>
            </p:spPr>
            <p:txBody>
              <a:bodyPr/>
              <a:lstStyle/>
              <a:p>
                <a:endParaRPr lang="zh-CN" altLang="en-US"/>
              </a:p>
            </p:txBody>
          </p:sp>
          <p:sp>
            <p:nvSpPr>
              <p:cNvPr id="169" name="矩形 170030"/>
              <p:cNvSpPr>
                <a:spLocks noChangeArrowheads="1"/>
              </p:cNvSpPr>
              <p:nvPr/>
            </p:nvSpPr>
            <p:spPr bwMode="auto">
              <a:xfrm>
                <a:off x="313" y="1"/>
                <a:ext cx="132" cy="139"/>
              </a:xfrm>
              <a:prstGeom prst="rect">
                <a:avLst/>
              </a:prstGeom>
              <a:solidFill>
                <a:schemeClr val="bg1"/>
              </a:solidFill>
              <a:ln w="28575">
                <a:solidFill>
                  <a:srgbClr val="333399"/>
                </a:solidFill>
                <a:miter lim="800000"/>
              </a:ln>
            </p:spPr>
            <p:txBody>
              <a:bodyPr/>
              <a:lstStyle/>
              <a:p>
                <a:endParaRPr lang="zh-CN" altLang="en-US"/>
              </a:p>
            </p:txBody>
          </p:sp>
          <p:sp>
            <p:nvSpPr>
              <p:cNvPr id="170" name="矩形 170031"/>
              <p:cNvSpPr>
                <a:spLocks noChangeArrowheads="1"/>
              </p:cNvSpPr>
              <p:nvPr/>
            </p:nvSpPr>
            <p:spPr bwMode="auto">
              <a:xfrm>
                <a:off x="0" y="1"/>
                <a:ext cx="140" cy="140"/>
              </a:xfrm>
              <a:prstGeom prst="rect">
                <a:avLst/>
              </a:prstGeom>
              <a:solidFill>
                <a:schemeClr val="bg1"/>
              </a:solidFill>
              <a:ln w="28575">
                <a:solidFill>
                  <a:srgbClr val="333399"/>
                </a:solidFill>
                <a:miter lim="800000"/>
              </a:ln>
            </p:spPr>
            <p:txBody>
              <a:bodyPr/>
              <a:lstStyle/>
              <a:p>
                <a:endParaRPr lang="zh-CN" altLang="en-US"/>
              </a:p>
            </p:txBody>
          </p:sp>
        </p:grpSp>
        <p:sp>
          <p:nvSpPr>
            <p:cNvPr id="171" name="任意多边形 170032"/>
            <p:cNvSpPr>
              <a:spLocks noChangeArrowheads="1"/>
            </p:cNvSpPr>
            <p:nvPr/>
          </p:nvSpPr>
          <p:spPr bwMode="auto">
            <a:xfrm>
              <a:off x="8089797" y="2031683"/>
              <a:ext cx="810920" cy="337820"/>
            </a:xfrm>
            <a:custGeom>
              <a:avLst/>
              <a:gdLst>
                <a:gd name="T0" fmla="*/ 0 w 592"/>
                <a:gd name="T1" fmla="*/ 0 h 240"/>
                <a:gd name="T2" fmla="*/ 592 w 592"/>
                <a:gd name="T3" fmla="*/ 0 h 240"/>
                <a:gd name="T4" fmla="*/ 584 w 592"/>
                <a:gd name="T5" fmla="*/ 240 h 240"/>
              </a:gdLst>
              <a:ahLst/>
              <a:cxnLst>
                <a:cxn ang="0">
                  <a:pos x="T0" y="T1"/>
                </a:cxn>
                <a:cxn ang="0">
                  <a:pos x="T2" y="T3"/>
                </a:cxn>
                <a:cxn ang="0">
                  <a:pos x="T4" y="T5"/>
                </a:cxn>
              </a:cxnLst>
              <a:rect l="0" t="0" r="r" b="b"/>
              <a:pathLst>
                <a:path w="592" h="240">
                  <a:moveTo>
                    <a:pt x="0" y="0"/>
                  </a:moveTo>
                  <a:lnTo>
                    <a:pt x="592" y="0"/>
                  </a:lnTo>
                  <a:lnTo>
                    <a:pt x="584" y="240"/>
                  </a:lnTo>
                </a:path>
              </a:pathLst>
            </a:custGeom>
            <a:noFill/>
            <a:ln w="38100">
              <a:solidFill>
                <a:schemeClr val="hlink"/>
              </a:solidFill>
              <a:round/>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2" name="左大括号 170033"/>
            <p:cNvSpPr/>
            <p:nvPr/>
          </p:nvSpPr>
          <p:spPr bwMode="auto">
            <a:xfrm rot="5400000">
              <a:off x="8772447" y="2050711"/>
              <a:ext cx="215900" cy="1441495"/>
            </a:xfrm>
            <a:prstGeom prst="leftBrace">
              <a:avLst>
                <a:gd name="adj1" fmla="val 55514"/>
                <a:gd name="adj2" fmla="val 50000"/>
              </a:avLst>
            </a:pr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3" name="文本框 170034"/>
            <p:cNvSpPr txBox="1">
              <a:spLocks noChangeArrowheads="1"/>
            </p:cNvSpPr>
            <p:nvPr/>
          </p:nvSpPr>
          <p:spPr bwMode="auto">
            <a:xfrm>
              <a:off x="8234582" y="1658938"/>
              <a:ext cx="69217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t>创建</a:t>
              </a:r>
              <a:endParaRPr lang="zh-CN" altLang="en-US" sz="2000"/>
            </a:p>
          </p:txBody>
        </p:sp>
        <p:sp>
          <p:nvSpPr>
            <p:cNvPr id="174" name="文本框 170035"/>
            <p:cNvSpPr txBox="1">
              <a:spLocks noChangeArrowheads="1"/>
            </p:cNvSpPr>
            <p:nvPr/>
          </p:nvSpPr>
          <p:spPr bwMode="auto">
            <a:xfrm>
              <a:off x="8120913" y="2306638"/>
              <a:ext cx="155452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t>从属服务进程</a:t>
              </a:r>
              <a:endParaRPr lang="zh-CN" altLang="en-US"/>
            </a:p>
          </p:txBody>
        </p:sp>
        <p:sp>
          <p:nvSpPr>
            <p:cNvPr id="176" name="直接连接符 170037"/>
            <p:cNvSpPr>
              <a:spLocks noChangeShapeType="1"/>
            </p:cNvSpPr>
            <p:nvPr/>
          </p:nvSpPr>
          <p:spPr bwMode="auto">
            <a:xfrm flipH="1">
              <a:off x="9510971" y="3473133"/>
              <a:ext cx="387362" cy="1651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7" name="直接连接符 170038"/>
            <p:cNvSpPr>
              <a:spLocks noChangeShapeType="1"/>
            </p:cNvSpPr>
            <p:nvPr/>
          </p:nvSpPr>
          <p:spPr bwMode="auto">
            <a:xfrm flipH="1">
              <a:off x="9025181" y="3384233"/>
              <a:ext cx="841401" cy="24257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8" name="直接连接符 170039"/>
            <p:cNvSpPr>
              <a:spLocks noChangeShapeType="1"/>
            </p:cNvSpPr>
            <p:nvPr/>
          </p:nvSpPr>
          <p:spPr bwMode="auto">
            <a:xfrm>
              <a:off x="6676879" y="3170238"/>
              <a:ext cx="549292" cy="431800"/>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179" name="圆角矩形 170040"/>
            <p:cNvSpPr>
              <a:spLocks noChangeArrowheads="1"/>
            </p:cNvSpPr>
            <p:nvPr/>
          </p:nvSpPr>
          <p:spPr bwMode="auto">
            <a:xfrm>
              <a:off x="6937237" y="3457258"/>
              <a:ext cx="2736935" cy="575945"/>
            </a:xfrm>
            <a:prstGeom prst="roundRect">
              <a:avLst>
                <a:gd name="adj" fmla="val 47657"/>
              </a:avLst>
            </a:prstGeom>
            <a:noFill/>
            <a:ln w="25400">
              <a:solidFill>
                <a:srgbClr val="FF00FF"/>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0" name="文本框 170041"/>
            <p:cNvSpPr txBox="1">
              <a:spLocks noChangeArrowheads="1"/>
            </p:cNvSpPr>
            <p:nvPr/>
          </p:nvSpPr>
          <p:spPr bwMode="auto">
            <a:xfrm>
              <a:off x="5256340" y="5546408"/>
              <a:ext cx="502935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2000"/>
                <a:t>所有这些套接字都使用服务器的熟知端口号</a:t>
              </a:r>
              <a:endParaRPr lang="zh-CN" altLang="en-US" sz="2000"/>
            </a:p>
          </p:txBody>
        </p:sp>
        <p:sp>
          <p:nvSpPr>
            <p:cNvPr id="181" name="直接连接符 170042"/>
            <p:cNvSpPr>
              <a:spLocks noChangeShapeType="1"/>
            </p:cNvSpPr>
            <p:nvPr/>
          </p:nvSpPr>
          <p:spPr bwMode="auto">
            <a:xfrm flipV="1">
              <a:off x="7008994" y="4033838"/>
              <a:ext cx="433718" cy="1513205"/>
            </a:xfrm>
            <a:prstGeom prst="line">
              <a:avLst/>
            </a:prstGeom>
            <a:noFill/>
            <a:ln w="19050">
              <a:solidFill>
                <a:srgbClr val="333399"/>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68" name="标题 1"/>
          <p:cNvSpPr>
            <a:spLocks noGrp="1"/>
          </p:cNvSpPr>
          <p:nvPr>
            <p:ph type="title"/>
          </p:nvPr>
        </p:nvSpPr>
        <p:spPr>
          <a:xfrm>
            <a:off x="660400" y="71438"/>
            <a:ext cx="10858500" cy="765175"/>
          </a:xfrm>
        </p:spPr>
        <p:txBody>
          <a:bodyPr>
            <a:noAutofit/>
          </a:bodyPr>
          <a:lstStyle/>
          <a:p>
            <a:r>
              <a:rPr lang="zh-CN" dirty="0">
                <a:sym typeface="+mn-ea"/>
              </a:rPr>
              <a:t>服务器进程工作方式</a:t>
            </a:r>
            <a:r>
              <a:rPr lang="zh-CN" altLang="en-US" dirty="0">
                <a:sym typeface="+mn-ea"/>
              </a:rPr>
              <a:t>：面向连接的并发方式服务</a:t>
            </a:r>
            <a:endParaRPr lang="zh-CN" altLang="en-US" dirty="0"/>
          </a:p>
        </p:txBody>
      </p:sp>
      <p:sp>
        <p:nvSpPr>
          <p:cNvPr id="3" name="内容占位符 2"/>
          <p:cNvSpPr>
            <a:spLocks noGrp="1"/>
          </p:cNvSpPr>
          <p:nvPr>
            <p:ph idx="4294967295"/>
          </p:nvPr>
        </p:nvSpPr>
        <p:spPr>
          <a:xfrm>
            <a:off x="0" y="1909763"/>
            <a:ext cx="10529888" cy="4356100"/>
          </a:xfrm>
          <a:prstGeom prst="rect">
            <a:avLst/>
          </a:prstGeom>
        </p:spPr>
        <p:txBody>
          <a:bodyPr>
            <a:noAutofit/>
          </a:bodyPr>
          <a:lstStyle/>
          <a:p>
            <a:pPr algn="just">
              <a:lnSpc>
                <a:spcPct val="120000"/>
              </a:lnSpc>
            </a:pPr>
            <a:endParaRPr lang="zh-CN" altLang="en-US" dirty="0">
              <a:solidFill>
                <a:schemeClr val="tx1"/>
              </a:solidFill>
              <a:cs typeface="微软雅黑" panose="020B0503020204020204" pitchFamily="34" charset="-122"/>
              <a:sym typeface="+mn-ea"/>
            </a:endParaRPr>
          </a:p>
          <a:p>
            <a:pPr algn="just">
              <a:lnSpc>
                <a:spcPct val="120000"/>
              </a:lnSpc>
            </a:pPr>
            <a:endParaRPr lang="en-US" altLang="zh-CN" dirty="0">
              <a:cs typeface="微软雅黑" panose="020B0503020204020204" pitchFamily="34" charset="-122"/>
            </a:endParaRPr>
          </a:p>
        </p:txBody>
      </p:sp>
      <p:sp>
        <p:nvSpPr>
          <p:cNvPr id="147" name="文本框 170008"/>
          <p:cNvSpPr txBox="1">
            <a:spLocks noChangeArrowheads="1"/>
          </p:cNvSpPr>
          <p:nvPr/>
        </p:nvSpPr>
        <p:spPr bwMode="auto">
          <a:xfrm>
            <a:off x="3085680" y="5715659"/>
            <a:ext cx="693441"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dirty="0">
                <a:solidFill>
                  <a:srgbClr val="333399"/>
                </a:solidFill>
                <a:latin typeface="微软雅黑" panose="020B0503020204020204" pitchFamily="34" charset="-122"/>
                <a:ea typeface="微软雅黑" panose="020B0503020204020204" pitchFamily="34" charset="-122"/>
              </a:rPr>
              <a:t>TCP</a:t>
            </a:r>
            <a:endParaRPr lang="en-US" altLang="zh-CN" sz="2000" dirty="0">
              <a:solidFill>
                <a:srgbClr val="333399"/>
              </a:solidFill>
              <a:latin typeface="微软雅黑" panose="020B0503020204020204" pitchFamily="34" charset="-122"/>
              <a:ea typeface="微软雅黑" panose="020B0503020204020204" pitchFamily="34" charset="-122"/>
            </a:endParaRPr>
          </a:p>
        </p:txBody>
      </p:sp>
      <p:sp>
        <p:nvSpPr>
          <p:cNvPr id="175" name="文本框 170036"/>
          <p:cNvSpPr txBox="1">
            <a:spLocks noChangeArrowheads="1"/>
          </p:cNvSpPr>
          <p:nvPr/>
        </p:nvSpPr>
        <p:spPr bwMode="auto">
          <a:xfrm>
            <a:off x="10352146" y="1654787"/>
            <a:ext cx="1106248" cy="3170099"/>
          </a:xfrm>
          <a:prstGeom prst="rect">
            <a:avLst/>
          </a:prstGeom>
          <a:noFill/>
          <a:ln w="9525">
            <a:solidFill>
              <a:srgbClr val="C00000"/>
            </a:solidFill>
            <a:miter lim="800000"/>
          </a:ln>
        </p:spPr>
        <p:txBody>
          <a:bodyPr wrap="square">
            <a:spAutoFit/>
          </a:bodyPr>
          <a:lstStyle/>
          <a:p>
            <a:pPr algn="just"/>
            <a:r>
              <a:rPr lang="zh-CN" altLang="en-US" sz="2000" dirty="0">
                <a:latin typeface="+mn-ea"/>
                <a:cs typeface="微软雅黑" panose="020B0503020204020204" pitchFamily="34" charset="-122"/>
              </a:rPr>
              <a:t>主服务进程也称为父服务进程，而从属服务进程又称为子服务进程 </a:t>
            </a:r>
            <a:endParaRPr lang="zh-CN" altLang="en-US" sz="2000" dirty="0">
              <a:latin typeface="+mn-ea"/>
              <a:cs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7.2 DNS</a:t>
            </a:r>
            <a:r>
              <a:rPr lang="zh-CN" altLang="en-US" dirty="0"/>
              <a:t>域名系统</a:t>
            </a:r>
            <a:endParaRPr lang="zh-CN" altLang="en-US" dirty="0"/>
          </a:p>
        </p:txBody>
      </p:sp>
      <p:sp>
        <p:nvSpPr>
          <p:cNvPr id="4" name="内容占位符 3"/>
          <p:cNvSpPr>
            <a:spLocks noGrp="1"/>
          </p:cNvSpPr>
          <p:nvPr>
            <p:ph idx="1"/>
          </p:nvPr>
        </p:nvSpPr>
        <p:spPr>
          <a:xfrm>
            <a:off x="716907" y="2828415"/>
            <a:ext cx="10871202" cy="2964037"/>
          </a:xfrm>
        </p:spPr>
        <p:txBody>
          <a:bodyPr/>
          <a:lstStyle/>
          <a:p>
            <a:pPr marL="342900" indent="-342900">
              <a:lnSpc>
                <a:spcPct val="150000"/>
              </a:lnSpc>
              <a:spcBef>
                <a:spcPts val="0"/>
              </a:spcBef>
              <a:buFont typeface="Wingdings" panose="05000000000000000000" pitchFamily="2" charset="2"/>
              <a:buChar char="n"/>
            </a:pPr>
            <a:r>
              <a:rPr lang="zh-CN" altLang="en-US" sz="2400" dirty="0">
                <a:ea typeface="微软雅黑 Light" panose="020B0502040204020203" pitchFamily="34" charset="-122"/>
              </a:rPr>
              <a:t>计算机之间通信是基于</a:t>
            </a:r>
            <a:r>
              <a:rPr lang="en-US" altLang="zh-CN" sz="2400" dirty="0">
                <a:ea typeface="微软雅黑 Light" panose="020B0502040204020203" pitchFamily="34" charset="-122"/>
              </a:rPr>
              <a:t>IP</a:t>
            </a:r>
            <a:r>
              <a:rPr lang="zh-CN" altLang="en-US" sz="2400" dirty="0">
                <a:ea typeface="微软雅黑 Light" panose="020B0502040204020203" pitchFamily="34" charset="-122"/>
              </a:rPr>
              <a:t>地址的，但</a:t>
            </a:r>
            <a:r>
              <a:rPr lang="en-US" altLang="zh-CN" sz="2400" dirty="0">
                <a:ea typeface="微软雅黑 Light" panose="020B0502040204020203" pitchFamily="34" charset="-122"/>
              </a:rPr>
              <a:t>IP</a:t>
            </a:r>
            <a:r>
              <a:rPr lang="zh-CN" altLang="en-US" sz="2400" dirty="0">
                <a:ea typeface="微软雅黑 Light" panose="020B0502040204020203" pitchFamily="34" charset="-122"/>
              </a:rPr>
              <a:t>地址很抽象，无语义，不易记忆</a:t>
            </a:r>
            <a:endParaRPr lang="en-US" altLang="zh-CN" sz="2400" dirty="0">
              <a:ea typeface="微软雅黑 Light" panose="020B0502040204020203" pitchFamily="34" charset="-122"/>
            </a:endParaRPr>
          </a:p>
          <a:p>
            <a:pPr marL="342900" indent="-342900" algn="just">
              <a:lnSpc>
                <a:spcPct val="150000"/>
              </a:lnSpc>
              <a:spcBef>
                <a:spcPts val="0"/>
              </a:spcBef>
              <a:buFont typeface="Wingdings" panose="05000000000000000000" pitchFamily="2" charset="2"/>
              <a:buChar char="n"/>
            </a:pPr>
            <a:r>
              <a:rPr lang="zh-CN" altLang="en-US" sz="2400" dirty="0">
                <a:ea typeface="微软雅黑 Light" panose="020B0502040204020203" pitchFamily="34" charset="-122"/>
              </a:rPr>
              <a:t>给计算机取一个有语义的名字，容易记忆。但通信时，仍然需要用</a:t>
            </a:r>
            <a:r>
              <a:rPr lang="en-US" altLang="zh-CN" sz="2400" dirty="0">
                <a:ea typeface="微软雅黑 Light" panose="020B0502040204020203" pitchFamily="34" charset="-122"/>
              </a:rPr>
              <a:t>IP</a:t>
            </a:r>
            <a:r>
              <a:rPr lang="zh-CN" altLang="en-US" sz="2400" dirty="0">
                <a:ea typeface="微软雅黑 Light" panose="020B0502040204020203" pitchFamily="34" charset="-122"/>
              </a:rPr>
              <a:t>地址</a:t>
            </a:r>
            <a:endParaRPr lang="en-US" altLang="zh-CN" sz="2400" dirty="0">
              <a:ea typeface="微软雅黑 Light" panose="020B0502040204020203" pitchFamily="34" charset="-122"/>
            </a:endParaRPr>
          </a:p>
          <a:p>
            <a:pPr marL="342900" indent="-342900" algn="just">
              <a:lnSpc>
                <a:spcPct val="150000"/>
              </a:lnSpc>
              <a:spcBef>
                <a:spcPts val="0"/>
              </a:spcBef>
              <a:buFont typeface="Wingdings" panose="05000000000000000000" pitchFamily="2" charset="2"/>
              <a:buChar char="n"/>
            </a:pPr>
            <a:r>
              <a:rPr lang="en-US" altLang="zh-CN" sz="2400" dirty="0">
                <a:ea typeface="微软雅黑 Light" panose="020B0502040204020203" pitchFamily="34" charset="-122"/>
              </a:rPr>
              <a:t>DNS</a:t>
            </a:r>
            <a:r>
              <a:rPr lang="zh-CN" altLang="en-US" sz="2400" dirty="0">
                <a:ea typeface="微软雅黑 Light" panose="020B0502040204020203" pitchFamily="34" charset="-122"/>
              </a:rPr>
              <a:t>域名系统就是用来解决上述矛盾，即解决“将域名映射成</a:t>
            </a:r>
            <a:r>
              <a:rPr lang="en-US" altLang="zh-CN" sz="2400" dirty="0">
                <a:ea typeface="微软雅黑 Light" panose="020B0502040204020203" pitchFamily="34" charset="-122"/>
              </a:rPr>
              <a:t>IP</a:t>
            </a:r>
            <a:r>
              <a:rPr lang="zh-CN" altLang="en-US" sz="2400" dirty="0">
                <a:ea typeface="微软雅黑 Light" panose="020B0502040204020203" pitchFamily="34" charset="-122"/>
              </a:rPr>
              <a:t>地址”的问题</a:t>
            </a:r>
            <a:endParaRPr lang="zh-CN" altLang="en-US" sz="2400" dirty="0">
              <a:ea typeface="微软雅黑 Light" panose="020B0502040204020203" pitchFamily="34" charset="-122"/>
            </a:endParaRPr>
          </a:p>
        </p:txBody>
      </p:sp>
      <p:grpSp>
        <p:nvGrpSpPr>
          <p:cNvPr id="6" name="组合 5"/>
          <p:cNvGrpSpPr/>
          <p:nvPr/>
        </p:nvGrpSpPr>
        <p:grpSpPr bwMode="auto">
          <a:xfrm>
            <a:off x="2912505" y="1704468"/>
            <a:ext cx="6550025" cy="631825"/>
            <a:chOff x="0" y="0"/>
            <a:chExt cx="4126" cy="398"/>
          </a:xfrm>
        </p:grpSpPr>
        <p:sp>
          <p:nvSpPr>
            <p:cNvPr id="7" name="文本框 20484"/>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8" name="文本框 20485"/>
            <p:cNvSpPr txBox="1">
              <a:spLocks noChangeArrowheads="1"/>
            </p:cNvSpPr>
            <p:nvPr/>
          </p:nvSpPr>
          <p:spPr bwMode="auto">
            <a:xfrm>
              <a:off x="3344" y="0"/>
              <a:ext cx="7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dirty="0">
                  <a:solidFill>
                    <a:schemeClr val="tx1"/>
                  </a:solidFill>
                  <a:ea typeface="微软雅黑" panose="020B0503020204020204" pitchFamily="34" charset="-122"/>
                  <a:cs typeface="微软雅黑" panose="020B0503020204020204" pitchFamily="34" charset="-122"/>
                </a:rPr>
                <a:t>IP</a:t>
              </a:r>
              <a:r>
                <a:rPr lang="zh-CN" altLang="en-US" sz="2800" dirty="0">
                  <a:solidFill>
                    <a:schemeClr val="tx1"/>
                  </a:solidFill>
                  <a:ea typeface="微软雅黑" panose="020B0503020204020204" pitchFamily="34" charset="-122"/>
                  <a:cs typeface="微软雅黑" panose="020B0503020204020204" pitchFamily="34" charset="-122"/>
                </a:rPr>
                <a:t>地址</a:t>
              </a:r>
              <a:endParaRPr lang="zh-CN" altLang="en-US" sz="2800" dirty="0">
                <a:solidFill>
                  <a:schemeClr val="tx1"/>
                </a:solidFill>
                <a:ea typeface="微软雅黑" panose="020B0503020204020204" pitchFamily="34" charset="-122"/>
                <a:cs typeface="微软雅黑" panose="020B0503020204020204" pitchFamily="34" charset="-122"/>
              </a:endParaRPr>
            </a:p>
          </p:txBody>
        </p:sp>
        <p:sp>
          <p:nvSpPr>
            <p:cNvPr id="9" name="矩形 20486"/>
            <p:cNvSpPr>
              <a:spLocks noChangeArrowheads="1"/>
            </p:cNvSpPr>
            <p:nvPr/>
          </p:nvSpPr>
          <p:spPr bwMode="auto">
            <a:xfrm>
              <a:off x="1244" y="14"/>
              <a:ext cx="1364" cy="384"/>
            </a:xfrm>
            <a:prstGeom prst="rect">
              <a:avLst/>
            </a:prstGeom>
            <a:noFill/>
            <a:ln w="38100">
              <a:solidFill>
                <a:srgbClr val="FF0000"/>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ea typeface="微软雅黑" panose="020B0503020204020204" pitchFamily="34" charset="-122"/>
                </a:rPr>
                <a:t>DNS</a:t>
              </a:r>
              <a:endParaRPr lang="en-US" altLang="zh-CN" sz="2800" dirty="0">
                <a:solidFill>
                  <a:schemeClr val="tx1"/>
                </a:solidFill>
                <a:ea typeface="微软雅黑" panose="020B0503020204020204" pitchFamily="34" charset="-122"/>
              </a:endParaRPr>
            </a:p>
          </p:txBody>
        </p:sp>
        <p:sp>
          <p:nvSpPr>
            <p:cNvPr id="10" name="右箭头 20487"/>
            <p:cNvSpPr>
              <a:spLocks noChangeArrowheads="1"/>
            </p:cNvSpPr>
            <p:nvPr/>
          </p:nvSpPr>
          <p:spPr bwMode="auto">
            <a:xfrm>
              <a:off x="516" y="79"/>
              <a:ext cx="702" cy="208"/>
            </a:xfrm>
            <a:prstGeom prst="rightArrow">
              <a:avLst>
                <a:gd name="adj1" fmla="val 50000"/>
                <a:gd name="adj2" fmla="val 86835"/>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右箭头 20488"/>
            <p:cNvSpPr>
              <a:spLocks noChangeArrowheads="1"/>
            </p:cNvSpPr>
            <p:nvPr/>
          </p:nvSpPr>
          <p:spPr bwMode="auto">
            <a:xfrm>
              <a:off x="2637" y="79"/>
              <a:ext cx="721" cy="208"/>
            </a:xfrm>
            <a:prstGeom prst="rightArrow">
              <a:avLst>
                <a:gd name="adj1" fmla="val 50000"/>
                <a:gd name="adj2" fmla="val 86594"/>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域名系统的历史</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0"/>
              </a:spcBef>
            </a:pPr>
            <a:r>
              <a:rPr lang="zh-CN" altLang="en-US" sz="2800" dirty="0">
                <a:sym typeface="+mn-ea"/>
              </a:rPr>
              <a:t>ARPANET时期</a:t>
            </a:r>
            <a:endParaRPr lang="zh-CN" altLang="en-US" sz="2800" dirty="0">
              <a:sym typeface="+mn-ea"/>
            </a:endParaRPr>
          </a:p>
          <a:p>
            <a:pPr lvl="1">
              <a:lnSpc>
                <a:spcPct val="130000"/>
              </a:lnSpc>
              <a:spcBef>
                <a:spcPts val="0"/>
              </a:spcBef>
              <a:buClr>
                <a:srgbClr val="00B050"/>
              </a:buClr>
            </a:pPr>
            <a:r>
              <a:rPr lang="en-US" altLang="zh-CN" sz="2300" dirty="0" err="1">
                <a:sym typeface="+mn-ea"/>
              </a:rPr>
              <a:t>Hosts.txt文件</a:t>
            </a:r>
            <a:r>
              <a:rPr lang="zh-CN" altLang="en-US" sz="2300" dirty="0">
                <a:sym typeface="+mn-ea"/>
              </a:rPr>
              <a:t>列出了所有计算机名称和它们的IP地址</a:t>
            </a:r>
            <a:endParaRPr lang="zh-CN" altLang="en-US" sz="2300" dirty="0">
              <a:sym typeface="+mn-ea"/>
            </a:endParaRPr>
          </a:p>
          <a:p>
            <a:pPr lvl="1">
              <a:lnSpc>
                <a:spcPct val="130000"/>
              </a:lnSpc>
              <a:spcBef>
                <a:spcPts val="0"/>
              </a:spcBef>
              <a:buClr>
                <a:srgbClr val="00B050"/>
              </a:buClr>
            </a:pPr>
            <a:r>
              <a:rPr lang="zh-CN" altLang="en-US" sz="2300" dirty="0">
                <a:sym typeface="+mn-ea"/>
              </a:rPr>
              <a:t>所有主机在网上从指定站点上获取Hosts.txt文件</a:t>
            </a:r>
            <a:endParaRPr lang="zh-CN" altLang="en-US" sz="2300" dirty="0">
              <a:sym typeface="+mn-ea"/>
            </a:endParaRPr>
          </a:p>
          <a:p>
            <a:pPr lvl="1">
              <a:lnSpc>
                <a:spcPct val="130000"/>
              </a:lnSpc>
              <a:spcBef>
                <a:spcPts val="0"/>
              </a:spcBef>
              <a:buClr>
                <a:srgbClr val="00B050"/>
              </a:buClr>
            </a:pPr>
            <a:r>
              <a:rPr lang="zh-CN" altLang="en-US" sz="2300" dirty="0">
                <a:sym typeface="+mn-ea"/>
              </a:rPr>
              <a:t>Hosts.txt文件的使用在当时表现不错</a:t>
            </a:r>
            <a:endParaRPr lang="zh-CN" altLang="en-US" sz="2300" dirty="0">
              <a:sym typeface="+mn-ea"/>
            </a:endParaRPr>
          </a:p>
          <a:p>
            <a:pPr>
              <a:lnSpc>
                <a:spcPct val="130000"/>
              </a:lnSpc>
              <a:spcBef>
                <a:spcPts val="0"/>
              </a:spcBef>
            </a:pPr>
            <a:r>
              <a:rPr lang="zh-CN" altLang="en-US" sz="2800" dirty="0">
                <a:sym typeface="+mn-ea"/>
              </a:rPr>
              <a:t>互联网发展</a:t>
            </a:r>
            <a:endParaRPr lang="zh-CN" altLang="en-US" sz="2800" dirty="0">
              <a:sym typeface="+mn-ea"/>
            </a:endParaRPr>
          </a:p>
          <a:p>
            <a:pPr lvl="1">
              <a:lnSpc>
                <a:spcPct val="130000"/>
              </a:lnSpc>
              <a:spcBef>
                <a:spcPts val="0"/>
              </a:spcBef>
              <a:buClr>
                <a:srgbClr val="00B050"/>
              </a:buClr>
            </a:pPr>
            <a:r>
              <a:rPr lang="zh-CN" altLang="en-US" sz="2300" dirty="0">
                <a:sym typeface="+mn-ea"/>
              </a:rPr>
              <a:t>Hosts.txt文件变得</a:t>
            </a:r>
            <a:r>
              <a:rPr lang="en-US" altLang="zh-CN" sz="2300" dirty="0" err="1">
                <a:sym typeface="+mn-ea"/>
              </a:rPr>
              <a:t>越来越大</a:t>
            </a:r>
            <a:endParaRPr lang="zh-CN" altLang="en-US" sz="2300" dirty="0">
              <a:sym typeface="+mn-ea"/>
            </a:endParaRPr>
          </a:p>
          <a:p>
            <a:pPr lvl="1">
              <a:lnSpc>
                <a:spcPct val="130000"/>
              </a:lnSpc>
              <a:spcBef>
                <a:spcPts val="0"/>
              </a:spcBef>
              <a:buClr>
                <a:srgbClr val="00B050"/>
              </a:buClr>
            </a:pPr>
            <a:r>
              <a:rPr lang="zh-CN" altLang="en-US" sz="2300" dirty="0">
                <a:sym typeface="+mn-ea"/>
              </a:rPr>
              <a:t>越来越难管理，需要</a:t>
            </a:r>
            <a:r>
              <a:rPr lang="en-US" altLang="zh-CN" sz="2300" dirty="0" err="1">
                <a:sym typeface="+mn-ea"/>
              </a:rPr>
              <a:t>集中管理</a:t>
            </a:r>
            <a:r>
              <a:rPr lang="zh-CN" altLang="en-US" sz="2300" dirty="0">
                <a:sym typeface="+mn-ea"/>
              </a:rPr>
              <a:t>来防止主机名冲突</a:t>
            </a:r>
            <a:endParaRPr lang="zh-CN" altLang="en-US" sz="2300" dirty="0">
              <a:sym typeface="+mn-ea"/>
            </a:endParaRPr>
          </a:p>
          <a:p>
            <a:pPr>
              <a:lnSpc>
                <a:spcPct val="130000"/>
              </a:lnSpc>
              <a:spcBef>
                <a:spcPts val="0"/>
              </a:spcBef>
            </a:pPr>
            <a:r>
              <a:rPr lang="zh-CN" altLang="en-US" sz="2800" dirty="0">
                <a:sym typeface="+mn-ea"/>
              </a:rPr>
              <a:t>1987年发布了域名系统的RFC文档（RFC1034、RFC1035）</a:t>
            </a:r>
            <a:endParaRPr lang="zh-CN" altLang="en-US" sz="2800" dirty="0"/>
          </a:p>
          <a:p>
            <a:pPr lvl="1">
              <a:lnSpc>
                <a:spcPct val="130000"/>
              </a:lnSpc>
              <a:spcBef>
                <a:spcPts val="0"/>
              </a:spcBef>
              <a:buClr>
                <a:srgbClr val="00B050"/>
              </a:buClr>
            </a:pPr>
            <a:r>
              <a:rPr lang="zh-CN" altLang="en-US" sz="2300" dirty="0">
                <a:sym typeface="+mn-ea"/>
              </a:rPr>
              <a:t>采用了一种</a:t>
            </a:r>
            <a:r>
              <a:rPr lang="en-US" altLang="zh-CN" sz="2300" dirty="0" err="1">
                <a:sym typeface="+mn-ea"/>
              </a:rPr>
              <a:t>层次的、基于域</a:t>
            </a:r>
            <a:r>
              <a:rPr lang="zh-CN" altLang="en-US" sz="2300" dirty="0">
                <a:sym typeface="+mn-ea"/>
              </a:rPr>
              <a:t>的命名模式，并使用</a:t>
            </a:r>
            <a:r>
              <a:rPr lang="en-US" altLang="zh-CN" sz="2300" dirty="0" err="1">
                <a:sym typeface="+mn-ea"/>
              </a:rPr>
              <a:t>分布式数据库系统</a:t>
            </a:r>
            <a:r>
              <a:rPr lang="zh-CN" altLang="en-US" sz="2300" dirty="0">
                <a:sym typeface="+mn-ea"/>
              </a:rPr>
              <a:t>实现</a:t>
            </a:r>
            <a:endParaRPr lang="zh-CN" altLang="en-US" sz="2300" dirty="0">
              <a:sym typeface="+mn-ea"/>
            </a:endParaRPr>
          </a:p>
          <a:p>
            <a:pPr lvl="1">
              <a:lnSpc>
                <a:spcPct val="130000"/>
              </a:lnSpc>
              <a:spcBef>
                <a:spcPts val="0"/>
              </a:spcBef>
              <a:buClr>
                <a:srgbClr val="00B050"/>
              </a:buClr>
            </a:pPr>
            <a:r>
              <a:rPr lang="zh-CN" altLang="en-US" sz="2300" dirty="0">
                <a:sym typeface="+mn-ea"/>
              </a:rPr>
              <a:t>主要用途是将</a:t>
            </a:r>
            <a:r>
              <a:rPr lang="en-US" altLang="zh-CN" sz="2300" dirty="0" err="1">
                <a:sym typeface="+mn-ea"/>
              </a:rPr>
              <a:t>主机名映射成IP地址</a:t>
            </a:r>
            <a:endParaRPr lang="zh-CN" altLang="en-US" sz="2300" dirty="0"/>
          </a:p>
        </p:txBody>
      </p:sp>
      <p:pic>
        <p:nvPicPr>
          <p:cNvPr id="12" name="图片 11"/>
          <p:cNvPicPr>
            <a:picLocks noChangeAspect="1"/>
          </p:cNvPicPr>
          <p:nvPr>
            <p:custDataLst>
              <p:tags r:id="rId1"/>
            </p:custDataLst>
          </p:nvPr>
        </p:nvPicPr>
        <p:blipFill>
          <a:blip r:embed="rId2"/>
          <a:stretch>
            <a:fillRect/>
          </a:stretch>
        </p:blipFill>
        <p:spPr>
          <a:xfrm>
            <a:off x="9205806" y="2602834"/>
            <a:ext cx="2013535" cy="1800034"/>
          </a:xfrm>
          <a:prstGeom prst="rect">
            <a:avLst/>
          </a:prstGeom>
        </p:spPr>
      </p:pic>
      <p:sp>
        <p:nvSpPr>
          <p:cNvPr id="13" name="箭头: 右 7"/>
          <p:cNvSpPr/>
          <p:nvPr/>
        </p:nvSpPr>
        <p:spPr>
          <a:xfrm rot="10800000" flipV="1">
            <a:off x="7903617" y="3098433"/>
            <a:ext cx="1297408" cy="808835"/>
          </a:xfrm>
          <a:prstGeom prst="rightArrow">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b="1" dirty="0">
                <a:solidFill>
                  <a:schemeClr val="tx1"/>
                </a:solidFill>
                <a:latin typeface="Times New Roman" panose="02020603050405020304" pitchFamily="18" charset="0"/>
              </a:rPr>
              <a:t>历史</a:t>
            </a:r>
            <a:endParaRPr lang="zh-CN" altLang="en-US" sz="2200" b="1" dirty="0">
              <a:solidFill>
                <a:schemeClr val="tx1"/>
              </a:solidFill>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域名系统概述</a:t>
            </a:r>
            <a:endParaRPr lang="zh-CN" altLang="en-US" dirty="0"/>
          </a:p>
        </p:txBody>
      </p:sp>
      <p:sp>
        <p:nvSpPr>
          <p:cNvPr id="3" name="内容占位符 2"/>
          <p:cNvSpPr>
            <a:spLocks noGrp="1"/>
          </p:cNvSpPr>
          <p:nvPr>
            <p:ph idx="1"/>
          </p:nvPr>
        </p:nvSpPr>
        <p:spPr/>
        <p:txBody>
          <a:bodyPr>
            <a:normAutofit/>
          </a:bodyPr>
          <a:lstStyle/>
          <a:p>
            <a:r>
              <a:rPr lang="zh-CN" altLang="en-US" dirty="0"/>
              <a:t>域名系统（</a:t>
            </a:r>
            <a:r>
              <a:rPr lang="en-US" altLang="zh-CN" dirty="0"/>
              <a:t>DNS</a:t>
            </a:r>
            <a:r>
              <a:rPr lang="zh-CN" altLang="en-US" dirty="0"/>
              <a:t>，</a:t>
            </a:r>
            <a:r>
              <a:rPr lang="en-US" altLang="zh-CN" dirty="0"/>
              <a:t>Domain Name System</a:t>
            </a:r>
            <a:r>
              <a:rPr lang="zh-CN" altLang="en-US" dirty="0"/>
              <a:t>）是互联网重要的基础设施之一，向所有需要域名解析的应用提供服务，主要负责将可读性好的域名映射成</a:t>
            </a:r>
            <a:r>
              <a:rPr lang="en-US" altLang="zh-CN" dirty="0"/>
              <a:t>IP</a:t>
            </a:r>
            <a:r>
              <a:rPr lang="zh-CN" altLang="en-US" dirty="0"/>
              <a:t>地址</a:t>
            </a:r>
            <a:endParaRPr lang="zh-CN" altLang="en-US" dirty="0"/>
          </a:p>
          <a:p>
            <a:endParaRPr lang="zh-CN" altLang="en-US" dirty="0"/>
          </a:p>
          <a:p>
            <a:r>
              <a:rPr lang="en-US" altLang="zh-CN" dirty="0"/>
              <a:t>Internet</a:t>
            </a:r>
            <a:r>
              <a:rPr lang="zh-CN" altLang="en-US" dirty="0"/>
              <a:t>采用层次结构的命名树作为主机的名字，并使用分布式的域名系统 </a:t>
            </a:r>
            <a:r>
              <a:rPr lang="en-US" altLang="zh-CN" dirty="0"/>
              <a:t>DNS</a:t>
            </a:r>
            <a:r>
              <a:rPr lang="zh-CN" altLang="en-US" dirty="0"/>
              <a:t>。</a:t>
            </a:r>
            <a:r>
              <a:rPr lang="en-US" altLang="zh-CN" dirty="0"/>
              <a:t>Internet</a:t>
            </a:r>
            <a:r>
              <a:rPr lang="zh-CN" altLang="en-US" dirty="0"/>
              <a:t>的</a:t>
            </a:r>
            <a:r>
              <a:rPr lang="en-US" altLang="zh-CN" dirty="0"/>
              <a:t>DNS</a:t>
            </a:r>
            <a:r>
              <a:rPr lang="zh-CN" altLang="en-US" dirty="0"/>
              <a:t>是一个联机分布式数据库系统</a:t>
            </a:r>
            <a:endParaRPr lang="zh-CN" altLang="en-US" dirty="0"/>
          </a:p>
          <a:p>
            <a:r>
              <a:rPr lang="zh-CN" altLang="en-US" dirty="0"/>
              <a:t>域名解析是由若干个域名服务器程序完成的。域名服务器程序在专设的结点上运行，相应的结点也称为名字服务器</a:t>
            </a:r>
            <a:r>
              <a:rPr lang="en-US" altLang="zh-CN" dirty="0"/>
              <a:t>(Name Server)</a:t>
            </a:r>
            <a:r>
              <a:rPr lang="zh-CN" altLang="en-US" dirty="0"/>
              <a:t>或域名服务器</a:t>
            </a:r>
            <a:r>
              <a:rPr lang="en-US" altLang="zh-CN" dirty="0"/>
              <a:t>(Domain Name Server)</a:t>
            </a:r>
            <a:endParaRPr lang="en-US" altLang="zh-CN" dirty="0"/>
          </a:p>
          <a:p>
            <a:endParaRPr lang="zh-CN" altLang="en-US" dirty="0"/>
          </a:p>
        </p:txBody>
      </p:sp>
      <p:grpSp>
        <p:nvGrpSpPr>
          <p:cNvPr id="12" name="组合 11"/>
          <p:cNvGrpSpPr/>
          <p:nvPr/>
        </p:nvGrpSpPr>
        <p:grpSpPr bwMode="auto">
          <a:xfrm>
            <a:off x="2814637" y="2272466"/>
            <a:ext cx="6550025" cy="631825"/>
            <a:chOff x="0" y="0"/>
            <a:chExt cx="4126" cy="398"/>
          </a:xfrm>
        </p:grpSpPr>
        <p:sp>
          <p:nvSpPr>
            <p:cNvPr id="13" name="文本框 20484"/>
            <p:cNvSpPr txBox="1">
              <a:spLocks noChangeArrowheads="1"/>
            </p:cNvSpPr>
            <p:nvPr/>
          </p:nvSpPr>
          <p:spPr bwMode="auto">
            <a:xfrm>
              <a:off x="0" y="19"/>
              <a:ext cx="56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800" dirty="0">
                  <a:solidFill>
                    <a:schemeClr val="tx1"/>
                  </a:solidFill>
                  <a:latin typeface="微软雅黑" panose="020B0503020204020204" pitchFamily="34" charset="-122"/>
                  <a:ea typeface="微软雅黑" panose="020B0503020204020204" pitchFamily="34" charset="-122"/>
                </a:rPr>
                <a:t>域名</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20" name="文本框 20485"/>
            <p:cNvSpPr txBox="1">
              <a:spLocks noChangeArrowheads="1"/>
            </p:cNvSpPr>
            <p:nvPr/>
          </p:nvSpPr>
          <p:spPr bwMode="auto">
            <a:xfrm>
              <a:off x="3344" y="0"/>
              <a:ext cx="78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800" dirty="0">
                  <a:solidFill>
                    <a:schemeClr val="tx1"/>
                  </a:solidFill>
                  <a:ea typeface="微软雅黑" panose="020B0503020204020204" pitchFamily="34" charset="-122"/>
                  <a:cs typeface="微软雅黑" panose="020B0503020204020204" pitchFamily="34" charset="-122"/>
                </a:rPr>
                <a:t>IP</a:t>
              </a:r>
              <a:r>
                <a:rPr lang="zh-CN" altLang="en-US" sz="2800" dirty="0">
                  <a:solidFill>
                    <a:schemeClr val="tx1"/>
                  </a:solidFill>
                  <a:ea typeface="微软雅黑" panose="020B0503020204020204" pitchFamily="34" charset="-122"/>
                  <a:cs typeface="微软雅黑" panose="020B0503020204020204" pitchFamily="34" charset="-122"/>
                </a:rPr>
                <a:t>地址</a:t>
              </a:r>
              <a:endParaRPr lang="zh-CN" altLang="en-US" sz="2800" dirty="0">
                <a:solidFill>
                  <a:schemeClr val="tx1"/>
                </a:solidFill>
                <a:ea typeface="微软雅黑" panose="020B0503020204020204" pitchFamily="34" charset="-122"/>
                <a:cs typeface="微软雅黑" panose="020B0503020204020204" pitchFamily="34" charset="-122"/>
              </a:endParaRPr>
            </a:p>
          </p:txBody>
        </p:sp>
        <p:sp>
          <p:nvSpPr>
            <p:cNvPr id="21" name="矩形 20486"/>
            <p:cNvSpPr>
              <a:spLocks noChangeArrowheads="1"/>
            </p:cNvSpPr>
            <p:nvPr/>
          </p:nvSpPr>
          <p:spPr bwMode="auto">
            <a:xfrm>
              <a:off x="1244" y="14"/>
              <a:ext cx="1364" cy="384"/>
            </a:xfrm>
            <a:prstGeom prst="rect">
              <a:avLst/>
            </a:prstGeom>
            <a:noFill/>
            <a:ln w="38100">
              <a:solidFill>
                <a:srgbClr val="FF0000"/>
              </a:solidFill>
              <a:miter lim="800000"/>
            </a:ln>
            <a:effectLst>
              <a:outerShdw dist="35921" dir="2700000" algn="ctr" rotWithShape="0">
                <a:schemeClr val="bg2"/>
              </a:outerShdw>
            </a:effectLst>
          </p:spPr>
          <p:txBody>
            <a:bodyPr wrap="none" anchor="ctr"/>
            <a:lstStyle/>
            <a:p>
              <a:pPr algn="ctr" eaLnBrk="0" hangingPunct="0"/>
              <a:r>
                <a:rPr lang="en-US" altLang="zh-CN" sz="2800" dirty="0">
                  <a:solidFill>
                    <a:schemeClr val="tx1"/>
                  </a:solidFill>
                  <a:ea typeface="微软雅黑" panose="020B0503020204020204" pitchFamily="34" charset="-122"/>
                </a:rPr>
                <a:t>DNS</a:t>
              </a:r>
              <a:endParaRPr lang="en-US" altLang="zh-CN" sz="2800" dirty="0">
                <a:solidFill>
                  <a:schemeClr val="tx1"/>
                </a:solidFill>
                <a:ea typeface="微软雅黑" panose="020B0503020204020204" pitchFamily="34" charset="-122"/>
              </a:endParaRPr>
            </a:p>
          </p:txBody>
        </p:sp>
        <p:sp>
          <p:nvSpPr>
            <p:cNvPr id="22" name="右箭头 20487"/>
            <p:cNvSpPr>
              <a:spLocks noChangeArrowheads="1"/>
            </p:cNvSpPr>
            <p:nvPr/>
          </p:nvSpPr>
          <p:spPr bwMode="auto">
            <a:xfrm>
              <a:off x="516" y="79"/>
              <a:ext cx="702" cy="208"/>
            </a:xfrm>
            <a:prstGeom prst="rightArrow">
              <a:avLst>
                <a:gd name="adj1" fmla="val 50000"/>
                <a:gd name="adj2" fmla="val 86835"/>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3" name="右箭头 20488"/>
            <p:cNvSpPr>
              <a:spLocks noChangeArrowheads="1"/>
            </p:cNvSpPr>
            <p:nvPr/>
          </p:nvSpPr>
          <p:spPr bwMode="auto">
            <a:xfrm>
              <a:off x="2637" y="79"/>
              <a:ext cx="721" cy="208"/>
            </a:xfrm>
            <a:prstGeom prst="rightArrow">
              <a:avLst>
                <a:gd name="adj1" fmla="val 50000"/>
                <a:gd name="adj2" fmla="val 86594"/>
              </a:avLst>
            </a:prstGeom>
            <a:noFill/>
            <a:ln w="38100">
              <a:solidFill>
                <a:srgbClr val="0070C0"/>
              </a:solidFill>
              <a:miter lim="800000"/>
            </a:ln>
          </p:spPr>
          <p:txBody>
            <a:bodyPr/>
            <a:lstStyle/>
            <a:p>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b="0" dirty="0">
                <a:latin typeface="+mj-ea"/>
                <a:ea typeface="+mj-ea"/>
                <a:sym typeface="+mn-ea"/>
              </a:rPr>
              <a:t>域名系统名字空间的层次化结构</a:t>
            </a:r>
            <a:endParaRPr lang="zh-CN" altLang="en-US" b="0" dirty="0">
              <a:latin typeface="+mj-ea"/>
              <a:ea typeface="+mj-ea"/>
            </a:endParaRPr>
          </a:p>
        </p:txBody>
      </p:sp>
      <p:grpSp>
        <p:nvGrpSpPr>
          <p:cNvPr id="3" name="组合 2"/>
          <p:cNvGrpSpPr/>
          <p:nvPr/>
        </p:nvGrpSpPr>
        <p:grpSpPr>
          <a:xfrm>
            <a:off x="913991" y="1048108"/>
            <a:ext cx="10364018" cy="4484822"/>
            <a:chOff x="-80317" y="1223645"/>
            <a:chExt cx="10700294" cy="5265420"/>
          </a:xfrm>
        </p:grpSpPr>
        <p:sp>
          <p:nvSpPr>
            <p:cNvPr id="215" name="矩形 11266"/>
            <p:cNvSpPr>
              <a:spLocks noChangeArrowheads="1"/>
            </p:cNvSpPr>
            <p:nvPr/>
          </p:nvSpPr>
          <p:spPr bwMode="auto">
            <a:xfrm>
              <a:off x="1389138" y="4837877"/>
              <a:ext cx="9212251" cy="843673"/>
            </a:xfrm>
            <a:prstGeom prst="rect">
              <a:avLst/>
            </a:prstGeom>
            <a:solidFill>
              <a:schemeClr val="accent1">
                <a:lumMod val="25000"/>
                <a:lumOff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6" name="矩形 11267"/>
            <p:cNvSpPr>
              <a:spLocks noChangeArrowheads="1"/>
            </p:cNvSpPr>
            <p:nvPr/>
          </p:nvSpPr>
          <p:spPr bwMode="auto">
            <a:xfrm>
              <a:off x="1398752" y="5681550"/>
              <a:ext cx="9194625" cy="807515"/>
            </a:xfrm>
            <a:prstGeom prst="rect">
              <a:avLst/>
            </a:prstGeom>
            <a:solidFill>
              <a:schemeClr val="accent1">
                <a:lumMod val="50000"/>
                <a:lumOff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7" name="矩形 11268"/>
            <p:cNvSpPr>
              <a:spLocks noChangeArrowheads="1"/>
            </p:cNvSpPr>
            <p:nvPr/>
          </p:nvSpPr>
          <p:spPr bwMode="auto">
            <a:xfrm>
              <a:off x="1381125" y="3061646"/>
              <a:ext cx="9212252" cy="1803350"/>
            </a:xfrm>
            <a:prstGeom prst="rect">
              <a:avLst/>
            </a:prstGeom>
            <a:solidFill>
              <a:schemeClr val="accent1">
                <a:lumMod val="10000"/>
                <a:lumOff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8" name="矩形 11269"/>
            <p:cNvSpPr>
              <a:spLocks noChangeArrowheads="1"/>
            </p:cNvSpPr>
            <p:nvPr/>
          </p:nvSpPr>
          <p:spPr bwMode="auto">
            <a:xfrm>
              <a:off x="1381126" y="1832294"/>
              <a:ext cx="9212252" cy="12956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19" name="直接连接符 11271"/>
            <p:cNvSpPr>
              <a:spLocks noChangeShapeType="1"/>
            </p:cNvSpPr>
            <p:nvPr/>
          </p:nvSpPr>
          <p:spPr bwMode="auto">
            <a:xfrm flipV="1">
              <a:off x="1560595" y="2294807"/>
              <a:ext cx="8904589"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0" name="直接连接符 11272"/>
            <p:cNvSpPr>
              <a:spLocks noChangeShapeType="1"/>
            </p:cNvSpPr>
            <p:nvPr/>
          </p:nvSpPr>
          <p:spPr bwMode="auto">
            <a:xfrm rot="16200000">
              <a:off x="2760565" y="2471829"/>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1" name="直接连接符 11273"/>
            <p:cNvSpPr>
              <a:spLocks noChangeShapeType="1"/>
            </p:cNvSpPr>
            <p:nvPr/>
          </p:nvSpPr>
          <p:spPr bwMode="auto">
            <a:xfrm rot="16200000">
              <a:off x="3339884" y="2471075"/>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2" name="直接连接符 11274"/>
            <p:cNvSpPr>
              <a:spLocks noChangeShapeType="1"/>
            </p:cNvSpPr>
            <p:nvPr/>
          </p:nvSpPr>
          <p:spPr bwMode="auto">
            <a:xfrm rot="16200000">
              <a:off x="3923914" y="2447724"/>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3" name="直接连接符 11275"/>
            <p:cNvSpPr>
              <a:spLocks noChangeShapeType="1"/>
            </p:cNvSpPr>
            <p:nvPr/>
          </p:nvSpPr>
          <p:spPr bwMode="auto">
            <a:xfrm rot="16200000">
              <a:off x="4507191"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4" name="直接连接符 11276"/>
            <p:cNvSpPr>
              <a:spLocks noChangeShapeType="1"/>
            </p:cNvSpPr>
            <p:nvPr/>
          </p:nvSpPr>
          <p:spPr bwMode="auto">
            <a:xfrm rot="16200000">
              <a:off x="5090468"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5" name="直接连接符 11277"/>
            <p:cNvSpPr>
              <a:spLocks noChangeShapeType="1"/>
            </p:cNvSpPr>
            <p:nvPr/>
          </p:nvSpPr>
          <p:spPr bwMode="auto">
            <a:xfrm rot="16200000">
              <a:off x="5669788"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6" name="直接连接符 11278"/>
            <p:cNvSpPr>
              <a:spLocks noChangeShapeType="1"/>
            </p:cNvSpPr>
            <p:nvPr/>
          </p:nvSpPr>
          <p:spPr bwMode="auto">
            <a:xfrm rot="16200000">
              <a:off x="6253817"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7" name="直接连接符 11279"/>
            <p:cNvSpPr>
              <a:spLocks noChangeShapeType="1"/>
            </p:cNvSpPr>
            <p:nvPr/>
          </p:nvSpPr>
          <p:spPr bwMode="auto">
            <a:xfrm rot="16200000">
              <a:off x="6837094"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8" name="直接连接符 11280"/>
            <p:cNvSpPr>
              <a:spLocks noChangeShapeType="1"/>
            </p:cNvSpPr>
            <p:nvPr/>
          </p:nvSpPr>
          <p:spPr bwMode="auto">
            <a:xfrm rot="16200000">
              <a:off x="7416414"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29" name="直接连接符 11281"/>
            <p:cNvSpPr>
              <a:spLocks noChangeShapeType="1"/>
            </p:cNvSpPr>
            <p:nvPr/>
          </p:nvSpPr>
          <p:spPr bwMode="auto">
            <a:xfrm rot="16200000">
              <a:off x="7999691" y="2443957"/>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0" name="直接连接符 11282"/>
            <p:cNvSpPr>
              <a:spLocks noChangeShapeType="1"/>
            </p:cNvSpPr>
            <p:nvPr/>
          </p:nvSpPr>
          <p:spPr bwMode="auto">
            <a:xfrm rot="16200000">
              <a:off x="8583720" y="2444711"/>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1" name="直接连接符 11283"/>
            <p:cNvSpPr>
              <a:spLocks noChangeShapeType="1"/>
            </p:cNvSpPr>
            <p:nvPr/>
          </p:nvSpPr>
          <p:spPr bwMode="auto">
            <a:xfrm rot="16200000">
              <a:off x="9129485"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2" name="直接连接符 11284"/>
            <p:cNvSpPr>
              <a:spLocks noChangeShapeType="1"/>
            </p:cNvSpPr>
            <p:nvPr/>
          </p:nvSpPr>
          <p:spPr bwMode="auto">
            <a:xfrm rot="5400000" flipH="1">
              <a:off x="9711159" y="2446970"/>
              <a:ext cx="27419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33" name="文本框 11285"/>
            <p:cNvSpPr txBox="1">
              <a:spLocks noChangeArrowheads="1"/>
            </p:cNvSpPr>
            <p:nvPr/>
          </p:nvSpPr>
          <p:spPr bwMode="auto">
            <a:xfrm>
              <a:off x="4949691" y="2493672"/>
              <a:ext cx="71659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com</a:t>
              </a:r>
              <a:endParaRPr lang="en-US" altLang="zh-CN">
                <a:latin typeface="微软雅黑" panose="020B0503020204020204" pitchFamily="34" charset="-122"/>
                <a:ea typeface="微软雅黑" panose="020B0503020204020204" pitchFamily="34" charset="-122"/>
              </a:endParaRPr>
            </a:p>
          </p:txBody>
        </p:sp>
        <p:sp>
          <p:nvSpPr>
            <p:cNvPr id="234" name="文本框 11286"/>
            <p:cNvSpPr txBox="1">
              <a:spLocks noChangeArrowheads="1"/>
            </p:cNvSpPr>
            <p:nvPr/>
          </p:nvSpPr>
          <p:spPr bwMode="auto">
            <a:xfrm>
              <a:off x="5529763" y="2493672"/>
              <a:ext cx="58327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net</a:t>
              </a:r>
              <a:endParaRPr lang="en-US" altLang="zh-CN">
                <a:latin typeface="微软雅黑" panose="020B0503020204020204" pitchFamily="34" charset="-122"/>
                <a:ea typeface="微软雅黑" panose="020B0503020204020204" pitchFamily="34" charset="-122"/>
              </a:endParaRPr>
            </a:p>
          </p:txBody>
        </p:sp>
        <p:sp>
          <p:nvSpPr>
            <p:cNvPr id="235" name="文本框 11287"/>
            <p:cNvSpPr txBox="1">
              <a:spLocks noChangeArrowheads="1"/>
            </p:cNvSpPr>
            <p:nvPr/>
          </p:nvSpPr>
          <p:spPr bwMode="auto">
            <a:xfrm>
              <a:off x="6093811" y="2493672"/>
              <a:ext cx="60571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org</a:t>
              </a:r>
              <a:endParaRPr lang="en-US" altLang="zh-CN">
                <a:latin typeface="微软雅黑" panose="020B0503020204020204" pitchFamily="34" charset="-122"/>
                <a:ea typeface="微软雅黑" panose="020B0503020204020204" pitchFamily="34" charset="-122"/>
              </a:endParaRPr>
            </a:p>
          </p:txBody>
        </p:sp>
        <p:sp>
          <p:nvSpPr>
            <p:cNvPr id="236" name="文本框 11288"/>
            <p:cNvSpPr txBox="1">
              <a:spLocks noChangeArrowheads="1"/>
            </p:cNvSpPr>
            <p:nvPr/>
          </p:nvSpPr>
          <p:spPr bwMode="auto">
            <a:xfrm>
              <a:off x="6675486" y="2493672"/>
              <a:ext cx="65186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edu</a:t>
              </a:r>
              <a:endParaRPr lang="en-US" altLang="zh-CN">
                <a:latin typeface="微软雅黑" panose="020B0503020204020204" pitchFamily="34" charset="-122"/>
                <a:ea typeface="微软雅黑" panose="020B0503020204020204" pitchFamily="34" charset="-122"/>
              </a:endParaRPr>
            </a:p>
          </p:txBody>
        </p:sp>
        <p:sp>
          <p:nvSpPr>
            <p:cNvPr id="237" name="文本框 11289"/>
            <p:cNvSpPr txBox="1">
              <a:spLocks noChangeArrowheads="1"/>
            </p:cNvSpPr>
            <p:nvPr/>
          </p:nvSpPr>
          <p:spPr bwMode="auto">
            <a:xfrm>
              <a:off x="7257161" y="2493672"/>
              <a:ext cx="64609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gov</a:t>
              </a:r>
              <a:endParaRPr lang="en-US" altLang="zh-CN">
                <a:latin typeface="微软雅黑" panose="020B0503020204020204" pitchFamily="34" charset="-122"/>
                <a:ea typeface="微软雅黑" panose="020B0503020204020204" pitchFamily="34" charset="-122"/>
              </a:endParaRPr>
            </a:p>
          </p:txBody>
        </p:sp>
        <p:sp>
          <p:nvSpPr>
            <p:cNvPr id="238" name="文本框 11290"/>
            <p:cNvSpPr txBox="1">
              <a:spLocks noChangeArrowheads="1"/>
            </p:cNvSpPr>
            <p:nvPr/>
          </p:nvSpPr>
          <p:spPr bwMode="auto">
            <a:xfrm>
              <a:off x="7859667" y="2493672"/>
              <a:ext cx="560842"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mil</a:t>
              </a:r>
              <a:endParaRPr lang="en-US" altLang="zh-CN">
                <a:latin typeface="微软雅黑" panose="020B0503020204020204" pitchFamily="34" charset="-122"/>
                <a:ea typeface="微软雅黑" panose="020B0503020204020204" pitchFamily="34" charset="-122"/>
              </a:endParaRPr>
            </a:p>
          </p:txBody>
        </p:sp>
        <p:sp>
          <p:nvSpPr>
            <p:cNvPr id="239" name="文本框 11291"/>
            <p:cNvSpPr txBox="1">
              <a:spLocks noChangeArrowheads="1"/>
            </p:cNvSpPr>
            <p:nvPr/>
          </p:nvSpPr>
          <p:spPr bwMode="auto">
            <a:xfrm>
              <a:off x="2289692" y="2493672"/>
              <a:ext cx="80248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coop</a:t>
              </a:r>
              <a:endParaRPr lang="en-US" altLang="zh-CN">
                <a:latin typeface="微软雅黑" panose="020B0503020204020204" pitchFamily="34" charset="-122"/>
                <a:ea typeface="微软雅黑" panose="020B0503020204020204" pitchFamily="34" charset="-122"/>
              </a:endParaRPr>
            </a:p>
          </p:txBody>
        </p:sp>
        <p:sp>
          <p:nvSpPr>
            <p:cNvPr id="240" name="文本框 11292"/>
            <p:cNvSpPr txBox="1">
              <a:spLocks noChangeArrowheads="1"/>
            </p:cNvSpPr>
            <p:nvPr/>
          </p:nvSpPr>
          <p:spPr bwMode="auto">
            <a:xfrm>
              <a:off x="3735065" y="2493672"/>
              <a:ext cx="542255"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biz</a:t>
              </a:r>
              <a:endParaRPr lang="en-US" altLang="zh-CN">
                <a:latin typeface="微软雅黑" panose="020B0503020204020204" pitchFamily="34" charset="-122"/>
                <a:ea typeface="微软雅黑" panose="020B0503020204020204" pitchFamily="34" charset="-122"/>
              </a:endParaRPr>
            </a:p>
          </p:txBody>
        </p:sp>
        <p:sp>
          <p:nvSpPr>
            <p:cNvPr id="241" name="文本框 11293"/>
            <p:cNvSpPr txBox="1">
              <a:spLocks noChangeArrowheads="1"/>
            </p:cNvSpPr>
            <p:nvPr/>
          </p:nvSpPr>
          <p:spPr bwMode="auto">
            <a:xfrm>
              <a:off x="3054040" y="2493672"/>
              <a:ext cx="662116"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info</a:t>
              </a:r>
              <a:endParaRPr lang="en-US" altLang="zh-CN">
                <a:latin typeface="微软雅黑" panose="020B0503020204020204" pitchFamily="34" charset="-122"/>
                <a:ea typeface="微软雅黑" panose="020B0503020204020204" pitchFamily="34" charset="-122"/>
              </a:endParaRPr>
            </a:p>
          </p:txBody>
        </p:sp>
        <p:sp>
          <p:nvSpPr>
            <p:cNvPr id="242" name="文本框 11294"/>
            <p:cNvSpPr txBox="1">
              <a:spLocks noChangeArrowheads="1"/>
            </p:cNvSpPr>
            <p:nvPr/>
          </p:nvSpPr>
          <p:spPr bwMode="auto">
            <a:xfrm>
              <a:off x="4227004" y="2493672"/>
              <a:ext cx="728776"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aero</a:t>
              </a:r>
              <a:endParaRPr lang="en-US" altLang="zh-CN">
                <a:latin typeface="微软雅黑" panose="020B0503020204020204" pitchFamily="34" charset="-122"/>
                <a:ea typeface="微软雅黑" panose="020B0503020204020204" pitchFamily="34" charset="-122"/>
              </a:endParaRPr>
            </a:p>
          </p:txBody>
        </p:sp>
        <p:sp>
          <p:nvSpPr>
            <p:cNvPr id="243" name="文本框 11295"/>
            <p:cNvSpPr txBox="1">
              <a:spLocks noChangeArrowheads="1"/>
            </p:cNvSpPr>
            <p:nvPr/>
          </p:nvSpPr>
          <p:spPr bwMode="auto">
            <a:xfrm>
              <a:off x="8450955" y="2493672"/>
              <a:ext cx="50572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int</a:t>
              </a:r>
              <a:endParaRPr lang="en-US" altLang="zh-CN">
                <a:latin typeface="微软雅黑" panose="020B0503020204020204" pitchFamily="34" charset="-122"/>
                <a:ea typeface="微软雅黑" panose="020B0503020204020204" pitchFamily="34" charset="-122"/>
              </a:endParaRPr>
            </a:p>
          </p:txBody>
        </p:sp>
        <p:sp>
          <p:nvSpPr>
            <p:cNvPr id="244" name="文本框 11296"/>
            <p:cNvSpPr txBox="1">
              <a:spLocks noChangeArrowheads="1"/>
            </p:cNvSpPr>
            <p:nvPr/>
          </p:nvSpPr>
          <p:spPr bwMode="auto">
            <a:xfrm>
              <a:off x="9082304" y="2493672"/>
              <a:ext cx="471108"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cn</a:t>
              </a:r>
              <a:endParaRPr lang="en-US" altLang="zh-CN">
                <a:latin typeface="微软雅黑" panose="020B0503020204020204" pitchFamily="34" charset="-122"/>
                <a:ea typeface="微软雅黑" panose="020B0503020204020204" pitchFamily="34" charset="-122"/>
              </a:endParaRPr>
            </a:p>
          </p:txBody>
        </p:sp>
        <p:sp>
          <p:nvSpPr>
            <p:cNvPr id="245" name="文本框 11297"/>
            <p:cNvSpPr txBox="1">
              <a:spLocks noChangeArrowheads="1"/>
            </p:cNvSpPr>
            <p:nvPr/>
          </p:nvSpPr>
          <p:spPr bwMode="auto">
            <a:xfrm>
              <a:off x="9633533" y="2493672"/>
              <a:ext cx="482005"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uk</a:t>
              </a:r>
              <a:endParaRPr lang="en-US" altLang="zh-CN">
                <a:latin typeface="微软雅黑" panose="020B0503020204020204" pitchFamily="34" charset="-122"/>
                <a:ea typeface="微软雅黑" panose="020B0503020204020204" pitchFamily="34" charset="-122"/>
              </a:endParaRPr>
            </a:p>
          </p:txBody>
        </p:sp>
        <p:sp>
          <p:nvSpPr>
            <p:cNvPr id="246" name="文本框 11298"/>
            <p:cNvSpPr txBox="1">
              <a:spLocks noChangeArrowheads="1"/>
            </p:cNvSpPr>
            <p:nvPr/>
          </p:nvSpPr>
          <p:spPr bwMode="auto">
            <a:xfrm>
              <a:off x="9976449" y="2127580"/>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endParaRPr lang="en-US" altLang="zh-CN" sz="4000">
                <a:latin typeface="微软雅黑" panose="020B0503020204020204" pitchFamily="34" charset="-122"/>
                <a:ea typeface="微软雅黑" panose="020B0503020204020204" pitchFamily="34" charset="-122"/>
              </a:endParaRPr>
            </a:p>
          </p:txBody>
        </p:sp>
        <p:sp>
          <p:nvSpPr>
            <p:cNvPr id="247" name="直接连接符 11299"/>
            <p:cNvSpPr>
              <a:spLocks noChangeShapeType="1"/>
            </p:cNvSpPr>
            <p:nvPr/>
          </p:nvSpPr>
          <p:spPr bwMode="auto">
            <a:xfrm rot="16200000">
              <a:off x="8758529" y="3414934"/>
              <a:ext cx="1080202"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48" name="直接连接符 11300"/>
            <p:cNvSpPr>
              <a:spLocks noChangeShapeType="1"/>
            </p:cNvSpPr>
            <p:nvPr/>
          </p:nvSpPr>
          <p:spPr bwMode="auto">
            <a:xfrm rot="16200000">
              <a:off x="9413768"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49" name="直接连接符 11301"/>
            <p:cNvSpPr>
              <a:spLocks noChangeShapeType="1"/>
            </p:cNvSpPr>
            <p:nvPr/>
          </p:nvSpPr>
          <p:spPr bwMode="auto">
            <a:xfrm rot="16200000">
              <a:off x="883445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0" name="直接连接符 11302"/>
            <p:cNvSpPr>
              <a:spLocks noChangeShapeType="1"/>
            </p:cNvSpPr>
            <p:nvPr/>
          </p:nvSpPr>
          <p:spPr bwMode="auto">
            <a:xfrm rot="16200000">
              <a:off x="825117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1" name="直接连接符 11303"/>
            <p:cNvSpPr>
              <a:spLocks noChangeShapeType="1"/>
            </p:cNvSpPr>
            <p:nvPr/>
          </p:nvSpPr>
          <p:spPr bwMode="auto">
            <a:xfrm rot="16200000">
              <a:off x="7667142"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2" name="直接连接符 11304"/>
            <p:cNvSpPr>
              <a:spLocks noChangeShapeType="1"/>
            </p:cNvSpPr>
            <p:nvPr/>
          </p:nvSpPr>
          <p:spPr bwMode="auto">
            <a:xfrm rot="16200000">
              <a:off x="7087823"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3" name="直接连接符 11305"/>
            <p:cNvSpPr>
              <a:spLocks noChangeShapeType="1"/>
            </p:cNvSpPr>
            <p:nvPr/>
          </p:nvSpPr>
          <p:spPr bwMode="auto">
            <a:xfrm rot="16200000">
              <a:off x="6504546"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4" name="直接连接符 11306"/>
            <p:cNvSpPr>
              <a:spLocks noChangeShapeType="1"/>
            </p:cNvSpPr>
            <p:nvPr/>
          </p:nvSpPr>
          <p:spPr bwMode="auto">
            <a:xfrm rot="16200000">
              <a:off x="5920516"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5" name="直接连接符 11307"/>
            <p:cNvSpPr>
              <a:spLocks noChangeShapeType="1"/>
            </p:cNvSpPr>
            <p:nvPr/>
          </p:nvSpPr>
          <p:spPr bwMode="auto">
            <a:xfrm rot="16200000">
              <a:off x="5337239"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6" name="直接连接符 11308"/>
            <p:cNvSpPr>
              <a:spLocks noChangeShapeType="1"/>
            </p:cNvSpPr>
            <p:nvPr/>
          </p:nvSpPr>
          <p:spPr bwMode="auto">
            <a:xfrm rot="16200000">
              <a:off x="4757920" y="4090625"/>
              <a:ext cx="268167"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7" name="直接连接符 11309"/>
            <p:cNvSpPr>
              <a:spLocks noChangeShapeType="1"/>
            </p:cNvSpPr>
            <p:nvPr/>
          </p:nvSpPr>
          <p:spPr bwMode="auto">
            <a:xfrm rot="16200000">
              <a:off x="9997045" y="408987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58" name="文本框 11310"/>
            <p:cNvSpPr txBox="1">
              <a:spLocks noChangeArrowheads="1"/>
            </p:cNvSpPr>
            <p:nvPr/>
          </p:nvSpPr>
          <p:spPr bwMode="auto">
            <a:xfrm>
              <a:off x="4642029" y="4095145"/>
              <a:ext cx="482005"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hk</a:t>
              </a:r>
              <a:endParaRPr lang="en-US" altLang="zh-CN">
                <a:latin typeface="微软雅黑" panose="020B0503020204020204" pitchFamily="34" charset="-122"/>
                <a:ea typeface="微软雅黑" panose="020B0503020204020204" pitchFamily="34" charset="-122"/>
              </a:endParaRPr>
            </a:p>
          </p:txBody>
        </p:sp>
        <p:sp>
          <p:nvSpPr>
            <p:cNvPr id="259" name="文本框 11311"/>
            <p:cNvSpPr txBox="1">
              <a:spLocks noChangeArrowheads="1"/>
            </p:cNvSpPr>
            <p:nvPr/>
          </p:nvSpPr>
          <p:spPr bwMode="auto">
            <a:xfrm>
              <a:off x="5225306" y="4095145"/>
              <a:ext cx="371759"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js</a:t>
              </a:r>
              <a:endParaRPr lang="en-US" altLang="zh-CN">
                <a:latin typeface="微软雅黑" panose="020B0503020204020204" pitchFamily="34" charset="-122"/>
                <a:ea typeface="微软雅黑" panose="020B0503020204020204" pitchFamily="34" charset="-122"/>
              </a:endParaRPr>
            </a:p>
          </p:txBody>
        </p:sp>
        <p:sp>
          <p:nvSpPr>
            <p:cNvPr id="260" name="文本框 11312"/>
            <p:cNvSpPr txBox="1">
              <a:spLocks noChangeArrowheads="1"/>
            </p:cNvSpPr>
            <p:nvPr/>
          </p:nvSpPr>
          <p:spPr bwMode="auto">
            <a:xfrm>
              <a:off x="5806980" y="4095145"/>
              <a:ext cx="460853"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sh</a:t>
              </a:r>
              <a:endParaRPr lang="en-US" altLang="zh-CN">
                <a:latin typeface="微软雅黑" panose="020B0503020204020204" pitchFamily="34" charset="-122"/>
                <a:ea typeface="微软雅黑" panose="020B0503020204020204" pitchFamily="34" charset="-122"/>
              </a:endParaRPr>
            </a:p>
          </p:txBody>
        </p:sp>
        <p:sp>
          <p:nvSpPr>
            <p:cNvPr id="261" name="文本框 11313"/>
            <p:cNvSpPr txBox="1">
              <a:spLocks noChangeArrowheads="1"/>
            </p:cNvSpPr>
            <p:nvPr/>
          </p:nvSpPr>
          <p:spPr bwMode="auto">
            <a:xfrm>
              <a:off x="6390257" y="4095145"/>
              <a:ext cx="416626"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bj</a:t>
              </a:r>
              <a:endParaRPr lang="en-US" altLang="zh-CN">
                <a:latin typeface="微软雅黑" panose="020B0503020204020204" pitchFamily="34" charset="-122"/>
                <a:ea typeface="微软雅黑" panose="020B0503020204020204" pitchFamily="34" charset="-122"/>
              </a:endParaRPr>
            </a:p>
          </p:txBody>
        </p:sp>
        <p:sp>
          <p:nvSpPr>
            <p:cNvPr id="262" name="文本框 11314"/>
            <p:cNvSpPr txBox="1">
              <a:spLocks noChangeArrowheads="1"/>
            </p:cNvSpPr>
            <p:nvPr/>
          </p:nvSpPr>
          <p:spPr bwMode="auto">
            <a:xfrm>
              <a:off x="6930269" y="4110210"/>
              <a:ext cx="60571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org</a:t>
              </a:r>
              <a:endParaRPr lang="en-US" altLang="zh-CN">
                <a:latin typeface="微软雅黑" panose="020B0503020204020204" pitchFamily="34" charset="-122"/>
                <a:ea typeface="微软雅黑" panose="020B0503020204020204" pitchFamily="34" charset="-122"/>
              </a:endParaRPr>
            </a:p>
          </p:txBody>
        </p:sp>
        <p:sp>
          <p:nvSpPr>
            <p:cNvPr id="263" name="文本框 11315"/>
            <p:cNvSpPr txBox="1">
              <a:spLocks noChangeArrowheads="1"/>
            </p:cNvSpPr>
            <p:nvPr/>
          </p:nvSpPr>
          <p:spPr bwMode="auto">
            <a:xfrm>
              <a:off x="7499124" y="4095145"/>
              <a:ext cx="58327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net</a:t>
              </a:r>
              <a:endParaRPr lang="en-US" altLang="zh-CN">
                <a:latin typeface="微软雅黑" panose="020B0503020204020204" pitchFamily="34" charset="-122"/>
                <a:ea typeface="微软雅黑" panose="020B0503020204020204" pitchFamily="34" charset="-122"/>
              </a:endParaRPr>
            </a:p>
          </p:txBody>
        </p:sp>
        <p:sp>
          <p:nvSpPr>
            <p:cNvPr id="264" name="文本框 11316"/>
            <p:cNvSpPr txBox="1">
              <a:spLocks noChangeArrowheads="1"/>
            </p:cNvSpPr>
            <p:nvPr/>
          </p:nvSpPr>
          <p:spPr bwMode="auto">
            <a:xfrm>
              <a:off x="8136883" y="4095145"/>
              <a:ext cx="64609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gov</a:t>
              </a:r>
              <a:endParaRPr lang="en-US" altLang="zh-CN">
                <a:latin typeface="微软雅黑" panose="020B0503020204020204" pitchFamily="34" charset="-122"/>
                <a:ea typeface="微软雅黑" panose="020B0503020204020204" pitchFamily="34" charset="-122"/>
              </a:endParaRPr>
            </a:p>
          </p:txBody>
        </p:sp>
        <p:sp>
          <p:nvSpPr>
            <p:cNvPr id="265" name="文本框 11317"/>
            <p:cNvSpPr txBox="1">
              <a:spLocks noChangeArrowheads="1"/>
            </p:cNvSpPr>
            <p:nvPr/>
          </p:nvSpPr>
          <p:spPr bwMode="auto">
            <a:xfrm>
              <a:off x="8720160" y="4095145"/>
              <a:ext cx="65186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edu</a:t>
              </a:r>
              <a:endParaRPr lang="en-US" altLang="zh-CN">
                <a:latin typeface="微软雅黑" panose="020B0503020204020204" pitchFamily="34" charset="-122"/>
                <a:ea typeface="微软雅黑" panose="020B0503020204020204" pitchFamily="34" charset="-122"/>
              </a:endParaRPr>
            </a:p>
          </p:txBody>
        </p:sp>
        <p:sp>
          <p:nvSpPr>
            <p:cNvPr id="266" name="文本框 11318"/>
            <p:cNvSpPr txBox="1">
              <a:spLocks noChangeArrowheads="1"/>
            </p:cNvSpPr>
            <p:nvPr/>
          </p:nvSpPr>
          <p:spPr bwMode="auto">
            <a:xfrm>
              <a:off x="9303437" y="4095145"/>
              <a:ext cx="71659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com</a:t>
              </a:r>
              <a:endParaRPr lang="en-US" altLang="zh-CN">
                <a:latin typeface="微软雅黑" panose="020B0503020204020204" pitchFamily="34" charset="-122"/>
                <a:ea typeface="微软雅黑" panose="020B0503020204020204" pitchFamily="34" charset="-122"/>
              </a:endParaRPr>
            </a:p>
          </p:txBody>
        </p:sp>
        <p:sp>
          <p:nvSpPr>
            <p:cNvPr id="267" name="文本框 11319"/>
            <p:cNvSpPr txBox="1">
              <a:spLocks noChangeArrowheads="1"/>
            </p:cNvSpPr>
            <p:nvPr/>
          </p:nvSpPr>
          <p:spPr bwMode="auto">
            <a:xfrm>
              <a:off x="9885112" y="4095145"/>
              <a:ext cx="455084"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ac</a:t>
              </a:r>
              <a:endParaRPr lang="en-US" altLang="zh-CN">
                <a:latin typeface="微软雅黑" panose="020B0503020204020204" pitchFamily="34" charset="-122"/>
                <a:ea typeface="微软雅黑" panose="020B0503020204020204" pitchFamily="34" charset="-122"/>
              </a:endParaRPr>
            </a:p>
          </p:txBody>
        </p:sp>
        <p:sp>
          <p:nvSpPr>
            <p:cNvPr id="268" name="文本框 11320"/>
            <p:cNvSpPr txBox="1">
              <a:spLocks noChangeArrowheads="1"/>
            </p:cNvSpPr>
            <p:nvPr/>
          </p:nvSpPr>
          <p:spPr bwMode="auto">
            <a:xfrm>
              <a:off x="4164511" y="3726037"/>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endParaRPr lang="en-US" altLang="zh-CN" sz="4000">
                <a:latin typeface="微软雅黑" panose="020B0503020204020204" pitchFamily="34" charset="-122"/>
                <a:ea typeface="微软雅黑" panose="020B0503020204020204" pitchFamily="34" charset="-122"/>
              </a:endParaRPr>
            </a:p>
          </p:txBody>
        </p:sp>
        <p:sp>
          <p:nvSpPr>
            <p:cNvPr id="269" name="直接连接符 11321"/>
            <p:cNvSpPr>
              <a:spLocks noChangeShapeType="1"/>
            </p:cNvSpPr>
            <p:nvPr/>
          </p:nvSpPr>
          <p:spPr bwMode="auto">
            <a:xfrm rot="16200000">
              <a:off x="8789253" y="4675170"/>
              <a:ext cx="35856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0" name="文本框 11322"/>
            <p:cNvSpPr txBox="1">
              <a:spLocks noChangeArrowheads="1"/>
            </p:cNvSpPr>
            <p:nvPr/>
          </p:nvSpPr>
          <p:spPr bwMode="auto">
            <a:xfrm>
              <a:off x="7020004" y="5026198"/>
              <a:ext cx="64545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pku</a:t>
              </a:r>
              <a:endParaRPr lang="en-US" altLang="zh-CN">
                <a:latin typeface="微软雅黑" panose="020B0503020204020204" pitchFamily="34" charset="-122"/>
                <a:ea typeface="微软雅黑" panose="020B0503020204020204" pitchFamily="34" charset="-122"/>
              </a:endParaRPr>
            </a:p>
          </p:txBody>
        </p:sp>
        <p:sp>
          <p:nvSpPr>
            <p:cNvPr id="271" name="文本框 11323"/>
            <p:cNvSpPr txBox="1">
              <a:spLocks noChangeArrowheads="1"/>
            </p:cNvSpPr>
            <p:nvPr/>
          </p:nvSpPr>
          <p:spPr bwMode="auto">
            <a:xfrm>
              <a:off x="7656160" y="5024691"/>
              <a:ext cx="894785"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latin typeface="微软雅黑" panose="020B0503020204020204" pitchFamily="34" charset="-122"/>
                  <a:ea typeface="微软雅黑" panose="020B0503020204020204" pitchFamily="34" charset="-122"/>
                </a:rPr>
                <a:t>fudan</a:t>
              </a:r>
              <a:endParaRPr lang="en-US" altLang="zh-CN" dirty="0">
                <a:latin typeface="微软雅黑" panose="020B0503020204020204" pitchFamily="34" charset="-122"/>
                <a:ea typeface="微软雅黑" panose="020B0503020204020204" pitchFamily="34" charset="-122"/>
              </a:endParaRPr>
            </a:p>
          </p:txBody>
        </p:sp>
        <p:sp>
          <p:nvSpPr>
            <p:cNvPr id="272" name="文本框 11324"/>
            <p:cNvSpPr txBox="1">
              <a:spLocks noChangeArrowheads="1"/>
            </p:cNvSpPr>
            <p:nvPr/>
          </p:nvSpPr>
          <p:spPr bwMode="auto">
            <a:xfrm>
              <a:off x="8540690" y="5024691"/>
              <a:ext cx="790308"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latin typeface="微软雅黑" panose="020B0503020204020204" pitchFamily="34" charset="-122"/>
                  <a:ea typeface="微软雅黑" panose="020B0503020204020204" pitchFamily="34" charset="-122"/>
                </a:rPr>
                <a:t>gzhu</a:t>
              </a:r>
              <a:endParaRPr lang="en-US" altLang="zh-CN" dirty="0">
                <a:latin typeface="微软雅黑" panose="020B0503020204020204" pitchFamily="34" charset="-122"/>
                <a:ea typeface="微软雅黑" panose="020B0503020204020204" pitchFamily="34" charset="-122"/>
              </a:endParaRPr>
            </a:p>
          </p:txBody>
        </p:sp>
        <p:sp>
          <p:nvSpPr>
            <p:cNvPr id="273" name="文本框 11325"/>
            <p:cNvSpPr txBox="1">
              <a:spLocks noChangeArrowheads="1"/>
            </p:cNvSpPr>
            <p:nvPr/>
          </p:nvSpPr>
          <p:spPr bwMode="auto">
            <a:xfrm>
              <a:off x="5550593" y="5024691"/>
              <a:ext cx="1245393"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tsinghua</a:t>
              </a:r>
              <a:endParaRPr lang="en-US" altLang="zh-CN">
                <a:latin typeface="微软雅黑" panose="020B0503020204020204" pitchFamily="34" charset="-122"/>
                <a:ea typeface="微软雅黑" panose="020B0503020204020204" pitchFamily="34" charset="-122"/>
              </a:endParaRPr>
            </a:p>
          </p:txBody>
        </p:sp>
        <p:sp>
          <p:nvSpPr>
            <p:cNvPr id="274" name="文本框 11326"/>
            <p:cNvSpPr txBox="1">
              <a:spLocks noChangeArrowheads="1"/>
            </p:cNvSpPr>
            <p:nvPr/>
          </p:nvSpPr>
          <p:spPr bwMode="auto">
            <a:xfrm>
              <a:off x="4393655" y="4625453"/>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endParaRPr lang="en-US" altLang="zh-CN" sz="4000">
                <a:latin typeface="微软雅黑" panose="020B0503020204020204" pitchFamily="34" charset="-122"/>
                <a:ea typeface="微软雅黑" panose="020B0503020204020204" pitchFamily="34" charset="-122"/>
              </a:endParaRPr>
            </a:p>
          </p:txBody>
        </p:sp>
        <p:sp>
          <p:nvSpPr>
            <p:cNvPr id="275" name="矩形 11327"/>
            <p:cNvSpPr>
              <a:spLocks noChangeArrowheads="1"/>
            </p:cNvSpPr>
            <p:nvPr/>
          </p:nvSpPr>
          <p:spPr bwMode="auto">
            <a:xfrm>
              <a:off x="5651546" y="1353209"/>
              <a:ext cx="708265" cy="351028"/>
            </a:xfrm>
            <a:prstGeom prst="rect">
              <a:avLst/>
            </a:prstGeom>
            <a:noFill/>
            <a:ln w="9525">
              <a:solidFill>
                <a:schemeClr val="accent1">
                  <a:lumMod val="90000"/>
                  <a:lumOff val="10000"/>
                </a:schemeClr>
              </a:solidFill>
              <a:miter lim="800000"/>
            </a:ln>
          </p:spPr>
          <p:txBody>
            <a:bodyPr wrap="none" anchor="ctr"/>
            <a:lstStyle/>
            <a:p>
              <a:pPr algn="ctr"/>
              <a:r>
                <a:rPr lang="zh-CN" altLang="en-US" sz="2000">
                  <a:latin typeface="微软雅黑" panose="020B0503020204020204" pitchFamily="34" charset="-122"/>
                  <a:ea typeface="微软雅黑" panose="020B0503020204020204" pitchFamily="34" charset="-122"/>
                </a:rPr>
                <a:t>树根</a:t>
              </a:r>
              <a:endParaRPr lang="zh-CN" altLang="en-US" sz="2000">
                <a:latin typeface="微软雅黑" panose="020B0503020204020204" pitchFamily="34" charset="-122"/>
                <a:ea typeface="微软雅黑" panose="020B0503020204020204" pitchFamily="34" charset="-122"/>
              </a:endParaRPr>
            </a:p>
          </p:txBody>
        </p:sp>
        <p:sp>
          <p:nvSpPr>
            <p:cNvPr id="276" name="直接连接符 11328"/>
            <p:cNvSpPr>
              <a:spLocks noChangeShapeType="1"/>
            </p:cNvSpPr>
            <p:nvPr/>
          </p:nvSpPr>
          <p:spPr bwMode="auto">
            <a:xfrm rot="5400000" flipH="1">
              <a:off x="5688726" y="2002535"/>
              <a:ext cx="6146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7" name="直接连接符 11329"/>
            <p:cNvSpPr>
              <a:spLocks noChangeShapeType="1"/>
            </p:cNvSpPr>
            <p:nvPr/>
          </p:nvSpPr>
          <p:spPr bwMode="auto">
            <a:xfrm rot="16200000">
              <a:off x="6586366"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8" name="直接连接符 11330"/>
            <p:cNvSpPr>
              <a:spLocks noChangeShapeType="1"/>
            </p:cNvSpPr>
            <p:nvPr/>
          </p:nvSpPr>
          <p:spPr bwMode="auto">
            <a:xfrm rot="16200000">
              <a:off x="5671389"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79" name="直接连接符 11331"/>
            <p:cNvSpPr>
              <a:spLocks noChangeShapeType="1"/>
            </p:cNvSpPr>
            <p:nvPr/>
          </p:nvSpPr>
          <p:spPr bwMode="auto">
            <a:xfrm rot="16200000">
              <a:off x="4923065"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0" name="直接连接符 11332"/>
            <p:cNvSpPr>
              <a:spLocks noChangeShapeType="1"/>
            </p:cNvSpPr>
            <p:nvPr/>
          </p:nvSpPr>
          <p:spPr bwMode="auto">
            <a:xfrm rot="16200000">
              <a:off x="3718053" y="3281603"/>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1" name="直接连接符 11333"/>
            <p:cNvSpPr>
              <a:spLocks noChangeShapeType="1"/>
            </p:cNvSpPr>
            <p:nvPr/>
          </p:nvSpPr>
          <p:spPr bwMode="auto">
            <a:xfrm rot="16200000">
              <a:off x="5090468" y="3011176"/>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82" name="文本框 11334"/>
            <p:cNvSpPr txBox="1">
              <a:spLocks noChangeArrowheads="1"/>
            </p:cNvSpPr>
            <p:nvPr/>
          </p:nvSpPr>
          <p:spPr bwMode="auto">
            <a:xfrm>
              <a:off x="3521944" y="3284617"/>
              <a:ext cx="67237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cctv</a:t>
              </a:r>
              <a:endParaRPr lang="en-US" altLang="zh-CN">
                <a:latin typeface="微软雅黑" panose="020B0503020204020204" pitchFamily="34" charset="-122"/>
                <a:ea typeface="微软雅黑" panose="020B0503020204020204" pitchFamily="34" charset="-122"/>
              </a:endParaRPr>
            </a:p>
          </p:txBody>
        </p:sp>
        <p:sp>
          <p:nvSpPr>
            <p:cNvPr id="283" name="文本框 11335"/>
            <p:cNvSpPr txBox="1">
              <a:spLocks noChangeArrowheads="1"/>
            </p:cNvSpPr>
            <p:nvPr/>
          </p:nvSpPr>
          <p:spPr bwMode="auto">
            <a:xfrm>
              <a:off x="4808680" y="3299682"/>
              <a:ext cx="65634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dirty="0" err="1">
                  <a:latin typeface="微软雅黑" panose="020B0503020204020204" pitchFamily="34" charset="-122"/>
                  <a:ea typeface="微软雅黑" panose="020B0503020204020204" pitchFamily="34" charset="-122"/>
                </a:rPr>
                <a:t>ibm</a:t>
              </a:r>
              <a:endParaRPr lang="en-US" altLang="zh-CN" dirty="0" err="1">
                <a:latin typeface="微软雅黑" panose="020B0503020204020204" pitchFamily="34" charset="-122"/>
                <a:ea typeface="微软雅黑" panose="020B0503020204020204" pitchFamily="34" charset="-122"/>
              </a:endParaRPr>
            </a:p>
          </p:txBody>
        </p:sp>
        <p:sp>
          <p:nvSpPr>
            <p:cNvPr id="284" name="文本框 11336"/>
            <p:cNvSpPr txBox="1">
              <a:spLocks noChangeArrowheads="1"/>
            </p:cNvSpPr>
            <p:nvPr/>
          </p:nvSpPr>
          <p:spPr bwMode="auto">
            <a:xfrm>
              <a:off x="5589052" y="3284617"/>
              <a:ext cx="50572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hp</a:t>
              </a:r>
              <a:endParaRPr lang="en-US" altLang="zh-CN">
                <a:latin typeface="微软雅黑" panose="020B0503020204020204" pitchFamily="34" charset="-122"/>
                <a:ea typeface="微软雅黑" panose="020B0503020204020204" pitchFamily="34" charset="-122"/>
              </a:endParaRPr>
            </a:p>
          </p:txBody>
        </p:sp>
        <p:sp>
          <p:nvSpPr>
            <p:cNvPr id="285" name="文本框 11337"/>
            <p:cNvSpPr txBox="1">
              <a:spLocks noChangeArrowheads="1"/>
            </p:cNvSpPr>
            <p:nvPr/>
          </p:nvSpPr>
          <p:spPr bwMode="auto">
            <a:xfrm>
              <a:off x="6473582" y="3284617"/>
              <a:ext cx="683267"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mot</a:t>
              </a:r>
              <a:endParaRPr lang="en-US" altLang="zh-CN">
                <a:latin typeface="微软雅黑" panose="020B0503020204020204" pitchFamily="34" charset="-122"/>
                <a:ea typeface="微软雅黑" panose="020B0503020204020204" pitchFamily="34" charset="-122"/>
              </a:endParaRPr>
            </a:p>
          </p:txBody>
        </p:sp>
        <p:sp>
          <p:nvSpPr>
            <p:cNvPr id="286" name="文本框 11338"/>
            <p:cNvSpPr txBox="1">
              <a:spLocks noChangeArrowheads="1"/>
            </p:cNvSpPr>
            <p:nvPr/>
          </p:nvSpPr>
          <p:spPr bwMode="auto">
            <a:xfrm>
              <a:off x="4129258" y="2968239"/>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a:latin typeface="微软雅黑" panose="020B0503020204020204" pitchFamily="34" charset="-122"/>
                  <a:ea typeface="微软雅黑" panose="020B0503020204020204" pitchFamily="34" charset="-122"/>
                </a:rPr>
                <a:t>…</a:t>
              </a:r>
              <a:endParaRPr lang="en-US" altLang="zh-CN" sz="4000">
                <a:latin typeface="微软雅黑" panose="020B0503020204020204" pitchFamily="34" charset="-122"/>
                <a:ea typeface="微软雅黑" panose="020B0503020204020204" pitchFamily="34" charset="-122"/>
              </a:endParaRPr>
            </a:p>
          </p:txBody>
        </p:sp>
        <p:sp>
          <p:nvSpPr>
            <p:cNvPr id="287" name="任意多边形 11339"/>
            <p:cNvSpPr>
              <a:spLocks noChangeArrowheads="1"/>
            </p:cNvSpPr>
            <p:nvPr/>
          </p:nvSpPr>
          <p:spPr bwMode="auto">
            <a:xfrm>
              <a:off x="3310426" y="3138480"/>
              <a:ext cx="3430759" cy="7533"/>
            </a:xfrm>
            <a:custGeom>
              <a:avLst/>
              <a:gdLst>
                <a:gd name="T0" fmla="*/ 0 w 1979"/>
                <a:gd name="T1" fmla="*/ 4 h 4"/>
                <a:gd name="T2" fmla="*/ 1979 w 1979"/>
                <a:gd name="T3" fmla="*/ 0 h 4"/>
              </a:gdLst>
              <a:ahLst/>
              <a:cxnLst>
                <a:cxn ang="0">
                  <a:pos x="T0" y="T1"/>
                </a:cxn>
                <a:cxn ang="0">
                  <a:pos x="T2" y="T3"/>
                </a:cxn>
              </a:cxnLst>
              <a:rect l="0" t="0" r="r" b="b"/>
              <a:pathLst>
                <a:path w="1979" h="4">
                  <a:moveTo>
                    <a:pt x="0" y="4"/>
                  </a:moveTo>
                  <a:lnTo>
                    <a:pt x="1979"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88" name="矩形 11340"/>
            <p:cNvSpPr>
              <a:spLocks noChangeArrowheads="1"/>
            </p:cNvSpPr>
            <p:nvPr/>
          </p:nvSpPr>
          <p:spPr bwMode="auto">
            <a:xfrm>
              <a:off x="-7042" y="2127580"/>
              <a:ext cx="1412684" cy="46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latin typeface="微软雅黑" panose="020B0503020204020204" pitchFamily="34" charset="-122"/>
                  <a:ea typeface="微软雅黑" panose="020B0503020204020204" pitchFamily="34" charset="-122"/>
                </a:rPr>
                <a:t>顶级域名</a:t>
              </a:r>
              <a:endParaRPr lang="zh-CN" altLang="en-US" sz="2000" dirty="0">
                <a:latin typeface="微软雅黑" panose="020B0503020204020204" pitchFamily="34" charset="-122"/>
                <a:ea typeface="微软雅黑" panose="020B0503020204020204" pitchFamily="34" charset="-122"/>
              </a:endParaRPr>
            </a:p>
          </p:txBody>
        </p:sp>
        <p:sp>
          <p:nvSpPr>
            <p:cNvPr id="289" name="直接连接符 11341"/>
            <p:cNvSpPr>
              <a:spLocks noChangeShapeType="1"/>
            </p:cNvSpPr>
            <p:nvPr/>
          </p:nvSpPr>
          <p:spPr bwMode="auto">
            <a:xfrm>
              <a:off x="4227004" y="3956541"/>
              <a:ext cx="5906481"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0" name="矩形 11342"/>
            <p:cNvSpPr>
              <a:spLocks noChangeArrowheads="1"/>
            </p:cNvSpPr>
            <p:nvPr/>
          </p:nvSpPr>
          <p:spPr bwMode="auto">
            <a:xfrm>
              <a:off x="-80317" y="3652375"/>
              <a:ext cx="1412684" cy="46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latin typeface="微软雅黑" panose="020B0503020204020204" pitchFamily="34" charset="-122"/>
                  <a:ea typeface="微软雅黑" panose="020B0503020204020204" pitchFamily="34" charset="-122"/>
                </a:rPr>
                <a:t>二级域名</a:t>
              </a:r>
              <a:endParaRPr lang="zh-CN" altLang="en-US" sz="2000" dirty="0">
                <a:latin typeface="微软雅黑" panose="020B0503020204020204" pitchFamily="34" charset="-122"/>
                <a:ea typeface="微软雅黑" panose="020B0503020204020204" pitchFamily="34" charset="-122"/>
              </a:endParaRPr>
            </a:p>
          </p:txBody>
        </p:sp>
        <p:sp>
          <p:nvSpPr>
            <p:cNvPr id="291" name="直接连接符 11343"/>
            <p:cNvSpPr>
              <a:spLocks noChangeShapeType="1"/>
            </p:cNvSpPr>
            <p:nvPr/>
          </p:nvSpPr>
          <p:spPr bwMode="auto">
            <a:xfrm rot="16200000">
              <a:off x="9540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2" name="直接连接符 11344"/>
            <p:cNvSpPr>
              <a:spLocks noChangeShapeType="1"/>
            </p:cNvSpPr>
            <p:nvPr/>
          </p:nvSpPr>
          <p:spPr bwMode="auto">
            <a:xfrm rot="16200000">
              <a:off x="882219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3" name="直接连接符 11345"/>
            <p:cNvSpPr>
              <a:spLocks noChangeShapeType="1"/>
            </p:cNvSpPr>
            <p:nvPr/>
          </p:nvSpPr>
          <p:spPr bwMode="auto">
            <a:xfrm rot="16200000">
              <a:off x="7995349"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4" name="直接连接符 11346"/>
            <p:cNvSpPr>
              <a:spLocks noChangeShapeType="1"/>
            </p:cNvSpPr>
            <p:nvPr/>
          </p:nvSpPr>
          <p:spPr bwMode="auto">
            <a:xfrm rot="16200000">
              <a:off x="723260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5" name="直接连接符 11347"/>
            <p:cNvSpPr>
              <a:spLocks noChangeShapeType="1"/>
            </p:cNvSpPr>
            <p:nvPr/>
          </p:nvSpPr>
          <p:spPr bwMode="auto">
            <a:xfrm rot="16200000">
              <a:off x="6082072" y="499380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296" name="任意多边形 11348"/>
            <p:cNvSpPr>
              <a:spLocks noChangeArrowheads="1"/>
            </p:cNvSpPr>
            <p:nvPr/>
          </p:nvSpPr>
          <p:spPr bwMode="auto">
            <a:xfrm>
              <a:off x="5454450" y="4858969"/>
              <a:ext cx="4794409" cy="6026"/>
            </a:xfrm>
            <a:custGeom>
              <a:avLst/>
              <a:gdLst>
                <a:gd name="T0" fmla="*/ 0 w 2253"/>
                <a:gd name="T1" fmla="*/ 3 h 3"/>
                <a:gd name="T2" fmla="*/ 2253 w 2253"/>
                <a:gd name="T3" fmla="*/ 0 h 3"/>
              </a:gdLst>
              <a:ahLst/>
              <a:cxnLst>
                <a:cxn ang="0">
                  <a:pos x="T0" y="T1"/>
                </a:cxn>
                <a:cxn ang="0">
                  <a:pos x="T2" y="T3"/>
                </a:cxn>
              </a:cxnLst>
              <a:rect l="0" t="0" r="r" b="b"/>
              <a:pathLst>
                <a:path w="2253" h="3">
                  <a:moveTo>
                    <a:pt x="0" y="3"/>
                  </a:moveTo>
                  <a:lnTo>
                    <a:pt x="2253" y="0"/>
                  </a:lnTo>
                </a:path>
              </a:pathLst>
            </a:custGeom>
            <a:noFill/>
            <a:ln w="28575">
              <a:solidFill>
                <a:srgbClr val="333399"/>
              </a:solidFill>
              <a:round/>
            </a:ln>
            <a:extLst>
              <a:ext uri="{909E8E84-426E-40DD-AFC4-6F175D3DCCD1}">
                <a14:hiddenFill xmlns:a14="http://schemas.microsoft.com/office/drawing/2010/main">
                  <a:solidFill>
                    <a:srgbClr val="FFFFFF"/>
                  </a:solidFill>
                </a14:hiddenFill>
              </a:ext>
            </a:extLst>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97" name="矩形 11349"/>
            <p:cNvSpPr>
              <a:spLocks noChangeArrowheads="1"/>
            </p:cNvSpPr>
            <p:nvPr/>
          </p:nvSpPr>
          <p:spPr bwMode="auto">
            <a:xfrm>
              <a:off x="-67132" y="5009628"/>
              <a:ext cx="1412684" cy="46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latin typeface="微软雅黑" panose="020B0503020204020204" pitchFamily="34" charset="-122"/>
                  <a:ea typeface="微软雅黑" panose="020B0503020204020204" pitchFamily="34" charset="-122"/>
                </a:rPr>
                <a:t>三级域名</a:t>
              </a:r>
              <a:endParaRPr lang="zh-CN" altLang="en-US" sz="2000" dirty="0">
                <a:latin typeface="微软雅黑" panose="020B0503020204020204" pitchFamily="34" charset="-122"/>
                <a:ea typeface="微软雅黑" panose="020B0503020204020204" pitchFamily="34" charset="-122"/>
              </a:endParaRPr>
            </a:p>
          </p:txBody>
        </p:sp>
        <p:sp>
          <p:nvSpPr>
            <p:cNvPr id="298" name="文本框 11350"/>
            <p:cNvSpPr txBox="1">
              <a:spLocks noChangeArrowheads="1"/>
            </p:cNvSpPr>
            <p:nvPr/>
          </p:nvSpPr>
          <p:spPr bwMode="auto">
            <a:xfrm>
              <a:off x="3521944" y="4996066"/>
              <a:ext cx="702496"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mail</a:t>
              </a:r>
              <a:endParaRPr lang="en-US" altLang="zh-CN">
                <a:latin typeface="微软雅黑" panose="020B0503020204020204" pitchFamily="34" charset="-122"/>
                <a:ea typeface="微软雅黑" panose="020B0503020204020204" pitchFamily="34" charset="-122"/>
              </a:endParaRPr>
            </a:p>
          </p:txBody>
        </p:sp>
        <p:sp>
          <p:nvSpPr>
            <p:cNvPr id="299" name="文本框 11351"/>
            <p:cNvSpPr txBox="1">
              <a:spLocks noChangeArrowheads="1"/>
            </p:cNvSpPr>
            <p:nvPr/>
          </p:nvSpPr>
          <p:spPr bwMode="auto">
            <a:xfrm>
              <a:off x="6380642" y="5805089"/>
              <a:ext cx="792231"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www</a:t>
              </a:r>
              <a:endParaRPr lang="en-US" altLang="zh-CN">
                <a:latin typeface="微软雅黑" panose="020B0503020204020204" pitchFamily="34" charset="-122"/>
                <a:ea typeface="微软雅黑" panose="020B0503020204020204" pitchFamily="34" charset="-122"/>
              </a:endParaRPr>
            </a:p>
          </p:txBody>
        </p:sp>
        <p:sp>
          <p:nvSpPr>
            <p:cNvPr id="300" name="直接连接符 11352"/>
            <p:cNvSpPr>
              <a:spLocks noChangeShapeType="1"/>
            </p:cNvSpPr>
            <p:nvPr/>
          </p:nvSpPr>
          <p:spPr bwMode="auto">
            <a:xfrm rot="16200000">
              <a:off x="6062377" y="5530894"/>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1" name="直接连接符 11353"/>
            <p:cNvSpPr>
              <a:spLocks noChangeShapeType="1"/>
            </p:cNvSpPr>
            <p:nvPr/>
          </p:nvSpPr>
          <p:spPr bwMode="auto">
            <a:xfrm rot="16200000">
              <a:off x="3178705" y="4361805"/>
              <a:ext cx="1349876"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2" name="矩形 11354"/>
            <p:cNvSpPr>
              <a:spLocks noChangeArrowheads="1"/>
            </p:cNvSpPr>
            <p:nvPr/>
          </p:nvSpPr>
          <p:spPr bwMode="auto">
            <a:xfrm>
              <a:off x="-80317" y="5843878"/>
              <a:ext cx="1412684" cy="46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8" tIns="44450" rIns="90488" bIns="44450">
              <a:spAutoFit/>
            </a:bodyPr>
            <a:lstStyle>
              <a:lvl1pPr defTabSz="762000">
                <a:defRPr sz="3000">
                  <a:solidFill>
                    <a:schemeClr val="tx1"/>
                  </a:solidFill>
                  <a:latin typeface="Arial" panose="020B0604020202020204" pitchFamily="34" charset="0"/>
                  <a:ea typeface="宋体" panose="02010600030101010101" pitchFamily="2" charset="-122"/>
                </a:defRPr>
              </a:lvl1pPr>
              <a:lvl2pPr defTabSz="762000">
                <a:defRPr sz="3000">
                  <a:solidFill>
                    <a:schemeClr val="tx1"/>
                  </a:solidFill>
                  <a:latin typeface="Arial" panose="020B0604020202020204" pitchFamily="34" charset="0"/>
                  <a:ea typeface="宋体" panose="02010600030101010101" pitchFamily="2" charset="-122"/>
                </a:defRPr>
              </a:lvl2pPr>
              <a:lvl3pPr defTabSz="762000">
                <a:defRPr sz="3000">
                  <a:solidFill>
                    <a:schemeClr val="tx1"/>
                  </a:solidFill>
                  <a:latin typeface="Arial" panose="020B0604020202020204" pitchFamily="34" charset="0"/>
                  <a:ea typeface="宋体" panose="02010600030101010101" pitchFamily="2" charset="-122"/>
                </a:defRPr>
              </a:lvl3pPr>
              <a:lvl4pPr defTabSz="762000">
                <a:defRPr sz="3000">
                  <a:solidFill>
                    <a:schemeClr val="tx1"/>
                  </a:solidFill>
                  <a:latin typeface="Arial" panose="020B0604020202020204" pitchFamily="34" charset="0"/>
                  <a:ea typeface="宋体" panose="02010600030101010101" pitchFamily="2" charset="-122"/>
                </a:defRPr>
              </a:lvl4pPr>
              <a:lvl5pPr defTabSz="762000">
                <a:defRPr sz="3000">
                  <a:solidFill>
                    <a:schemeClr val="tx1"/>
                  </a:solidFill>
                  <a:latin typeface="Arial" panose="020B0604020202020204" pitchFamily="34" charset="0"/>
                  <a:ea typeface="宋体" panose="02010600030101010101" pitchFamily="2" charset="-122"/>
                </a:defRPr>
              </a:lvl5pPr>
              <a:lvl6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6pPr>
              <a:lvl7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7pPr>
              <a:lvl8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8pPr>
              <a:lvl9pPr defTabSz="762000" fontAlgn="base">
                <a:spcBef>
                  <a:spcPct val="0"/>
                </a:spcBef>
                <a:spcAft>
                  <a:spcPct val="0"/>
                </a:spcAft>
                <a:buFont typeface="Arial" panose="020B0604020202020204" pitchFamily="34" charset="0"/>
                <a:defRPr sz="3000">
                  <a:solidFill>
                    <a:schemeClr val="tx1"/>
                  </a:solidFill>
                  <a:latin typeface="Arial" panose="020B0604020202020204" pitchFamily="34" charset="0"/>
                  <a:ea typeface="宋体" panose="02010600030101010101" pitchFamily="2" charset="-122"/>
                </a:defRPr>
              </a:lvl9pPr>
            </a:lstStyle>
            <a:p>
              <a:pPr eaLnBrk="0" hangingPunct="0"/>
              <a:r>
                <a:rPr lang="zh-CN" altLang="en-US" sz="2000" dirty="0">
                  <a:latin typeface="微软雅黑" panose="020B0503020204020204" pitchFamily="34" charset="-122"/>
                  <a:ea typeface="微软雅黑" panose="020B0503020204020204" pitchFamily="34" charset="-122"/>
                </a:rPr>
                <a:t>四级域名</a:t>
              </a:r>
              <a:endParaRPr lang="zh-CN" altLang="en-US" sz="2000" dirty="0">
                <a:latin typeface="微软雅黑" panose="020B0503020204020204" pitchFamily="34" charset="-122"/>
                <a:ea typeface="微软雅黑" panose="020B0503020204020204" pitchFamily="34" charset="-122"/>
              </a:endParaRPr>
            </a:p>
          </p:txBody>
        </p:sp>
        <p:sp>
          <p:nvSpPr>
            <p:cNvPr id="303" name="直接连接符 11355"/>
            <p:cNvSpPr>
              <a:spLocks noChangeShapeType="1"/>
            </p:cNvSpPr>
            <p:nvPr/>
          </p:nvSpPr>
          <p:spPr bwMode="auto">
            <a:xfrm>
              <a:off x="4867968" y="5666484"/>
              <a:ext cx="2509373"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4" name="直接连接符 11356"/>
            <p:cNvSpPr>
              <a:spLocks noChangeShapeType="1"/>
            </p:cNvSpPr>
            <p:nvPr/>
          </p:nvSpPr>
          <p:spPr bwMode="auto">
            <a:xfrm rot="16200000">
              <a:off x="5564781" y="5801322"/>
              <a:ext cx="26967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5" name="直接连接符 11357"/>
            <p:cNvSpPr>
              <a:spLocks noChangeShapeType="1"/>
            </p:cNvSpPr>
            <p:nvPr/>
          </p:nvSpPr>
          <p:spPr bwMode="auto">
            <a:xfrm rot="16200000">
              <a:off x="6528679"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6" name="文本框 11358"/>
            <p:cNvSpPr txBox="1">
              <a:spLocks noChangeArrowheads="1"/>
            </p:cNvSpPr>
            <p:nvPr/>
          </p:nvSpPr>
          <p:spPr bwMode="auto">
            <a:xfrm>
              <a:off x="4549089" y="5805089"/>
              <a:ext cx="702496"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mail</a:t>
              </a:r>
              <a:endParaRPr lang="en-US" altLang="zh-CN">
                <a:latin typeface="微软雅黑" panose="020B0503020204020204" pitchFamily="34" charset="-122"/>
                <a:ea typeface="微软雅黑" panose="020B0503020204020204" pitchFamily="34" charset="-122"/>
              </a:endParaRPr>
            </a:p>
          </p:txBody>
        </p:sp>
        <p:sp>
          <p:nvSpPr>
            <p:cNvPr id="307" name="文本框 11359"/>
            <p:cNvSpPr txBox="1">
              <a:spLocks noChangeArrowheads="1"/>
            </p:cNvSpPr>
            <p:nvPr/>
          </p:nvSpPr>
          <p:spPr bwMode="auto">
            <a:xfrm>
              <a:off x="5457654" y="5805089"/>
              <a:ext cx="43201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cs</a:t>
              </a:r>
              <a:endParaRPr lang="en-US" altLang="zh-CN">
                <a:latin typeface="微软雅黑" panose="020B0503020204020204" pitchFamily="34" charset="-122"/>
                <a:ea typeface="微软雅黑" panose="020B0503020204020204" pitchFamily="34" charset="-122"/>
              </a:endParaRPr>
            </a:p>
          </p:txBody>
        </p:sp>
        <p:sp>
          <p:nvSpPr>
            <p:cNvPr id="308" name="直接连接符 11360"/>
            <p:cNvSpPr>
              <a:spLocks noChangeShapeType="1"/>
            </p:cNvSpPr>
            <p:nvPr/>
          </p:nvSpPr>
          <p:spPr bwMode="auto">
            <a:xfrm rot="16200000">
              <a:off x="4730776" y="5800568"/>
              <a:ext cx="271180"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09" name="文本框 11361"/>
            <p:cNvSpPr txBox="1">
              <a:spLocks noChangeArrowheads="1"/>
            </p:cNvSpPr>
            <p:nvPr/>
          </p:nvSpPr>
          <p:spPr bwMode="auto">
            <a:xfrm>
              <a:off x="7181846" y="5459703"/>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p:txBody>
        </p:sp>
        <p:sp>
          <p:nvSpPr>
            <p:cNvPr id="310" name="文本框 11362"/>
            <p:cNvSpPr txBox="1">
              <a:spLocks noChangeArrowheads="1"/>
            </p:cNvSpPr>
            <p:nvPr/>
          </p:nvSpPr>
          <p:spPr bwMode="auto">
            <a:xfrm>
              <a:off x="1805765" y="2175790"/>
              <a:ext cx="643528" cy="83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4000" dirty="0">
                  <a:latin typeface="微软雅黑" panose="020B0503020204020204" pitchFamily="34" charset="-122"/>
                  <a:ea typeface="微软雅黑" panose="020B0503020204020204" pitchFamily="34" charset="-122"/>
                </a:rPr>
                <a:t>…</a:t>
              </a:r>
              <a:endParaRPr lang="en-US" altLang="zh-CN" sz="4000" dirty="0">
                <a:latin typeface="微软雅黑" panose="020B0503020204020204" pitchFamily="34" charset="-122"/>
                <a:ea typeface="微软雅黑" panose="020B0503020204020204" pitchFamily="34" charset="-122"/>
              </a:endParaRPr>
            </a:p>
          </p:txBody>
        </p:sp>
        <p:sp>
          <p:nvSpPr>
            <p:cNvPr id="311" name="文本框 11363"/>
            <p:cNvSpPr txBox="1">
              <a:spLocks noChangeArrowheads="1"/>
            </p:cNvSpPr>
            <p:nvPr/>
          </p:nvSpPr>
          <p:spPr bwMode="auto">
            <a:xfrm>
              <a:off x="9918762" y="5026198"/>
              <a:ext cx="606352"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seu</a:t>
              </a:r>
              <a:endParaRPr lang="en-US" altLang="zh-CN">
                <a:latin typeface="微软雅黑" panose="020B0503020204020204" pitchFamily="34" charset="-122"/>
                <a:ea typeface="微软雅黑" panose="020B0503020204020204" pitchFamily="34" charset="-122"/>
              </a:endParaRPr>
            </a:p>
          </p:txBody>
        </p:sp>
        <p:sp>
          <p:nvSpPr>
            <p:cNvPr id="312" name="矩形 11364"/>
            <p:cNvSpPr>
              <a:spLocks noChangeArrowheads="1"/>
            </p:cNvSpPr>
            <p:nvPr/>
          </p:nvSpPr>
          <p:spPr bwMode="auto">
            <a:xfrm>
              <a:off x="9226521" y="5027704"/>
              <a:ext cx="624940" cy="43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a:latin typeface="微软雅黑" panose="020B0503020204020204" pitchFamily="34" charset="-122"/>
                  <a:ea typeface="微软雅黑" panose="020B0503020204020204" pitchFamily="34" charset="-122"/>
                </a:rPr>
                <a:t>sjtu</a:t>
              </a:r>
              <a:endParaRPr lang="en-US" altLang="zh-CN">
                <a:latin typeface="微软雅黑" panose="020B0503020204020204" pitchFamily="34" charset="-122"/>
                <a:ea typeface="微软雅黑" panose="020B0503020204020204" pitchFamily="34" charset="-122"/>
              </a:endParaRPr>
            </a:p>
          </p:txBody>
        </p:sp>
        <p:sp>
          <p:nvSpPr>
            <p:cNvPr id="313" name="直接连接符 11365"/>
            <p:cNvSpPr>
              <a:spLocks noChangeShapeType="1"/>
            </p:cNvSpPr>
            <p:nvPr/>
          </p:nvSpPr>
          <p:spPr bwMode="auto">
            <a:xfrm rot="16200000">
              <a:off x="10091300" y="4984767"/>
              <a:ext cx="260634" cy="0"/>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600"/>
            </a:p>
          </p:txBody>
        </p:sp>
        <p:sp>
          <p:nvSpPr>
            <p:cNvPr id="315" name="矩形 11367"/>
            <p:cNvSpPr>
              <a:spLocks noChangeArrowheads="1"/>
            </p:cNvSpPr>
            <p:nvPr/>
          </p:nvSpPr>
          <p:spPr bwMode="auto">
            <a:xfrm>
              <a:off x="1611872" y="1223645"/>
              <a:ext cx="1620356" cy="542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zh-CN" altLang="en-US" sz="2400" dirty="0">
                <a:latin typeface="微软雅黑" panose="020B0503020204020204" pitchFamily="34" charset="-122"/>
                <a:ea typeface="微软雅黑" panose="020B0503020204020204" pitchFamily="34" charset="-122"/>
              </a:endParaRPr>
            </a:p>
          </p:txBody>
        </p:sp>
      </p:grpSp>
      <p:sp>
        <p:nvSpPr>
          <p:cNvPr id="105" name="矩形 11366"/>
          <p:cNvSpPr>
            <a:spLocks noChangeArrowheads="1"/>
          </p:cNvSpPr>
          <p:nvPr/>
        </p:nvSpPr>
        <p:spPr bwMode="auto">
          <a:xfrm>
            <a:off x="984963" y="5674124"/>
            <a:ext cx="100900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Font typeface="Wingdings" panose="05000000000000000000" pitchFamily="2" charset="2"/>
              <a:buChar char="Ø"/>
            </a:pPr>
            <a:r>
              <a:rPr lang="zh-CN" altLang="en-US" sz="2800" dirty="0">
                <a:latin typeface="微软雅黑 Light" panose="020B0502040204020203" pitchFamily="34" charset="-122"/>
                <a:ea typeface="微软雅黑 Light" panose="020B0502040204020203" pitchFamily="34" charset="-122"/>
              </a:rPr>
              <a:t>域名系统中的名字空间</a:t>
            </a:r>
            <a:r>
              <a:rPr lang="zh-CN" altLang="en-US" sz="2800" dirty="0">
                <a:solidFill>
                  <a:srgbClr val="FF0000"/>
                </a:solidFill>
                <a:latin typeface="微软雅黑 Light" panose="020B0502040204020203" pitchFamily="34" charset="-122"/>
                <a:ea typeface="微软雅黑 Light" panose="020B0502040204020203" pitchFamily="34" charset="-122"/>
              </a:rPr>
              <a:t>采用层次化的树状</a:t>
            </a:r>
            <a:r>
              <a:rPr lang="zh-CN" altLang="en-US" sz="2800" dirty="0">
                <a:latin typeface="微软雅黑 Light" panose="020B0502040204020203" pitchFamily="34" charset="-122"/>
                <a:ea typeface="微软雅黑 Light" panose="020B0502040204020203" pitchFamily="34" charset="-122"/>
              </a:rPr>
              <a:t>结构，按级划分</a:t>
            </a:r>
            <a:endParaRPr lang="zh-CN" altLang="en-US" sz="2800" dirty="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域名系统名字空间的层次化结构</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0"/>
              </a:spcBef>
            </a:pPr>
            <a:r>
              <a:rPr lang="en-US" altLang="zh-CN" sz="2800" dirty="0">
                <a:latin typeface="+mn-ea"/>
                <a:sym typeface="+mn-ea"/>
              </a:rPr>
              <a:t>Internet</a:t>
            </a:r>
            <a:r>
              <a:rPr lang="zh-CN" altLang="en-US" sz="2800" dirty="0">
                <a:latin typeface="+mn-ea"/>
                <a:sym typeface="+mn-ea"/>
              </a:rPr>
              <a:t>的域名结构采用了层次化的树状结构的命名方法：</a:t>
            </a:r>
            <a:endParaRPr lang="en-US" altLang="zh-CN" sz="2800" dirty="0">
              <a:latin typeface="+mn-ea"/>
              <a:sym typeface="+mn-ea"/>
            </a:endParaRPr>
          </a:p>
          <a:p>
            <a:pPr lvl="1">
              <a:lnSpc>
                <a:spcPct val="130000"/>
              </a:lnSpc>
              <a:spcBef>
                <a:spcPts val="0"/>
              </a:spcBef>
              <a:buClr>
                <a:srgbClr val="00B050"/>
              </a:buClr>
            </a:pPr>
            <a:r>
              <a:rPr lang="zh-CN" altLang="en-US" sz="2400" dirty="0">
                <a:latin typeface="+mn-ea"/>
                <a:sym typeface="+mn-ea"/>
              </a:rPr>
              <a:t>域名的结构由若干个分量组成，各分量之间用小数点(.)隔开，总长不超过255个字符</a:t>
            </a:r>
            <a:endParaRPr lang="zh-CN" altLang="en-US" sz="2400" dirty="0">
              <a:latin typeface="+mn-ea"/>
              <a:sym typeface="+mn-ea"/>
            </a:endParaRPr>
          </a:p>
          <a:p>
            <a:pPr lvl="1">
              <a:lnSpc>
                <a:spcPct val="130000"/>
              </a:lnSpc>
              <a:spcBef>
                <a:spcPts val="0"/>
              </a:spcBef>
              <a:buClr>
                <a:srgbClr val="00B050"/>
              </a:buClr>
            </a:pPr>
            <a:r>
              <a:rPr lang="zh-CN" altLang="en-US" sz="2400" dirty="0">
                <a:latin typeface="+mn-ea"/>
                <a:sym typeface="+mn-ea"/>
              </a:rPr>
              <a:t>各分量分别代表不同级别的域名(每个分量域名长度≤63字符)</a:t>
            </a:r>
            <a:endParaRPr lang="zh-CN" altLang="en-US" sz="2400" dirty="0">
              <a:latin typeface="+mn-ea"/>
              <a:sym typeface="+mn-ea"/>
            </a:endParaRPr>
          </a:p>
          <a:p>
            <a:pPr lvl="1">
              <a:lnSpc>
                <a:spcPct val="130000"/>
              </a:lnSpc>
              <a:spcBef>
                <a:spcPts val="0"/>
              </a:spcBef>
              <a:buClr>
                <a:srgbClr val="00B050"/>
              </a:buClr>
            </a:pPr>
            <a:r>
              <a:rPr lang="zh-CN" altLang="en-US" sz="2400" dirty="0">
                <a:latin typeface="+mn-ea"/>
                <a:sym typeface="+mn-ea"/>
              </a:rPr>
              <a:t>合法域名中，点“.”的个数至少为一个</a:t>
            </a:r>
            <a:endParaRPr lang="zh-CN" altLang="en-US" sz="2400" dirty="0">
              <a:latin typeface="+mn-ea"/>
              <a:sym typeface="+mn-ea"/>
            </a:endParaRPr>
          </a:p>
          <a:p>
            <a:pPr lvl="1">
              <a:lnSpc>
                <a:spcPct val="130000"/>
              </a:lnSpc>
              <a:spcBef>
                <a:spcPts val="0"/>
              </a:spcBef>
              <a:buClr>
                <a:srgbClr val="00B050"/>
              </a:buClr>
            </a:pPr>
            <a:r>
              <a:rPr lang="zh-CN" altLang="en-US" sz="2400" dirty="0">
                <a:latin typeface="+mn-ea"/>
                <a:sym typeface="+mn-ea"/>
              </a:rPr>
              <a:t>通常，点“.”对应的英文单词为dot，也可以读为point</a:t>
            </a:r>
            <a:endParaRPr lang="zh-CN" altLang="en-US" dirty="0">
              <a:latin typeface="+mn-ea"/>
              <a:sym typeface="+mn-ea"/>
            </a:endParaRPr>
          </a:p>
        </p:txBody>
      </p:sp>
      <p:sp>
        <p:nvSpPr>
          <p:cNvPr id="6" name="内容占位符 2"/>
          <p:cNvSpPr>
            <a:spLocks noGrp="1"/>
          </p:cNvSpPr>
          <p:nvPr/>
        </p:nvSpPr>
        <p:spPr>
          <a:xfrm>
            <a:off x="399826" y="1341270"/>
            <a:ext cx="10088301" cy="785495"/>
          </a:xfrm>
          <a:prstGeom prst="rect">
            <a:avLst/>
          </a:prstGeom>
        </p:spPr>
        <p:txBody>
          <a:bodyPr vert="horz" lIns="91440" tIns="45720" rIns="91440" bIns="45720" rtlCol="0">
            <a:no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sp>
        <p:nvSpPr>
          <p:cNvPr id="115" name="矩形 9218"/>
          <p:cNvSpPr>
            <a:spLocks noChangeArrowheads="1"/>
          </p:cNvSpPr>
          <p:nvPr/>
        </p:nvSpPr>
        <p:spPr bwMode="auto">
          <a:xfrm>
            <a:off x="1631963" y="4496843"/>
            <a:ext cx="7146925" cy="763587"/>
          </a:xfrm>
          <a:prstGeom prst="rect">
            <a:avLst/>
          </a:prstGeom>
          <a:noFill/>
          <a:ln w="28575">
            <a:solidFill>
              <a:srgbClr val="333399"/>
            </a:solidFill>
            <a:miter lim="800000"/>
          </a:ln>
        </p:spPr>
        <p:txBody>
          <a:bodyPr wrap="none" anchor="ctr"/>
          <a:lstStyle/>
          <a:p>
            <a:pPr algn="ctr"/>
            <a:r>
              <a:rPr lang="en-US" altLang="zh-CN"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dirty="0">
                <a:solidFill>
                  <a:schemeClr val="hlink"/>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三级域名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二级域名</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顶级域名</a:t>
            </a:r>
            <a:endParaRPr lang="zh-CN" altLang="en-US" sz="2800" dirty="0">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顶级域名分类</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0"/>
              </a:spcBef>
            </a:pPr>
            <a:r>
              <a:rPr lang="zh-CN" altLang="en-US" sz="2800" dirty="0">
                <a:sym typeface="+mn-ea"/>
              </a:rPr>
              <a:t>顶级域名TLD（Top Level Domain）有三类：</a:t>
            </a:r>
            <a:endParaRPr lang="zh-CN" altLang="en-US" sz="2800" dirty="0">
              <a:sym typeface="+mn-ea"/>
            </a:endParaRPr>
          </a:p>
          <a:p>
            <a:pPr lvl="1">
              <a:lnSpc>
                <a:spcPct val="130000"/>
              </a:lnSpc>
              <a:spcBef>
                <a:spcPts val="0"/>
              </a:spcBef>
              <a:buClr>
                <a:srgbClr val="00B050"/>
              </a:buClr>
            </a:pPr>
            <a:r>
              <a:rPr lang="en-US" altLang="zh-CN" sz="2400" dirty="0" err="1">
                <a:sym typeface="+mn-ea"/>
              </a:rPr>
              <a:t>国家</a:t>
            </a:r>
            <a:r>
              <a:rPr lang="zh-CN" altLang="en-US" sz="2400" dirty="0">
                <a:sym typeface="+mn-ea"/>
              </a:rPr>
              <a:t>或地区</a:t>
            </a:r>
            <a:r>
              <a:rPr lang="en-US" altLang="zh-CN" sz="2400" dirty="0" err="1">
                <a:sym typeface="+mn-ea"/>
              </a:rPr>
              <a:t>顶级域nTLD</a:t>
            </a:r>
            <a:r>
              <a:rPr lang="zh-CN" altLang="en-US" sz="2400" dirty="0">
                <a:sym typeface="+mn-ea"/>
              </a:rPr>
              <a:t>，也记为</a:t>
            </a:r>
            <a:r>
              <a:rPr lang="en-US" altLang="zh-CN" sz="2400" dirty="0">
                <a:sym typeface="+mn-ea"/>
              </a:rPr>
              <a:t>ccTLD</a:t>
            </a:r>
            <a:r>
              <a:rPr lang="zh-CN" altLang="en-US" sz="2400" dirty="0">
                <a:sym typeface="+mn-ea"/>
              </a:rPr>
              <a:t> (</a:t>
            </a:r>
            <a:r>
              <a:rPr lang="en-US" altLang="zh-CN" sz="2400" dirty="0">
                <a:sym typeface="+mn-ea"/>
              </a:rPr>
              <a:t>cc</a:t>
            </a:r>
            <a:r>
              <a:rPr lang="zh-CN" altLang="en-US" sz="2400" dirty="0">
                <a:sym typeface="+mn-ea"/>
              </a:rPr>
              <a:t>: </a:t>
            </a:r>
            <a:r>
              <a:rPr lang="en-US" altLang="zh-CN" sz="2400" dirty="0">
                <a:sym typeface="+mn-ea"/>
              </a:rPr>
              <a:t>c</a:t>
            </a:r>
            <a:r>
              <a:rPr lang="zh-CN" altLang="en-US" sz="2400" dirty="0">
                <a:sym typeface="+mn-ea"/>
              </a:rPr>
              <a:t>ountry </a:t>
            </a:r>
            <a:r>
              <a:rPr lang="en-US" altLang="zh-CN" sz="2400" dirty="0">
                <a:sym typeface="+mn-ea"/>
              </a:rPr>
              <a:t>c</a:t>
            </a:r>
            <a:r>
              <a:rPr lang="zh-CN" altLang="en-US" sz="2400" dirty="0">
                <a:sym typeface="+mn-ea"/>
              </a:rPr>
              <a:t>ode)</a:t>
            </a:r>
            <a:endParaRPr lang="en-US" altLang="zh-CN" sz="2400" dirty="0">
              <a:sym typeface="+mn-ea"/>
            </a:endParaRPr>
          </a:p>
          <a:p>
            <a:pPr lvl="2">
              <a:lnSpc>
                <a:spcPct val="130000"/>
              </a:lnSpc>
              <a:spcBef>
                <a:spcPts val="0"/>
              </a:spcBef>
              <a:buClr>
                <a:srgbClr val="0836BF"/>
              </a:buClr>
            </a:pPr>
            <a:r>
              <a:rPr lang="zh-CN" altLang="en-US" sz="2000" dirty="0">
                <a:sym typeface="+mn-ea"/>
              </a:rPr>
              <a:t>例如.cn 表示中国，.us 表示美国，.uk 表示英国。目前有</a:t>
            </a:r>
            <a:r>
              <a:rPr lang="en-US" altLang="zh-CN" sz="2000" dirty="0">
                <a:sym typeface="+mn-ea"/>
              </a:rPr>
              <a:t>300多</a:t>
            </a:r>
            <a:r>
              <a:rPr lang="zh-CN" altLang="en-US" sz="2000" dirty="0">
                <a:sym typeface="+mn-ea"/>
              </a:rPr>
              <a:t>个</a:t>
            </a:r>
            <a:endParaRPr lang="zh-CN" altLang="en-US" sz="2000" dirty="0">
              <a:sym typeface="+mn-ea"/>
            </a:endParaRPr>
          </a:p>
          <a:p>
            <a:pPr lvl="1">
              <a:lnSpc>
                <a:spcPct val="130000"/>
              </a:lnSpc>
              <a:spcBef>
                <a:spcPts val="0"/>
              </a:spcBef>
              <a:buClr>
                <a:srgbClr val="00B050"/>
              </a:buClr>
            </a:pPr>
            <a:r>
              <a:rPr lang="en-US" altLang="zh-CN" sz="2400" dirty="0" err="1">
                <a:sym typeface="+mn-ea"/>
              </a:rPr>
              <a:t>基础设施域.arpa</a:t>
            </a:r>
            <a:r>
              <a:rPr lang="zh-CN" altLang="en-US" sz="2400" dirty="0">
                <a:sym typeface="+mn-ea"/>
              </a:rPr>
              <a:t> (Address and Routing Parameter Area)</a:t>
            </a:r>
            <a:endParaRPr lang="en-US" altLang="zh-CN" sz="2400" dirty="0">
              <a:sym typeface="+mn-ea"/>
            </a:endParaRPr>
          </a:p>
          <a:p>
            <a:pPr lvl="2">
              <a:lnSpc>
                <a:spcPct val="130000"/>
              </a:lnSpc>
              <a:spcBef>
                <a:spcPts val="0"/>
              </a:spcBef>
              <a:buClr>
                <a:srgbClr val="0836BF"/>
              </a:buClr>
            </a:pPr>
            <a:r>
              <a:rPr lang="zh-CN" altLang="en-US" sz="2000" dirty="0">
                <a:sym typeface="+mn-ea"/>
              </a:rPr>
              <a:t>专用于Internet基础设施目的</a:t>
            </a:r>
            <a:endParaRPr lang="en-US" altLang="zh-CN" sz="2000" dirty="0">
              <a:sym typeface="+mn-ea"/>
            </a:endParaRPr>
          </a:p>
          <a:p>
            <a:pPr lvl="2">
              <a:lnSpc>
                <a:spcPct val="130000"/>
              </a:lnSpc>
              <a:spcBef>
                <a:spcPts val="0"/>
              </a:spcBef>
              <a:buClr>
                <a:srgbClr val="0836BF"/>
              </a:buClr>
            </a:pPr>
            <a:r>
              <a:rPr lang="zh-CN" altLang="en-US" sz="2000" dirty="0">
                <a:sym typeface="+mn-ea"/>
              </a:rPr>
              <a:t>目前有二级域ip6.arpa；iris.arpa；in-addr.arpa；uri.arpa；urn.arpa；home.arpa；as112.arpa；in-addr-servers.arpa；ipv4only.arpa等</a:t>
            </a:r>
            <a:endParaRPr lang="zh-CN" altLang="en-US" sz="2000" dirty="0">
              <a:sym typeface="+mn-ea"/>
            </a:endParaRPr>
          </a:p>
          <a:p>
            <a:pPr lvl="1">
              <a:lnSpc>
                <a:spcPct val="130000"/>
              </a:lnSpc>
              <a:spcBef>
                <a:spcPts val="0"/>
              </a:spcBef>
              <a:buClr>
                <a:srgbClr val="00B050"/>
              </a:buClr>
            </a:pPr>
            <a:r>
              <a:rPr lang="en-US" altLang="zh-CN" sz="2400" dirty="0" err="1">
                <a:sym typeface="+mn-ea"/>
              </a:rPr>
              <a:t>通用顶级域gTLD</a:t>
            </a:r>
            <a:endParaRPr lang="en-US" altLang="zh-CN" sz="2400" dirty="0">
              <a:sym typeface="+mn-ea"/>
            </a:endParaRPr>
          </a:p>
          <a:p>
            <a:pPr lvl="2">
              <a:lnSpc>
                <a:spcPct val="130000"/>
              </a:lnSpc>
              <a:spcBef>
                <a:spcPts val="0"/>
              </a:spcBef>
              <a:buClr>
                <a:srgbClr val="0836BF"/>
              </a:buClr>
            </a:pPr>
            <a:r>
              <a:rPr lang="zh-CN" altLang="en-US" sz="2000" dirty="0">
                <a:sym typeface="+mn-ea"/>
              </a:rPr>
              <a:t>早期规定了</a:t>
            </a:r>
            <a:r>
              <a:rPr lang="en-US" altLang="zh-CN" sz="2000" dirty="0">
                <a:sym typeface="+mn-ea"/>
              </a:rPr>
              <a:t>20个</a:t>
            </a:r>
            <a:r>
              <a:rPr lang="zh-CN" altLang="en-US" sz="2000" dirty="0">
                <a:sym typeface="+mn-ea"/>
              </a:rPr>
              <a:t>通用顶级域名，2011年批准</a:t>
            </a:r>
            <a:r>
              <a:rPr lang="en-US" altLang="zh-CN" sz="2000" dirty="0" err="1">
                <a:sym typeface="+mn-ea"/>
              </a:rPr>
              <a:t>新通用顶级域名</a:t>
            </a:r>
            <a:r>
              <a:rPr lang="zh-CN" altLang="en-US" sz="2000" dirty="0">
                <a:sym typeface="+mn-ea"/>
              </a:rPr>
              <a:t>(</a:t>
            </a:r>
            <a:r>
              <a:rPr lang="en-US" altLang="zh-CN" sz="2000" dirty="0">
                <a:sym typeface="+mn-ea"/>
              </a:rPr>
              <a:t>New gTLD</a:t>
            </a:r>
            <a:r>
              <a:rPr lang="zh-CN" altLang="en-US" sz="2000" dirty="0">
                <a:sym typeface="+mn-ea"/>
              </a:rPr>
              <a:t>)</a:t>
            </a:r>
            <a:endParaRPr lang="en-US" altLang="zh-CN" sz="2000" dirty="0">
              <a:sym typeface="+mn-ea"/>
            </a:endParaRPr>
          </a:p>
          <a:p>
            <a:pPr lvl="2">
              <a:lnSpc>
                <a:spcPct val="130000"/>
              </a:lnSpc>
              <a:spcBef>
                <a:spcPts val="0"/>
              </a:spcBef>
              <a:buClr>
                <a:srgbClr val="0836BF"/>
              </a:buClr>
            </a:pPr>
            <a:r>
              <a:rPr lang="zh-CN" altLang="en-US" sz="2000" dirty="0">
                <a:sym typeface="+mn-ea"/>
              </a:rPr>
              <a:t>截至2020年，已注册有</a:t>
            </a:r>
            <a:r>
              <a:rPr lang="en-US" altLang="zh-CN" sz="2000" dirty="0">
                <a:sym typeface="+mn-ea"/>
              </a:rPr>
              <a:t>1200多个</a:t>
            </a:r>
            <a:r>
              <a:rPr lang="zh-CN" altLang="en-US" sz="2000" dirty="0">
                <a:sym typeface="+mn-ea"/>
              </a:rPr>
              <a:t>通用顶级域名</a:t>
            </a:r>
            <a:endParaRPr lang="zh-CN" altLang="en-US" sz="2000" dirty="0"/>
          </a:p>
        </p:txBody>
      </p:sp>
      <p:sp>
        <p:nvSpPr>
          <p:cNvPr id="6" name="内容占位符 2"/>
          <p:cNvSpPr>
            <a:spLocks noGrp="1"/>
          </p:cNvSpPr>
          <p:nvPr/>
        </p:nvSpPr>
        <p:spPr>
          <a:xfrm>
            <a:off x="824230" y="121094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None/>
            </a:pPr>
            <a:endParaRPr kumimoji="1" lang="zh-CN" altLang="en-US" dirty="0">
              <a:solidFill>
                <a:schemeClr val="tx1"/>
              </a:solidFill>
              <a:cs typeface="微软雅黑" panose="020B0503020204020204" pitchFamily="34" charset="-122"/>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国家顶级域名</a:t>
            </a:r>
            <a:r>
              <a:rPr lang="en-US" altLang="zh-CN" dirty="0">
                <a:sym typeface="+mn-ea"/>
              </a:rPr>
              <a:t> </a:t>
            </a:r>
            <a:endParaRPr lang="zh-CN" altLang="en-US" dirty="0"/>
          </a:p>
        </p:txBody>
      </p:sp>
      <p:sp>
        <p:nvSpPr>
          <p:cNvPr id="4" name="内容占位符 3"/>
          <p:cNvSpPr>
            <a:spLocks noGrp="1"/>
          </p:cNvSpPr>
          <p:nvPr>
            <p:ph idx="1"/>
          </p:nvPr>
        </p:nvSpPr>
        <p:spPr>
          <a:xfrm>
            <a:off x="660399" y="1052515"/>
            <a:ext cx="10871202" cy="5183186"/>
          </a:xfrm>
        </p:spPr>
        <p:txBody>
          <a:bodyPr>
            <a:normAutofit/>
          </a:bodyPr>
          <a:lstStyle/>
          <a:p>
            <a:pPr>
              <a:lnSpc>
                <a:spcPct val="130000"/>
              </a:lnSpc>
              <a:spcBef>
                <a:spcPts val="0"/>
              </a:spcBef>
            </a:pPr>
            <a:r>
              <a:rPr lang="zh-CN" altLang="en-US" sz="2800" dirty="0">
                <a:latin typeface="+mn-ea"/>
                <a:sym typeface="+mn-ea"/>
              </a:rPr>
              <a:t>国家顶级域名</a:t>
            </a:r>
            <a:r>
              <a:rPr lang="en-US" altLang="zh-CN" sz="2800" noProof="0" dirty="0">
                <a:latin typeface="+mn-ea"/>
                <a:sym typeface="+mn-ea"/>
              </a:rPr>
              <a:t> .</a:t>
            </a:r>
            <a:r>
              <a:rPr lang="en-US" altLang="zh-CN" sz="2800" noProof="0" dirty="0" err="1">
                <a:latin typeface="+mn-ea"/>
                <a:sym typeface="+mn-ea"/>
              </a:rPr>
              <a:t>cn</a:t>
            </a:r>
            <a:r>
              <a:rPr lang="zh-CN" altLang="en-US" sz="2800" dirty="0">
                <a:latin typeface="+mn-ea"/>
                <a:sym typeface="+mn-ea"/>
              </a:rPr>
              <a:t>下的二级域名分为三类：</a:t>
            </a:r>
            <a:endParaRPr lang="en-US" altLang="zh-CN" sz="2800" dirty="0">
              <a:latin typeface="+mn-ea"/>
              <a:sym typeface="+mn-ea"/>
            </a:endParaRPr>
          </a:p>
          <a:p>
            <a:pPr lvl="1">
              <a:lnSpc>
                <a:spcPct val="130000"/>
              </a:lnSpc>
              <a:spcBef>
                <a:spcPts val="0"/>
              </a:spcBef>
              <a:buClr>
                <a:srgbClr val="00B050"/>
              </a:buClr>
            </a:pPr>
            <a:r>
              <a:rPr lang="en-US" altLang="zh-CN" sz="2400" dirty="0" err="1">
                <a:latin typeface="+mn-ea"/>
                <a:sym typeface="+mn-ea"/>
              </a:rPr>
              <a:t>类别域名</a:t>
            </a:r>
            <a:r>
              <a:rPr lang="zh-CN" altLang="en-US" sz="2400" dirty="0">
                <a:latin typeface="+mn-ea"/>
                <a:sym typeface="+mn-ea"/>
              </a:rPr>
              <a:t>7个：</a:t>
            </a:r>
            <a:endParaRPr lang="en-US" altLang="zh-CN" sz="2400" dirty="0">
              <a:latin typeface="+mn-ea"/>
              <a:sym typeface="+mn-ea"/>
            </a:endParaRPr>
          </a:p>
          <a:p>
            <a:pPr lvl="2">
              <a:lnSpc>
                <a:spcPct val="130000"/>
              </a:lnSpc>
              <a:spcBef>
                <a:spcPts val="0"/>
              </a:spcBef>
              <a:buClr>
                <a:srgbClr val="0836BF"/>
              </a:buClr>
            </a:pPr>
            <a:r>
              <a:rPr lang="zh-CN" altLang="en-US" sz="2000" dirty="0">
                <a:latin typeface="+mn-ea"/>
                <a:sym typeface="+mn-ea"/>
              </a:rPr>
              <a:t>.edu.cn 教育</a:t>
            </a:r>
            <a:endParaRPr lang="zh-CN" altLang="en-US" sz="2000" dirty="0">
              <a:latin typeface="+mn-ea"/>
              <a:sym typeface="+mn-ea"/>
            </a:endParaRPr>
          </a:p>
          <a:p>
            <a:pPr lvl="2">
              <a:lnSpc>
                <a:spcPct val="130000"/>
              </a:lnSpc>
              <a:spcBef>
                <a:spcPts val="0"/>
              </a:spcBef>
              <a:buClr>
                <a:srgbClr val="0836BF"/>
              </a:buClr>
            </a:pPr>
            <a:r>
              <a:rPr lang="zh-CN" altLang="en-US" sz="2000" dirty="0">
                <a:latin typeface="+mn-ea"/>
                <a:sym typeface="+mn-ea"/>
              </a:rPr>
              <a:t>.gov.cn 政府</a:t>
            </a:r>
            <a:endParaRPr lang="zh-CN" altLang="en-US" sz="2000" dirty="0">
              <a:latin typeface="+mn-ea"/>
              <a:sym typeface="+mn-ea"/>
            </a:endParaRPr>
          </a:p>
          <a:p>
            <a:pPr lvl="2">
              <a:lnSpc>
                <a:spcPct val="130000"/>
              </a:lnSpc>
              <a:spcBef>
                <a:spcPts val="0"/>
              </a:spcBef>
              <a:buClr>
                <a:srgbClr val="0836BF"/>
              </a:buClr>
            </a:pPr>
            <a:r>
              <a:rPr lang="zh-CN" altLang="en-US" sz="2000" dirty="0">
                <a:latin typeface="+mn-ea"/>
                <a:sym typeface="+mn-ea"/>
              </a:rPr>
              <a:t>.org.cn 非营利组织</a:t>
            </a:r>
            <a:endParaRPr lang="zh-CN" altLang="en-US" sz="2000" dirty="0">
              <a:latin typeface="+mn-ea"/>
              <a:sym typeface="+mn-ea"/>
            </a:endParaRPr>
          </a:p>
          <a:p>
            <a:pPr lvl="2">
              <a:lnSpc>
                <a:spcPct val="130000"/>
              </a:lnSpc>
              <a:spcBef>
                <a:spcPts val="0"/>
              </a:spcBef>
              <a:buClr>
                <a:srgbClr val="0836BF"/>
              </a:buClr>
            </a:pPr>
            <a:r>
              <a:rPr lang="zh-CN" altLang="en-US" sz="2000" dirty="0">
                <a:latin typeface="+mn-ea"/>
                <a:sym typeface="+mn-ea"/>
              </a:rPr>
              <a:t>.net.cn 网络服务</a:t>
            </a:r>
            <a:endParaRPr lang="zh-CN" altLang="en-US" sz="2000" dirty="0">
              <a:latin typeface="+mn-ea"/>
            </a:endParaRPr>
          </a:p>
          <a:p>
            <a:pPr lvl="1">
              <a:lnSpc>
                <a:spcPct val="130000"/>
              </a:lnSpc>
              <a:spcBef>
                <a:spcPts val="0"/>
              </a:spcBef>
              <a:buClr>
                <a:srgbClr val="00B050"/>
              </a:buClr>
            </a:pPr>
            <a:r>
              <a:rPr lang="en-US" altLang="zh-CN" sz="2400" dirty="0" err="1">
                <a:latin typeface="+mn-ea"/>
                <a:sym typeface="+mn-ea"/>
              </a:rPr>
              <a:t>行政区域名</a:t>
            </a:r>
            <a:r>
              <a:rPr lang="zh-CN" altLang="en-US" sz="2400" dirty="0">
                <a:latin typeface="+mn-ea"/>
                <a:sym typeface="+mn-ea"/>
              </a:rPr>
              <a:t>34个：省、直辖市、自治区、特区等行政区域名，每个行政区域名为两个字母，例如：北京</a:t>
            </a:r>
            <a:r>
              <a:rPr lang="en-US" altLang="zh-CN" sz="2400" dirty="0">
                <a:latin typeface="+mn-ea"/>
                <a:sym typeface="+mn-ea"/>
              </a:rPr>
              <a:t>-</a:t>
            </a:r>
            <a:r>
              <a:rPr lang="zh-CN" altLang="en-US" sz="2400" dirty="0">
                <a:latin typeface="+mn-ea"/>
                <a:sym typeface="+mn-ea"/>
              </a:rPr>
              <a:t>bj、河北</a:t>
            </a:r>
            <a:r>
              <a:rPr lang="en-US" altLang="zh-CN" sz="2400" dirty="0">
                <a:latin typeface="+mn-ea"/>
                <a:sym typeface="+mn-ea"/>
              </a:rPr>
              <a:t>-he</a:t>
            </a:r>
            <a:r>
              <a:rPr lang="zh-CN" altLang="en-US" sz="2400" dirty="0">
                <a:latin typeface="+mn-ea"/>
                <a:sym typeface="+mn-ea"/>
              </a:rPr>
              <a:t>等</a:t>
            </a:r>
            <a:endParaRPr lang="zh-CN" altLang="en-US" sz="2400" dirty="0">
              <a:latin typeface="+mn-ea"/>
            </a:endParaRPr>
          </a:p>
          <a:p>
            <a:pPr lvl="1">
              <a:lnSpc>
                <a:spcPct val="130000"/>
              </a:lnSpc>
              <a:spcBef>
                <a:spcPts val="0"/>
              </a:spcBef>
              <a:buClr>
                <a:srgbClr val="00B050"/>
              </a:buClr>
            </a:pPr>
            <a:r>
              <a:rPr lang="en-US" altLang="zh-CN" sz="2400" dirty="0" err="1">
                <a:latin typeface="+mn-ea"/>
                <a:sym typeface="+mn-ea"/>
              </a:rPr>
              <a:t>无类别域名</a:t>
            </a:r>
            <a:r>
              <a:rPr lang="zh-CN" altLang="en-US" sz="2400" dirty="0">
                <a:latin typeface="+mn-ea"/>
                <a:sym typeface="+mn-ea"/>
              </a:rPr>
              <a:t>：例如 www.g</a:t>
            </a:r>
            <a:r>
              <a:rPr lang="en-US" altLang="zh-CN" sz="2400" dirty="0" err="1">
                <a:latin typeface="+mn-ea"/>
                <a:sym typeface="+mn-ea"/>
              </a:rPr>
              <a:t>oogle</a:t>
            </a:r>
            <a:r>
              <a:rPr lang="zh-CN" altLang="en-US" sz="2400" dirty="0">
                <a:latin typeface="+mn-ea"/>
                <a:sym typeface="+mn-ea"/>
              </a:rPr>
              <a:t>.cn、www.tianya.cn等</a:t>
            </a:r>
            <a:endParaRPr lang="zh-CN" altLang="en-US" sz="2400" dirty="0">
              <a:latin typeface="+mn-ea"/>
            </a:endParaRPr>
          </a:p>
        </p:txBody>
      </p:sp>
      <p:sp>
        <p:nvSpPr>
          <p:cNvPr id="3" name="内容占位符 2"/>
          <p:cNvSpPr>
            <a:spLocks noGrp="1"/>
          </p:cNvSpPr>
          <p:nvPr/>
        </p:nvSpPr>
        <p:spPr>
          <a:xfrm>
            <a:off x="4462780" y="1486188"/>
            <a:ext cx="4792980" cy="2339975"/>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680" lvl="1" indent="-360680" algn="just">
              <a:lnSpc>
                <a:spcPct val="150000"/>
              </a:lnSpc>
              <a:spcBef>
                <a:spcPts val="600"/>
              </a:spcBef>
              <a:buClrTx/>
              <a:buSzTx/>
              <a:buFont typeface="Wingdings" panose="05000000000000000000" pitchFamily="2" charset="2"/>
              <a:buChar char="Ø"/>
            </a:pPr>
            <a:endParaRPr lang="zh-CN" altLang="en-US" sz="2800" dirty="0">
              <a:cs typeface="微软雅黑" panose="020B0503020204020204" pitchFamily="34" charset="-122"/>
            </a:endParaRPr>
          </a:p>
          <a:p>
            <a:pPr marL="1257300" lvl="2" indent="-342900">
              <a:lnSpc>
                <a:spcPct val="140000"/>
              </a:lnSpc>
              <a:spcBef>
                <a:spcPts val="500"/>
              </a:spcBef>
              <a:buClr>
                <a:srgbClr val="0836BF"/>
              </a:buClr>
              <a:buSzTx/>
              <a:buFont typeface="Wingdings" panose="05000000000000000000" pitchFamily="2" charset="2"/>
              <a:buChar char="n"/>
            </a:pPr>
            <a:r>
              <a:rPr lang="zh-CN" altLang="en-US" sz="1800" dirty="0">
                <a:solidFill>
                  <a:schemeClr val="tx2">
                    <a:lumMod val="10000"/>
                  </a:schemeClr>
                </a:solidFill>
                <a:latin typeface="+mn-lt"/>
                <a:ea typeface="+mn-ea"/>
                <a:cs typeface="Times New Roman" panose="02020603050405020304" pitchFamily="18" charset="0"/>
                <a:sym typeface="+mn-ea"/>
              </a:rPr>
              <a:t>.com.cn 工商金融等企业</a:t>
            </a:r>
            <a:endParaRPr lang="zh-CN" altLang="en-US" sz="1800" dirty="0">
              <a:solidFill>
                <a:schemeClr val="tx2">
                  <a:lumMod val="10000"/>
                </a:schemeClr>
              </a:solidFill>
              <a:latin typeface="+mn-lt"/>
              <a:ea typeface="+mn-ea"/>
              <a:cs typeface="Times New Roman" panose="02020603050405020304" pitchFamily="18" charset="0"/>
              <a:sym typeface="+mn-ea"/>
            </a:endParaRPr>
          </a:p>
          <a:p>
            <a:pPr marL="1257300" lvl="2" indent="-342900">
              <a:lnSpc>
                <a:spcPct val="140000"/>
              </a:lnSpc>
              <a:spcBef>
                <a:spcPts val="500"/>
              </a:spcBef>
              <a:buClr>
                <a:srgbClr val="0836BF"/>
              </a:buClr>
              <a:buSzTx/>
              <a:buFont typeface="Wingdings" panose="05000000000000000000" pitchFamily="2" charset="2"/>
              <a:buChar char="n"/>
            </a:pPr>
            <a:r>
              <a:rPr lang="zh-CN" altLang="en-US" sz="1800" dirty="0">
                <a:solidFill>
                  <a:schemeClr val="tx2">
                    <a:lumMod val="10000"/>
                  </a:schemeClr>
                </a:solidFill>
                <a:latin typeface="+mn-lt"/>
                <a:ea typeface="+mn-ea"/>
                <a:cs typeface="Times New Roman" panose="02020603050405020304" pitchFamily="18" charset="0"/>
                <a:sym typeface="+mn-ea"/>
              </a:rPr>
              <a:t>.ac.cn 科研</a:t>
            </a:r>
            <a:endParaRPr lang="zh-CN" altLang="en-US" sz="1800" dirty="0">
              <a:solidFill>
                <a:schemeClr val="tx2">
                  <a:lumMod val="10000"/>
                </a:schemeClr>
              </a:solidFill>
              <a:latin typeface="+mn-lt"/>
              <a:ea typeface="+mn-ea"/>
              <a:cs typeface="Times New Roman" panose="02020603050405020304" pitchFamily="18" charset="0"/>
              <a:sym typeface="+mn-ea"/>
            </a:endParaRPr>
          </a:p>
          <a:p>
            <a:pPr marL="1257300" lvl="2" indent="-342900">
              <a:lnSpc>
                <a:spcPct val="140000"/>
              </a:lnSpc>
              <a:spcBef>
                <a:spcPts val="500"/>
              </a:spcBef>
              <a:buClr>
                <a:srgbClr val="0836BF"/>
              </a:buClr>
              <a:buSzTx/>
              <a:buFont typeface="Wingdings" panose="05000000000000000000" pitchFamily="2" charset="2"/>
              <a:buChar char="n"/>
            </a:pPr>
            <a:r>
              <a:rPr lang="zh-CN" altLang="en-US" sz="1800" dirty="0">
                <a:solidFill>
                  <a:schemeClr val="tx2">
                    <a:lumMod val="10000"/>
                  </a:schemeClr>
                </a:solidFill>
                <a:latin typeface="+mn-lt"/>
                <a:ea typeface="+mn-ea"/>
                <a:cs typeface="Times New Roman" panose="02020603050405020304" pitchFamily="18" charset="0"/>
                <a:sym typeface="+mn-ea"/>
              </a:rPr>
              <a:t>.mil.cn 国防机构</a:t>
            </a:r>
            <a:endParaRPr lang="zh-CN" altLang="en-US" sz="1800" dirty="0">
              <a:solidFill>
                <a:schemeClr val="tx2">
                  <a:lumMod val="10000"/>
                </a:schemeClr>
              </a:solidFill>
              <a:latin typeface="+mn-lt"/>
              <a:ea typeface="+mn-ea"/>
              <a:cs typeface="Times New Roman" panose="02020603050405020304" pitchFamily="18" charset="0"/>
              <a:sym typeface="+mn-ea"/>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通用顶级域名</a:t>
            </a:r>
            <a:endParaRPr lang="zh-CN" altLang="en-US" dirty="0"/>
          </a:p>
        </p:txBody>
      </p:sp>
      <p:sp>
        <p:nvSpPr>
          <p:cNvPr id="4" name="内容占位符 3"/>
          <p:cNvSpPr>
            <a:spLocks noGrp="1"/>
          </p:cNvSpPr>
          <p:nvPr>
            <p:ph idx="1"/>
          </p:nvPr>
        </p:nvSpPr>
        <p:spPr>
          <a:xfrm>
            <a:off x="660399" y="1052515"/>
            <a:ext cx="10871202" cy="5312326"/>
          </a:xfrm>
        </p:spPr>
        <p:txBody>
          <a:bodyPr>
            <a:normAutofit fontScale="25000" lnSpcReduction="20000"/>
          </a:bodyPr>
          <a:lstStyle/>
          <a:p>
            <a:r>
              <a:rPr lang="zh-CN" altLang="en-US" sz="9600" dirty="0">
                <a:latin typeface="+mn-ea"/>
                <a:sym typeface="+mn-ea"/>
              </a:rPr>
              <a:t>早期的通用顶级域名：</a:t>
            </a:r>
            <a:endParaRPr lang="en-US" altLang="zh-CN" sz="9600" dirty="0">
              <a:latin typeface="+mn-ea"/>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dirty="0">
              <a:sym typeface="+mn-ea"/>
            </a:endParaRPr>
          </a:p>
          <a:p>
            <a:endParaRPr lang="en-US" altLang="zh-CN" sz="2900" dirty="0">
              <a:sym typeface="+mn-ea"/>
            </a:endParaRPr>
          </a:p>
          <a:p>
            <a:endParaRPr lang="en-US" altLang="zh-CN" sz="5100" dirty="0">
              <a:latin typeface="+mn-ea"/>
              <a:sym typeface="+mn-ea"/>
            </a:endParaRPr>
          </a:p>
          <a:p>
            <a:pPr>
              <a:spcBef>
                <a:spcPts val="0"/>
              </a:spcBef>
            </a:pPr>
            <a:endParaRPr lang="en-US" altLang="zh-CN" sz="8000" dirty="0">
              <a:latin typeface="+mn-ea"/>
              <a:sym typeface="+mn-ea"/>
            </a:endParaRPr>
          </a:p>
          <a:p>
            <a:pPr>
              <a:spcBef>
                <a:spcPts val="0"/>
              </a:spcBef>
            </a:pPr>
            <a:r>
              <a:rPr lang="en-US" altLang="zh-CN" sz="9600" dirty="0">
                <a:latin typeface="+mn-ea"/>
                <a:sym typeface="+mn-ea"/>
              </a:rPr>
              <a:t>2012</a:t>
            </a:r>
            <a:r>
              <a:rPr lang="zh-CN" altLang="en-US" sz="9600" dirty="0">
                <a:latin typeface="+mn-ea"/>
                <a:sym typeface="+mn-ea"/>
              </a:rPr>
              <a:t>年开始，公司名可以作为新的顶级域名</a:t>
            </a:r>
            <a:endParaRPr lang="zh-CN" altLang="en-US" sz="9600" dirty="0">
              <a:latin typeface="+mn-ea"/>
              <a:sym typeface="+mn-ea"/>
            </a:endParaRPr>
          </a:p>
          <a:p>
            <a:pPr>
              <a:spcBef>
                <a:spcPts val="0"/>
              </a:spcBef>
            </a:pPr>
            <a:r>
              <a:rPr lang="zh-CN" altLang="en-US" sz="9600" dirty="0">
                <a:latin typeface="+mn-ea"/>
                <a:sym typeface="+mn-ea"/>
              </a:rPr>
              <a:t>也可以注册 </a:t>
            </a:r>
            <a:r>
              <a:rPr lang="en-US" altLang="zh-CN" sz="9600" dirty="0">
                <a:latin typeface="+mn-ea"/>
                <a:sym typeface="+mn-ea"/>
              </a:rPr>
              <a:t>.</a:t>
            </a:r>
            <a:r>
              <a:rPr lang="zh-CN" altLang="en-US" sz="9600" dirty="0">
                <a:latin typeface="+mn-ea"/>
                <a:sym typeface="+mn-ea"/>
              </a:rPr>
              <a:t>中国、</a:t>
            </a:r>
            <a:r>
              <a:rPr lang="en-US" altLang="zh-CN" sz="9600" dirty="0">
                <a:latin typeface="+mn-ea"/>
                <a:sym typeface="+mn-ea"/>
              </a:rPr>
              <a:t>.</a:t>
            </a:r>
            <a:r>
              <a:rPr lang="zh-CN" altLang="en-US" sz="9600" dirty="0">
                <a:latin typeface="+mn-ea"/>
                <a:sym typeface="+mn-ea"/>
              </a:rPr>
              <a:t>公司、</a:t>
            </a:r>
            <a:r>
              <a:rPr lang="en-US" altLang="zh-CN" sz="9600" dirty="0">
                <a:latin typeface="+mn-ea"/>
                <a:sym typeface="+mn-ea"/>
              </a:rPr>
              <a:t>.</a:t>
            </a:r>
            <a:r>
              <a:rPr lang="zh-CN" altLang="en-US" sz="9600" dirty="0">
                <a:latin typeface="+mn-ea"/>
                <a:sym typeface="+mn-ea"/>
              </a:rPr>
              <a:t>网络 等顶级域名</a:t>
            </a:r>
            <a:r>
              <a:rPr lang="en-US" altLang="zh-CN" sz="9600" dirty="0">
                <a:latin typeface="+mn-ea"/>
                <a:sym typeface="+mn-ea"/>
              </a:rPr>
              <a:t>(</a:t>
            </a:r>
            <a:r>
              <a:rPr lang="zh-CN" altLang="en-US" sz="9600" dirty="0">
                <a:latin typeface="+mn-ea"/>
                <a:sym typeface="+mn-ea"/>
              </a:rPr>
              <a:t>多语种域名国际标准</a:t>
            </a:r>
            <a:r>
              <a:rPr lang="en-US" altLang="zh-CN" sz="9600" dirty="0">
                <a:latin typeface="+mn-ea"/>
                <a:sym typeface="+mn-ea"/>
              </a:rPr>
              <a:t>RFC3454</a:t>
            </a:r>
            <a:r>
              <a:rPr lang="zh-CN" altLang="en-US" sz="9600" dirty="0">
                <a:latin typeface="+mn-ea"/>
                <a:sym typeface="+mn-ea"/>
              </a:rPr>
              <a:t>、</a:t>
            </a:r>
            <a:r>
              <a:rPr lang="en-US" altLang="zh-CN" sz="9600" dirty="0">
                <a:latin typeface="+mn-ea"/>
                <a:sym typeface="+mn-ea"/>
              </a:rPr>
              <a:t>RFC3490</a:t>
            </a:r>
            <a:r>
              <a:rPr lang="zh-CN" altLang="en-US" sz="9600" dirty="0">
                <a:latin typeface="+mn-ea"/>
                <a:sym typeface="+mn-ea"/>
              </a:rPr>
              <a:t>、</a:t>
            </a:r>
            <a:r>
              <a:rPr lang="en-US" altLang="zh-CN" sz="9600" dirty="0">
                <a:latin typeface="+mn-ea"/>
                <a:sym typeface="+mn-ea"/>
              </a:rPr>
              <a:t>RFC3491</a:t>
            </a:r>
            <a:r>
              <a:rPr lang="zh-CN" altLang="en-US" sz="9600" dirty="0">
                <a:latin typeface="+mn-ea"/>
                <a:sym typeface="+mn-ea"/>
              </a:rPr>
              <a:t>、</a:t>
            </a:r>
            <a:r>
              <a:rPr lang="en-US" altLang="zh-CN" sz="9600" dirty="0">
                <a:latin typeface="+mn-ea"/>
                <a:sym typeface="+mn-ea"/>
              </a:rPr>
              <a:t>RFC3492)</a:t>
            </a:r>
            <a:endParaRPr lang="zh-CN" altLang="en-US" sz="5600" dirty="0">
              <a:latin typeface="+mn-ea"/>
            </a:endParaRPr>
          </a:p>
        </p:txBody>
      </p:sp>
      <p:sp>
        <p:nvSpPr>
          <p:cNvPr id="5" name="内容占位符 2"/>
          <p:cNvSpPr>
            <a:spLocks noGrp="1"/>
          </p:cNvSpPr>
          <p:nvPr/>
        </p:nvSpPr>
        <p:spPr>
          <a:xfrm>
            <a:off x="991685" y="1627270"/>
            <a:ext cx="6331764" cy="2990964"/>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.com 表示公司企业                    (</a:t>
            </a:r>
            <a:r>
              <a:rPr lang="en-US" altLang="zh-CN" sz="1400" dirty="0">
                <a:solidFill>
                  <a:schemeClr val="tx2">
                    <a:lumMod val="10000"/>
                  </a:schemeClr>
                </a:solidFill>
                <a:latin typeface="+mn-lt"/>
                <a:ea typeface="+mn-ea"/>
                <a:cs typeface="Times New Roman" panose="02020603050405020304" pitchFamily="18" charset="0"/>
                <a:sym typeface="+mn-ea"/>
              </a:rPr>
              <a:t>com</a:t>
            </a:r>
            <a:r>
              <a:rPr lang="zh-CN" altLang="en-US" sz="1400" dirty="0">
                <a:solidFill>
                  <a:schemeClr val="tx2">
                    <a:lumMod val="10000"/>
                  </a:schemeClr>
                </a:solidFill>
                <a:latin typeface="+mn-lt"/>
                <a:ea typeface="+mn-ea"/>
                <a:cs typeface="Times New Roman" panose="02020603050405020304" pitchFamily="18" charset="0"/>
                <a:sym typeface="+mn-ea"/>
              </a:rPr>
              <a:t>merce)</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.net 表示网络服务机构，例如NIC和NOC (</a:t>
            </a:r>
            <a:r>
              <a:rPr lang="en-US" altLang="zh-CN" sz="1400" dirty="0">
                <a:solidFill>
                  <a:schemeClr val="tx2">
                    <a:lumMod val="10000"/>
                  </a:schemeClr>
                </a:solidFill>
                <a:latin typeface="+mn-lt"/>
                <a:ea typeface="+mn-ea"/>
                <a:cs typeface="Times New Roman" panose="02020603050405020304" pitchFamily="18" charset="0"/>
                <a:sym typeface="+mn-ea"/>
              </a:rPr>
              <a:t>net</a:t>
            </a:r>
            <a:r>
              <a:rPr lang="zh-CN" altLang="en-US" sz="1400" dirty="0">
                <a:solidFill>
                  <a:schemeClr val="tx2">
                    <a:lumMod val="10000"/>
                  </a:schemeClr>
                </a:solidFill>
                <a:latin typeface="+mn-lt"/>
                <a:ea typeface="+mn-ea"/>
                <a:cs typeface="Times New Roman" panose="02020603050405020304" pitchFamily="18" charset="0"/>
                <a:sym typeface="+mn-ea"/>
              </a:rPr>
              <a:t>work)</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.org 表示非赢利性组织              (</a:t>
            </a:r>
            <a:r>
              <a:rPr lang="en-US" altLang="zh-CN" sz="1400" dirty="0">
                <a:solidFill>
                  <a:schemeClr val="tx2">
                    <a:lumMod val="10000"/>
                  </a:schemeClr>
                </a:solidFill>
                <a:latin typeface="+mn-lt"/>
                <a:ea typeface="+mn-ea"/>
                <a:cs typeface="Times New Roman" panose="02020603050405020304" pitchFamily="18" charset="0"/>
                <a:sym typeface="+mn-ea"/>
              </a:rPr>
              <a:t>org</a:t>
            </a:r>
            <a:r>
              <a:rPr lang="zh-CN" altLang="en-US" sz="1400" dirty="0">
                <a:solidFill>
                  <a:schemeClr val="tx2">
                    <a:lumMod val="10000"/>
                  </a:schemeClr>
                </a:solidFill>
                <a:latin typeface="+mn-lt"/>
                <a:ea typeface="+mn-ea"/>
                <a:cs typeface="Times New Roman" panose="02020603050405020304" pitchFamily="18" charset="0"/>
                <a:sym typeface="+mn-ea"/>
              </a:rPr>
              <a:t>anization)</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.edu 表示教育机构(美国专用)    (</a:t>
            </a:r>
            <a:r>
              <a:rPr lang="en-US" altLang="zh-CN" sz="1400" dirty="0">
                <a:solidFill>
                  <a:schemeClr val="tx2">
                    <a:lumMod val="10000"/>
                  </a:schemeClr>
                </a:solidFill>
                <a:latin typeface="+mn-lt"/>
                <a:ea typeface="+mn-ea"/>
                <a:cs typeface="Times New Roman" panose="02020603050405020304" pitchFamily="18" charset="0"/>
                <a:sym typeface="+mn-ea"/>
              </a:rPr>
              <a:t>edu</a:t>
            </a:r>
            <a:r>
              <a:rPr lang="zh-CN" altLang="en-US" sz="1400" dirty="0">
                <a:solidFill>
                  <a:schemeClr val="tx2">
                    <a:lumMod val="10000"/>
                  </a:schemeClr>
                </a:solidFill>
                <a:latin typeface="+mn-lt"/>
                <a:ea typeface="+mn-ea"/>
                <a:cs typeface="Times New Roman" panose="02020603050405020304" pitchFamily="18" charset="0"/>
                <a:sym typeface="+mn-ea"/>
              </a:rPr>
              <a:t>cation)</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.gov 表示政府部门(美国专用)    (</a:t>
            </a:r>
            <a:r>
              <a:rPr lang="en-US" altLang="zh-CN" sz="1400" dirty="0">
                <a:solidFill>
                  <a:schemeClr val="tx2">
                    <a:lumMod val="10000"/>
                  </a:schemeClr>
                </a:solidFill>
                <a:latin typeface="+mn-lt"/>
                <a:ea typeface="+mn-ea"/>
                <a:cs typeface="Times New Roman" panose="02020603050405020304" pitchFamily="18" charset="0"/>
                <a:sym typeface="+mn-ea"/>
              </a:rPr>
              <a:t>gov</a:t>
            </a:r>
            <a:r>
              <a:rPr lang="zh-CN" altLang="en-US" sz="1400" dirty="0">
                <a:solidFill>
                  <a:schemeClr val="tx2">
                    <a:lumMod val="10000"/>
                  </a:schemeClr>
                </a:solidFill>
                <a:latin typeface="+mn-lt"/>
                <a:ea typeface="+mn-ea"/>
                <a:cs typeface="Times New Roman" panose="02020603050405020304" pitchFamily="18" charset="0"/>
                <a:sym typeface="+mn-ea"/>
              </a:rPr>
              <a:t>ernment)</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.mil 表示军事部门(美国专用)     (</a:t>
            </a:r>
            <a:r>
              <a:rPr lang="en-US" altLang="zh-CN" sz="1400" dirty="0">
                <a:solidFill>
                  <a:schemeClr val="tx2">
                    <a:lumMod val="10000"/>
                  </a:schemeClr>
                </a:solidFill>
                <a:latin typeface="+mn-lt"/>
                <a:ea typeface="+mn-ea"/>
                <a:cs typeface="Times New Roman" panose="02020603050405020304" pitchFamily="18" charset="0"/>
                <a:sym typeface="+mn-ea"/>
              </a:rPr>
              <a:t>mil</a:t>
            </a:r>
            <a:r>
              <a:rPr lang="zh-CN" altLang="en-US" sz="1400" dirty="0">
                <a:solidFill>
                  <a:schemeClr val="tx2">
                    <a:lumMod val="10000"/>
                  </a:schemeClr>
                </a:solidFill>
                <a:latin typeface="+mn-lt"/>
                <a:ea typeface="+mn-ea"/>
                <a:cs typeface="Times New Roman" panose="02020603050405020304" pitchFamily="18" charset="0"/>
                <a:sym typeface="+mn-ea"/>
              </a:rPr>
              <a:t>itary)</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.int表示政府间国际合约建立的国际性组织 (</a:t>
            </a:r>
            <a:r>
              <a:rPr lang="en-US" altLang="zh-CN" sz="1400" dirty="0">
                <a:solidFill>
                  <a:schemeClr val="tx2">
                    <a:lumMod val="10000"/>
                  </a:schemeClr>
                </a:solidFill>
                <a:latin typeface="+mn-lt"/>
                <a:ea typeface="+mn-ea"/>
                <a:cs typeface="Times New Roman" panose="02020603050405020304" pitchFamily="18" charset="0"/>
                <a:sym typeface="+mn-ea"/>
              </a:rPr>
              <a:t>int</a:t>
            </a:r>
            <a:r>
              <a:rPr lang="zh-CN" altLang="en-US" sz="1400" dirty="0">
                <a:solidFill>
                  <a:schemeClr val="tx2">
                    <a:lumMod val="10000"/>
                  </a:schemeClr>
                </a:solidFill>
                <a:latin typeface="+mn-lt"/>
                <a:ea typeface="+mn-ea"/>
                <a:cs typeface="Times New Roman" panose="02020603050405020304" pitchFamily="18" charset="0"/>
                <a:sym typeface="+mn-ea"/>
              </a:rPr>
              <a:t>ernational)</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SzTx/>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.mobi 用于提供移动产品和服务的用户和供应商 </a:t>
            </a:r>
            <a:r>
              <a:rPr lang="en-US" altLang="zh-CN" sz="1400" dirty="0">
                <a:solidFill>
                  <a:schemeClr val="tx2">
                    <a:lumMod val="10000"/>
                  </a:schemeClr>
                </a:solidFill>
                <a:latin typeface="+mn-lt"/>
                <a:ea typeface="+mn-ea"/>
                <a:cs typeface="Times New Roman" panose="02020603050405020304" pitchFamily="18" charset="0"/>
                <a:sym typeface="+mn-ea"/>
              </a:rPr>
              <a:t>(mobile)</a:t>
            </a:r>
            <a:endParaRPr lang="en-US" altLang="zh-CN" sz="1400" dirty="0">
              <a:solidFill>
                <a:schemeClr val="tx2">
                  <a:lumMod val="10000"/>
                </a:schemeClr>
              </a:solidFill>
              <a:latin typeface="+mn-lt"/>
              <a:ea typeface="+mn-ea"/>
              <a:cs typeface="Times New Roman" panose="02020603050405020304" pitchFamily="18" charset="0"/>
              <a:sym typeface="+mn-ea"/>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.aero 用于航空运输企业</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.biz 用于商业 (business)</a:t>
            </a:r>
            <a:endParaRPr lang="zh-CN" altLang="en-US" sz="1400" dirty="0">
              <a:solidFill>
                <a:schemeClr val="tx2">
                  <a:lumMod val="10000"/>
                </a:schemeClr>
              </a:solidFill>
              <a:latin typeface="+mn-lt"/>
              <a:ea typeface="+mn-ea"/>
              <a:cs typeface="Times New Roman" panose="02020603050405020304" pitchFamily="18" charset="0"/>
            </a:endParaRPr>
          </a:p>
        </p:txBody>
      </p:sp>
      <p:sp>
        <p:nvSpPr>
          <p:cNvPr id="7" name="内容占位符 2"/>
          <p:cNvSpPr>
            <a:spLocks noGrp="1"/>
          </p:cNvSpPr>
          <p:nvPr/>
        </p:nvSpPr>
        <p:spPr>
          <a:xfrm>
            <a:off x="6589174" y="1627270"/>
            <a:ext cx="5061866" cy="2888222"/>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.cat 用于(西班牙)加泰罗尼亚语言和文化团体</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.coop 用于合作团体</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.info 适用于各种情况</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.jobs 用于人力资源管理者</a:t>
            </a:r>
            <a:endParaRPr lang="en-US" altLang="zh-CN" sz="1400" dirty="0">
              <a:solidFill>
                <a:schemeClr val="tx2">
                  <a:lumMod val="10000"/>
                </a:schemeClr>
              </a:solidFill>
              <a:latin typeface="+mn-lt"/>
              <a:ea typeface="+mn-ea"/>
              <a:cs typeface="Times New Roman" panose="02020603050405020304" pitchFamily="18" charset="0"/>
              <a:sym typeface="+mn-ea"/>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.museum 用于博物馆</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.name 用于个人</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.pro 用于有资质的专业人员及其实体</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.tel 用于商业和个人公布其联系方式</a:t>
            </a:r>
            <a:endParaRPr lang="zh-CN" altLang="en-US" sz="1400" dirty="0">
              <a:solidFill>
                <a:schemeClr val="tx2">
                  <a:lumMod val="10000"/>
                </a:schemeClr>
              </a:solidFill>
              <a:latin typeface="+mn-lt"/>
              <a:ea typeface="+mn-ea"/>
              <a:cs typeface="Times New Roman" panose="02020603050405020304" pitchFamily="18" charset="0"/>
            </a:endParaRPr>
          </a:p>
          <a:p>
            <a:pPr marL="800100" lvl="1" indent="-342900">
              <a:lnSpc>
                <a:spcPct val="130000"/>
              </a:lnSpc>
              <a:spcBef>
                <a:spcPts val="0"/>
              </a:spcBef>
              <a:buClr>
                <a:srgbClr val="00B050"/>
              </a:buClr>
              <a:buFont typeface="Wingdings" panose="05000000000000000000" pitchFamily="2" charset="2"/>
              <a:buChar char="n"/>
            </a:pPr>
            <a:r>
              <a:rPr lang="zh-CN" altLang="en-US" sz="1400" dirty="0">
                <a:solidFill>
                  <a:schemeClr val="tx2">
                    <a:lumMod val="10000"/>
                  </a:schemeClr>
                </a:solidFill>
                <a:latin typeface="+mn-lt"/>
                <a:ea typeface="+mn-ea"/>
                <a:cs typeface="Times New Roman" panose="02020603050405020304" pitchFamily="18" charset="0"/>
                <a:sym typeface="+mn-ea"/>
              </a:rPr>
              <a:t>.travel 用于旅游业实体</a:t>
            </a:r>
            <a:endParaRPr lang="zh-CN" altLang="en-US" sz="1400" dirty="0">
              <a:solidFill>
                <a:schemeClr val="tx2">
                  <a:lumMod val="10000"/>
                </a:schemeClr>
              </a:solidFill>
              <a:latin typeface="+mn-lt"/>
              <a:ea typeface="+mn-ea"/>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域名管理方法</a:t>
            </a:r>
            <a:endParaRPr lang="zh-CN" altLang="en-US" dirty="0"/>
          </a:p>
        </p:txBody>
      </p:sp>
      <p:sp>
        <p:nvSpPr>
          <p:cNvPr id="4" name="内容占位符 3"/>
          <p:cNvSpPr>
            <a:spLocks noGrp="1"/>
          </p:cNvSpPr>
          <p:nvPr>
            <p:ph idx="1"/>
          </p:nvPr>
        </p:nvSpPr>
        <p:spPr>
          <a:xfrm>
            <a:off x="660401" y="1052513"/>
            <a:ext cx="6110270" cy="5183187"/>
          </a:xfrm>
        </p:spPr>
        <p:txBody>
          <a:bodyPr>
            <a:normAutofit/>
          </a:bodyPr>
          <a:lstStyle/>
          <a:p>
            <a:pPr marL="228600" lvl="1" indent="-228600">
              <a:lnSpc>
                <a:spcPct val="140000"/>
              </a:lnSpc>
              <a:spcBef>
                <a:spcPts val="0"/>
              </a:spcBef>
            </a:pPr>
            <a:r>
              <a:rPr lang="zh-CN" altLang="en-US" sz="2400" dirty="0">
                <a:latin typeface="+mn-ea"/>
                <a:sym typeface="+mn-ea"/>
              </a:rPr>
              <a:t>域名管理机构分级负责域名注册</a:t>
            </a:r>
            <a:endParaRPr lang="zh-CN" altLang="en-US" sz="2400" dirty="0">
              <a:latin typeface="+mn-ea"/>
            </a:endParaRPr>
          </a:p>
          <a:p>
            <a:pPr marL="228600" lvl="1" indent="-228600">
              <a:lnSpc>
                <a:spcPct val="140000"/>
              </a:lnSpc>
              <a:spcBef>
                <a:spcPts val="0"/>
              </a:spcBef>
            </a:pPr>
            <a:r>
              <a:rPr lang="en-US" altLang="zh-CN" sz="2400" dirty="0" err="1">
                <a:latin typeface="+mn-ea"/>
                <a:sym typeface="+mn-ea"/>
              </a:rPr>
              <a:t>Internet的域名管理机构：ICANN</a:t>
            </a:r>
            <a:r>
              <a:rPr lang="en-US" altLang="zh-CN" sz="2400" dirty="0">
                <a:latin typeface="+mn-ea"/>
                <a:sym typeface="+mn-ea"/>
              </a:rPr>
              <a:t> (Internet Corporation for Assigned Names and Numbers) </a:t>
            </a:r>
            <a:r>
              <a:rPr lang="en-US" altLang="zh-CN" sz="2400" dirty="0">
                <a:latin typeface="+mn-ea"/>
                <a:sym typeface="+mn-ea"/>
                <a:hlinkClick r:id="rId1"/>
              </a:rPr>
              <a:t>www.icann.org</a:t>
            </a:r>
            <a:endParaRPr lang="en-US" altLang="zh-CN" sz="2400" dirty="0">
              <a:latin typeface="+mn-ea"/>
              <a:sym typeface="+mn-ea"/>
            </a:endParaRPr>
          </a:p>
          <a:p>
            <a:pPr marL="228600" lvl="1" indent="-228600">
              <a:lnSpc>
                <a:spcPct val="140000"/>
              </a:lnSpc>
              <a:spcBef>
                <a:spcPts val="0"/>
              </a:spcBef>
            </a:pPr>
            <a:r>
              <a:rPr lang="zh-CN" altLang="en-US" sz="2400" dirty="0">
                <a:latin typeface="+mn-ea"/>
                <a:sym typeface="+mn-ea"/>
              </a:rPr>
              <a:t>ccTLD下的二级域名该国自行确定</a:t>
            </a:r>
            <a:endParaRPr lang="en-US" altLang="zh-CN" sz="2400" dirty="0">
              <a:latin typeface="+mn-ea"/>
              <a:sym typeface="+mn-ea"/>
            </a:endParaRPr>
          </a:p>
          <a:p>
            <a:pPr marL="228600" lvl="1" indent="-228600">
              <a:lnSpc>
                <a:spcPct val="140000"/>
              </a:lnSpc>
              <a:spcBef>
                <a:spcPts val="0"/>
              </a:spcBef>
            </a:pPr>
            <a:r>
              <a:rPr lang="zh-CN" altLang="en-US" sz="2400" dirty="0">
                <a:latin typeface="+mn-ea"/>
                <a:sym typeface="+mn-ea"/>
              </a:rPr>
              <a:t>三级域名注册由其所属二级域名机构负责，以此类推</a:t>
            </a:r>
            <a:endParaRPr lang="zh-CN" altLang="en-US" sz="2400" dirty="0">
              <a:latin typeface="+mn-ea"/>
            </a:endParaRPr>
          </a:p>
          <a:p>
            <a:pPr marL="228600" lvl="1" indent="-228600">
              <a:lnSpc>
                <a:spcPct val="140000"/>
              </a:lnSpc>
              <a:spcBef>
                <a:spcPts val="0"/>
              </a:spcBef>
            </a:pPr>
            <a:r>
              <a:rPr lang="en-US" altLang="zh-CN" sz="2400" dirty="0">
                <a:latin typeface="+mn-ea"/>
                <a:sym typeface="+mn-ea"/>
              </a:rPr>
              <a:t>.edu.cn</a:t>
            </a:r>
            <a:r>
              <a:rPr lang="zh-CN" altLang="en-US" sz="2400" dirty="0">
                <a:latin typeface="+mn-ea"/>
                <a:sym typeface="+mn-ea"/>
              </a:rPr>
              <a:t>下三级域名注册由</a:t>
            </a:r>
            <a:r>
              <a:rPr lang="en-US" altLang="zh-CN" sz="2400" dirty="0">
                <a:latin typeface="+mn-ea"/>
                <a:sym typeface="+mn-ea"/>
              </a:rPr>
              <a:t>CERNET</a:t>
            </a:r>
            <a:r>
              <a:rPr lang="zh-CN" altLang="en-US" sz="2400" dirty="0">
                <a:latin typeface="+mn-ea"/>
                <a:sym typeface="+mn-ea"/>
              </a:rPr>
              <a:t>负责</a:t>
            </a:r>
            <a:endParaRPr lang="zh-CN" altLang="en-US" sz="2400" dirty="0">
              <a:latin typeface="+mn-ea"/>
            </a:endParaRPr>
          </a:p>
          <a:p>
            <a:pPr marL="228600" lvl="1" indent="-228600">
              <a:lnSpc>
                <a:spcPct val="140000"/>
              </a:lnSpc>
              <a:spcBef>
                <a:spcPts val="0"/>
              </a:spcBef>
            </a:pPr>
            <a:r>
              <a:rPr lang="zh-CN" altLang="en-US" sz="2400" dirty="0">
                <a:latin typeface="+mn-ea"/>
                <a:sym typeface="+mn-ea"/>
              </a:rPr>
              <a:t>我国的</a:t>
            </a:r>
            <a:r>
              <a:rPr lang="en-US" altLang="zh-CN" sz="2400" dirty="0" err="1">
                <a:latin typeface="+mn-ea"/>
                <a:sym typeface="+mn-ea"/>
              </a:rPr>
              <a:t>其它</a:t>
            </a:r>
            <a:r>
              <a:rPr lang="zh-CN" altLang="en-US" sz="2400" dirty="0">
                <a:latin typeface="+mn-ea"/>
                <a:sym typeface="+mn-ea"/>
              </a:rPr>
              <a:t>二级域名注册由</a:t>
            </a:r>
            <a:r>
              <a:rPr lang="en-US" altLang="zh-CN" sz="2400" dirty="0" err="1">
                <a:latin typeface="+mn-ea"/>
                <a:sym typeface="+mn-ea"/>
              </a:rPr>
              <a:t>中国互联网络信息中心</a:t>
            </a:r>
            <a:r>
              <a:rPr lang="zh-CN" altLang="en-US" sz="2400" dirty="0">
                <a:latin typeface="+mn-ea"/>
                <a:sym typeface="+mn-ea"/>
              </a:rPr>
              <a:t>(</a:t>
            </a:r>
            <a:r>
              <a:rPr lang="en-US" altLang="zh-CN" sz="2400" dirty="0">
                <a:latin typeface="+mn-ea"/>
                <a:sym typeface="+mn-ea"/>
              </a:rPr>
              <a:t>CNNIC</a:t>
            </a:r>
            <a:r>
              <a:rPr lang="zh-CN" altLang="en-US" sz="2400" dirty="0">
                <a:latin typeface="+mn-ea"/>
                <a:sym typeface="+mn-ea"/>
              </a:rPr>
              <a:t>)负责</a:t>
            </a:r>
            <a:endParaRPr lang="zh-CN" altLang="en-US" sz="2400" dirty="0">
              <a:latin typeface="+mn-ea"/>
              <a:sym typeface="+mn-ea"/>
            </a:endParaRPr>
          </a:p>
        </p:txBody>
      </p:sp>
      <p:sp>
        <p:nvSpPr>
          <p:cNvPr id="3" name="文本框 2"/>
          <p:cNvSpPr txBox="1"/>
          <p:nvPr/>
        </p:nvSpPr>
        <p:spPr>
          <a:xfrm>
            <a:off x="7057222" y="5752097"/>
            <a:ext cx="4500880"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注册管理机构与注册服务商之间的关系</a:t>
            </a: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8291858" y="2357025"/>
            <a:ext cx="942975" cy="847725"/>
          </a:xfrm>
          <a:prstGeom prst="rect">
            <a:avLst/>
          </a:prstGeom>
        </p:spPr>
      </p:pic>
      <p:pic>
        <p:nvPicPr>
          <p:cNvPr id="11" name="图片 10"/>
          <p:cNvPicPr>
            <a:picLocks noChangeAspect="1"/>
          </p:cNvPicPr>
          <p:nvPr/>
        </p:nvPicPr>
        <p:blipFill>
          <a:blip r:embed="rId3"/>
          <a:stretch>
            <a:fillRect/>
          </a:stretch>
        </p:blipFill>
        <p:spPr>
          <a:xfrm>
            <a:off x="8363446" y="4535319"/>
            <a:ext cx="885825" cy="866775"/>
          </a:xfrm>
          <a:prstGeom prst="rect">
            <a:avLst/>
          </a:prstGeom>
        </p:spPr>
      </p:pic>
      <p:pic>
        <p:nvPicPr>
          <p:cNvPr id="17" name="图片 16"/>
          <p:cNvPicPr>
            <a:picLocks noChangeAspect="1"/>
          </p:cNvPicPr>
          <p:nvPr/>
        </p:nvPicPr>
        <p:blipFill>
          <a:blip r:embed="rId4"/>
          <a:stretch>
            <a:fillRect/>
          </a:stretch>
        </p:blipFill>
        <p:spPr>
          <a:xfrm>
            <a:off x="8095118" y="3596509"/>
            <a:ext cx="1279308" cy="548275"/>
          </a:xfrm>
          <a:prstGeom prst="rect">
            <a:avLst/>
          </a:prstGeom>
        </p:spPr>
      </p:pic>
      <p:sp>
        <p:nvSpPr>
          <p:cNvPr id="18" name="文本框 17"/>
          <p:cNvSpPr txBox="1"/>
          <p:nvPr/>
        </p:nvSpPr>
        <p:spPr>
          <a:xfrm>
            <a:off x="7746235" y="1439399"/>
            <a:ext cx="2137144" cy="460375"/>
          </a:xfrm>
          <a:prstGeom prst="rect">
            <a:avLst/>
          </a:prstGeom>
          <a:noFill/>
          <a:ln w="44450">
            <a:solidFill>
              <a:schemeClr val="tx1">
                <a:lumMod val="75000"/>
                <a:lumOff val="25000"/>
              </a:schemeClr>
            </a:solid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申请注册域名</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9" name="箭头: 下 18"/>
          <p:cNvSpPr/>
          <p:nvPr/>
        </p:nvSpPr>
        <p:spPr>
          <a:xfrm>
            <a:off x="8623421" y="2008896"/>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0" name="箭头: 下 19"/>
          <p:cNvSpPr/>
          <p:nvPr/>
        </p:nvSpPr>
        <p:spPr>
          <a:xfrm>
            <a:off x="8660636" y="3204750"/>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1" name="箭头: 下 20"/>
          <p:cNvSpPr/>
          <p:nvPr/>
        </p:nvSpPr>
        <p:spPr>
          <a:xfrm>
            <a:off x="8673704" y="4165987"/>
            <a:ext cx="191386" cy="34812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9464912" y="3683119"/>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注册管理机构</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266692" y="2550054"/>
            <a:ext cx="2137144" cy="460375"/>
          </a:xfrm>
          <a:prstGeom prst="rect">
            <a:avLst/>
          </a:prstGeom>
          <a:noFill/>
          <a:ln w="44450">
            <a:noFill/>
          </a:ln>
        </p:spPr>
        <p:txBody>
          <a:bodyPr wrap="square" rtlCol="0">
            <a:sp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注册服务商</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9329639" y="4737873"/>
            <a:ext cx="2137144" cy="460375"/>
          </a:xfrm>
          <a:prstGeom prst="rect">
            <a:avLst/>
          </a:prstGeom>
          <a:noFill/>
          <a:ln w="44450">
            <a:noFill/>
          </a:ln>
        </p:spPr>
        <p:txBody>
          <a:bodyPr wrap="square" rtlCol="0">
            <a:spAutoFit/>
          </a:bodyPr>
          <a:lstStyle/>
          <a:p>
            <a:pPr algn="ctr"/>
            <a:r>
              <a:rPr lang="en-US" altLang="zh-CN" sz="2400" dirty="0">
                <a:solidFill>
                  <a:schemeClr val="tx1"/>
                </a:solidFill>
                <a:latin typeface="微软雅黑" panose="020B0503020204020204" pitchFamily="34" charset="-122"/>
                <a:ea typeface="微软雅黑" panose="020B0503020204020204" pitchFamily="34" charset="-122"/>
              </a:rPr>
              <a:t>ICANN</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0" dirty="0">
                <a:solidFill>
                  <a:schemeClr val="tx1"/>
                </a:solidFill>
                <a:latin typeface="+mn-lt"/>
                <a:ea typeface="+mj-ea"/>
              </a:rPr>
              <a:t>7.1 </a:t>
            </a:r>
            <a:r>
              <a:rPr lang="zh-CN" altLang="en-US" b="0" dirty="0">
                <a:solidFill>
                  <a:schemeClr val="tx1"/>
                </a:solidFill>
                <a:latin typeface="+mn-lt"/>
                <a:ea typeface="+mj-ea"/>
              </a:rPr>
              <a:t>应用层概述</a:t>
            </a:r>
            <a:endParaRPr lang="zh-CN" altLang="en-US" b="0" dirty="0">
              <a:solidFill>
                <a:schemeClr val="tx1"/>
              </a:solidFill>
              <a:latin typeface="+mn-lt"/>
              <a:ea typeface="+mj-ea"/>
            </a:endParaRPr>
          </a:p>
        </p:txBody>
      </p:sp>
      <p:sp>
        <p:nvSpPr>
          <p:cNvPr id="3" name="内容占位符 2"/>
          <p:cNvSpPr>
            <a:spLocks noGrp="1"/>
          </p:cNvSpPr>
          <p:nvPr>
            <p:ph idx="1"/>
          </p:nvPr>
        </p:nvSpPr>
        <p:spPr>
          <a:xfrm>
            <a:off x="680541" y="1125538"/>
            <a:ext cx="5571274" cy="5183186"/>
          </a:xfrm>
        </p:spPr>
        <p:txBody>
          <a:bodyPr>
            <a:normAutofit/>
          </a:bodyPr>
          <a:lstStyle/>
          <a:p>
            <a:pPr>
              <a:lnSpc>
                <a:spcPct val="130000"/>
              </a:lnSpc>
              <a:spcBef>
                <a:spcPts val="600"/>
              </a:spcBef>
            </a:pPr>
            <a:r>
              <a:rPr lang="zh-CN" altLang="en-US" dirty="0"/>
              <a:t>网络应用程序都要通过位于不同主机上的应用进程之间的通信和协议共同来完成其业务功能</a:t>
            </a:r>
            <a:endParaRPr lang="en-US" altLang="zh-CN" dirty="0"/>
          </a:p>
          <a:p>
            <a:pPr>
              <a:lnSpc>
                <a:spcPct val="130000"/>
              </a:lnSpc>
              <a:spcBef>
                <a:spcPts val="600"/>
              </a:spcBef>
            </a:pPr>
            <a:r>
              <a:rPr lang="zh-CN" altLang="zh-CN" dirty="0"/>
              <a:t>应用层</a:t>
            </a:r>
            <a:r>
              <a:rPr lang="zh-CN" altLang="en-US" dirty="0"/>
              <a:t>就是</a:t>
            </a:r>
            <a:r>
              <a:rPr lang="zh-CN" altLang="zh-CN" dirty="0"/>
              <a:t>为</a:t>
            </a:r>
            <a:r>
              <a:rPr lang="zh-CN" altLang="en-US" dirty="0"/>
              <a:t>处于不同主机上的</a:t>
            </a:r>
            <a:r>
              <a:rPr lang="zh-CN" altLang="zh-CN" dirty="0"/>
              <a:t>应用</a:t>
            </a:r>
            <a:r>
              <a:rPr lang="zh-CN" altLang="en-US" dirty="0"/>
              <a:t>进程之间的</a:t>
            </a:r>
            <a:r>
              <a:rPr lang="zh-CN" altLang="zh-CN" dirty="0"/>
              <a:t>通信提供</a:t>
            </a:r>
            <a:r>
              <a:rPr lang="zh-CN" altLang="en-US" dirty="0"/>
              <a:t>相应的</a:t>
            </a:r>
            <a:r>
              <a:rPr lang="zh-CN" altLang="zh-CN" dirty="0"/>
              <a:t>服务</a:t>
            </a:r>
            <a:endParaRPr lang="en-US" altLang="zh-CN" dirty="0"/>
          </a:p>
          <a:p>
            <a:pPr lvl="1">
              <a:lnSpc>
                <a:spcPct val="130000"/>
              </a:lnSpc>
              <a:spcBef>
                <a:spcPts val="600"/>
              </a:spcBef>
              <a:buClr>
                <a:srgbClr val="00B050"/>
              </a:buClr>
            </a:pPr>
            <a:r>
              <a:rPr lang="zh-CN" altLang="en-US" dirty="0"/>
              <a:t>为解决某一类具体应用问题，规定应用进程在通信时所要遵循的协议或相关约定</a:t>
            </a:r>
            <a:endParaRPr lang="en-US" altLang="zh-CN" dirty="0"/>
          </a:p>
          <a:p>
            <a:pPr lvl="1">
              <a:lnSpc>
                <a:spcPct val="130000"/>
              </a:lnSpc>
              <a:spcBef>
                <a:spcPts val="600"/>
              </a:spcBef>
              <a:buClr>
                <a:srgbClr val="00B050"/>
              </a:buClr>
            </a:pPr>
            <a:r>
              <a:rPr lang="zh-CN" altLang="en-US" dirty="0"/>
              <a:t>在</a:t>
            </a:r>
            <a:r>
              <a:rPr lang="en-US" altLang="zh-CN" dirty="0"/>
              <a:t>TCP/IP</a:t>
            </a:r>
            <a:r>
              <a:rPr lang="zh-CN" altLang="en-US" dirty="0"/>
              <a:t>的分层模型中，应用层在传输层之上，是最高层，再往上是某个具体应用</a:t>
            </a:r>
            <a:endParaRPr lang="en-US" altLang="zh-CN" dirty="0"/>
          </a:p>
        </p:txBody>
      </p:sp>
      <p:grpSp>
        <p:nvGrpSpPr>
          <p:cNvPr id="67" name="组合 66"/>
          <p:cNvGrpSpPr/>
          <p:nvPr/>
        </p:nvGrpSpPr>
        <p:grpSpPr>
          <a:xfrm>
            <a:off x="6518577" y="1698950"/>
            <a:ext cx="5334654" cy="3665220"/>
            <a:chOff x="6391372" y="1479194"/>
            <a:chExt cx="5501562" cy="3712634"/>
          </a:xfrm>
        </p:grpSpPr>
        <p:sp>
          <p:nvSpPr>
            <p:cNvPr id="65" name="椭圆 64"/>
            <p:cNvSpPr/>
            <p:nvPr/>
          </p:nvSpPr>
          <p:spPr>
            <a:xfrm>
              <a:off x="8267618" y="3785722"/>
              <a:ext cx="1818491" cy="977783"/>
            </a:xfrm>
            <a:prstGeom prst="ellipse">
              <a:avLst/>
            </a:prstGeom>
            <a:noFill/>
            <a:ln w="28575">
              <a:solidFill>
                <a:srgbClr val="3A55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网络</a:t>
              </a:r>
              <a:endParaRPr lang="zh-CN" altLang="en-US" dirty="0">
                <a:solidFill>
                  <a:schemeClr val="tx1"/>
                </a:solidFill>
              </a:endParaRPr>
            </a:p>
          </p:txBody>
        </p:sp>
        <p:cxnSp>
          <p:nvCxnSpPr>
            <p:cNvPr id="29" name="直接连接符 28"/>
            <p:cNvCxnSpPr/>
            <p:nvPr/>
          </p:nvCxnSpPr>
          <p:spPr>
            <a:xfrm>
              <a:off x="8676040" y="1948584"/>
              <a:ext cx="99443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391373" y="2417975"/>
              <a:ext cx="24321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66621" y="4884051"/>
              <a:ext cx="643125" cy="307777"/>
            </a:xfrm>
            <a:prstGeom prst="rect">
              <a:avLst/>
            </a:prstGeom>
            <a:noFill/>
          </p:spPr>
          <p:txBody>
            <a:bodyPr wrap="none" rtlCol="0">
              <a:spAutoFit/>
            </a:bodyPr>
            <a:lstStyle/>
            <a:p>
              <a:r>
                <a:rPr lang="zh-CN" altLang="en-US" sz="1400" dirty="0"/>
                <a:t>主机</a:t>
              </a:r>
              <a:r>
                <a:rPr lang="en-US" altLang="zh-CN" sz="1400" dirty="0"/>
                <a:t>1</a:t>
              </a:r>
              <a:endParaRPr lang="zh-CN" altLang="en-US" sz="1400" dirty="0"/>
            </a:p>
          </p:txBody>
        </p:sp>
        <p:sp>
          <p:nvSpPr>
            <p:cNvPr id="12" name="文本框 11"/>
            <p:cNvSpPr txBox="1"/>
            <p:nvPr/>
          </p:nvSpPr>
          <p:spPr>
            <a:xfrm>
              <a:off x="11012948" y="4884051"/>
              <a:ext cx="643125" cy="307777"/>
            </a:xfrm>
            <a:prstGeom prst="rect">
              <a:avLst/>
            </a:prstGeom>
            <a:noFill/>
          </p:spPr>
          <p:txBody>
            <a:bodyPr wrap="none" rtlCol="0">
              <a:spAutoFit/>
            </a:bodyPr>
            <a:lstStyle/>
            <a:p>
              <a:r>
                <a:rPr lang="zh-CN" altLang="en-US" sz="1400" dirty="0"/>
                <a:t>主机</a:t>
              </a:r>
              <a:r>
                <a:rPr lang="en-US" altLang="zh-CN" sz="1400" dirty="0"/>
                <a:t>2</a:t>
              </a:r>
              <a:endParaRPr lang="zh-CN" altLang="en-US" sz="1400" dirty="0"/>
            </a:p>
          </p:txBody>
        </p:sp>
        <p:pic>
          <p:nvPicPr>
            <p:cNvPr id="8" name="图形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69468" y="4301957"/>
              <a:ext cx="623785" cy="506261"/>
            </a:xfrm>
            <a:prstGeom prst="rect">
              <a:avLst/>
            </a:prstGeom>
          </p:spPr>
        </p:pic>
        <p:sp>
          <p:nvSpPr>
            <p:cNvPr id="6" name="矩形: 圆角 5"/>
            <p:cNvSpPr/>
            <p:nvPr/>
          </p:nvSpPr>
          <p:spPr>
            <a:xfrm>
              <a:off x="7534436" y="4346667"/>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物理层</a:t>
              </a:r>
              <a:endParaRPr lang="zh-CN" altLang="en-US" sz="1600" dirty="0">
                <a:solidFill>
                  <a:schemeClr val="tx1"/>
                </a:solidFill>
              </a:endParaRPr>
            </a:p>
          </p:txBody>
        </p:sp>
        <p:sp>
          <p:nvSpPr>
            <p:cNvPr id="11" name="矩形: 圆角 10"/>
            <p:cNvSpPr/>
            <p:nvPr/>
          </p:nvSpPr>
          <p:spPr>
            <a:xfrm>
              <a:off x="7534435" y="3359653"/>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网络层</a:t>
              </a:r>
              <a:endParaRPr lang="zh-CN" altLang="en-US" sz="1600" dirty="0">
                <a:solidFill>
                  <a:schemeClr val="tx1"/>
                </a:solidFill>
              </a:endParaRPr>
            </a:p>
          </p:txBody>
        </p:sp>
        <p:sp>
          <p:nvSpPr>
            <p:cNvPr id="13" name="矩形: 圆角 12"/>
            <p:cNvSpPr/>
            <p:nvPr/>
          </p:nvSpPr>
          <p:spPr>
            <a:xfrm>
              <a:off x="7534435" y="2866146"/>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传输层</a:t>
              </a:r>
              <a:endParaRPr lang="zh-CN" altLang="en-US" sz="1600" dirty="0">
                <a:solidFill>
                  <a:schemeClr val="tx1"/>
                </a:solidFill>
              </a:endParaRPr>
            </a:p>
          </p:txBody>
        </p:sp>
        <p:sp>
          <p:nvSpPr>
            <p:cNvPr id="14" name="矩形: 圆角 13"/>
            <p:cNvSpPr/>
            <p:nvPr/>
          </p:nvSpPr>
          <p:spPr>
            <a:xfrm>
              <a:off x="7534434" y="1479194"/>
              <a:ext cx="1032291" cy="938781"/>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dirty="0">
                  <a:solidFill>
                    <a:schemeClr val="tx1"/>
                  </a:solidFill>
                </a:rPr>
                <a:t>应用层</a:t>
              </a:r>
              <a:endParaRPr lang="zh-CN" altLang="en-US" sz="1600" dirty="0">
                <a:solidFill>
                  <a:schemeClr val="tx1"/>
                </a:solidFill>
              </a:endParaRPr>
            </a:p>
          </p:txBody>
        </p:sp>
        <p:sp>
          <p:nvSpPr>
            <p:cNvPr id="9" name="椭圆 8"/>
            <p:cNvSpPr/>
            <p:nvPr/>
          </p:nvSpPr>
          <p:spPr>
            <a:xfrm>
              <a:off x="7574908" y="1853267"/>
              <a:ext cx="951344" cy="488059"/>
            </a:xfrm>
            <a:prstGeom prst="ellipse">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00" dirty="0">
                  <a:solidFill>
                    <a:schemeClr val="tx1"/>
                  </a:solidFill>
                </a:rPr>
                <a:t>应用进程</a:t>
              </a:r>
              <a:endParaRPr lang="zh-CN" altLang="en-US" dirty="0">
                <a:solidFill>
                  <a:schemeClr val="tx1"/>
                </a:solidFill>
              </a:endParaRPr>
            </a:p>
          </p:txBody>
        </p:sp>
        <p:sp>
          <p:nvSpPr>
            <p:cNvPr id="17" name="文本框 16"/>
            <p:cNvSpPr txBox="1"/>
            <p:nvPr/>
          </p:nvSpPr>
          <p:spPr>
            <a:xfrm>
              <a:off x="6452924" y="2153637"/>
              <a:ext cx="956822" cy="276999"/>
            </a:xfrm>
            <a:prstGeom prst="rect">
              <a:avLst/>
            </a:prstGeom>
            <a:noFill/>
          </p:spPr>
          <p:txBody>
            <a:bodyPr wrap="square" lIns="0" rIns="0" rtlCol="0">
              <a:spAutoFit/>
            </a:bodyPr>
            <a:lstStyle/>
            <a:p>
              <a:r>
                <a:rPr lang="zh-CN" altLang="en-US" sz="1200" dirty="0"/>
                <a:t>应用进程控制</a:t>
              </a:r>
              <a:endParaRPr lang="zh-CN" altLang="en-US" sz="1200" dirty="0"/>
            </a:p>
          </p:txBody>
        </p:sp>
        <p:cxnSp>
          <p:nvCxnSpPr>
            <p:cNvPr id="19" name="直接连接符 18"/>
            <p:cNvCxnSpPr/>
            <p:nvPr/>
          </p:nvCxnSpPr>
          <p:spPr>
            <a:xfrm>
              <a:off x="6391372" y="2780749"/>
              <a:ext cx="2432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20554" y="2420344"/>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396141" y="2417975"/>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7886594" y="2430148"/>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sp>
          <p:nvSpPr>
            <p:cNvPr id="27" name="文本框 26"/>
            <p:cNvSpPr txBox="1"/>
            <p:nvPr/>
          </p:nvSpPr>
          <p:spPr>
            <a:xfrm>
              <a:off x="9001137" y="1729799"/>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cxnSp>
          <p:nvCxnSpPr>
            <p:cNvPr id="30" name="直接连接符 29"/>
            <p:cNvCxnSpPr/>
            <p:nvPr/>
          </p:nvCxnSpPr>
          <p:spPr>
            <a:xfrm>
              <a:off x="8521828" y="2601752"/>
              <a:ext cx="12640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9013455" y="2411147"/>
              <a:ext cx="325056" cy="307777"/>
            </a:xfrm>
            <a:prstGeom prst="rect">
              <a:avLst/>
            </a:prstGeom>
            <a:solidFill>
              <a:schemeClr val="accent1">
                <a:lumMod val="75000"/>
                <a:lumOff val="25000"/>
              </a:schemeClr>
            </a:solidFill>
          </p:spPr>
          <p:txBody>
            <a:bodyPr wrap="square" lIns="0" rIns="0" rtlCol="0">
              <a:spAutoFit/>
            </a:bodyPr>
            <a:lstStyle/>
            <a:p>
              <a:r>
                <a:rPr lang="en-US" altLang="zh-CN" sz="1400" dirty="0"/>
                <a:t>API</a:t>
              </a:r>
              <a:endParaRPr lang="zh-CN" altLang="en-US" sz="1400" dirty="0"/>
            </a:p>
          </p:txBody>
        </p:sp>
        <p:cxnSp>
          <p:nvCxnSpPr>
            <p:cNvPr id="33" name="直接连接符 32"/>
            <p:cNvCxnSpPr/>
            <p:nvPr/>
          </p:nvCxnSpPr>
          <p:spPr>
            <a:xfrm>
              <a:off x="9425705" y="2417975"/>
              <a:ext cx="24321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形 3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964182" y="4231590"/>
              <a:ext cx="623785" cy="506261"/>
            </a:xfrm>
            <a:prstGeom prst="rect">
              <a:avLst/>
            </a:prstGeom>
          </p:spPr>
        </p:pic>
        <p:sp>
          <p:nvSpPr>
            <p:cNvPr id="35" name="矩形: 圆角 34"/>
            <p:cNvSpPr/>
            <p:nvPr/>
          </p:nvSpPr>
          <p:spPr>
            <a:xfrm>
              <a:off x="9779056" y="4346667"/>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物理层</a:t>
              </a:r>
              <a:endParaRPr lang="zh-CN" altLang="en-US" sz="1600" dirty="0">
                <a:solidFill>
                  <a:schemeClr val="tx1"/>
                </a:solidFill>
              </a:endParaRPr>
            </a:p>
          </p:txBody>
        </p:sp>
        <p:sp>
          <p:nvSpPr>
            <p:cNvPr id="36" name="矩形: 圆角 35"/>
            <p:cNvSpPr/>
            <p:nvPr/>
          </p:nvSpPr>
          <p:spPr>
            <a:xfrm>
              <a:off x="9779056" y="3853160"/>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tx1"/>
                  </a:solidFill>
                </a:rPr>
                <a:t>数据链路层</a:t>
              </a:r>
              <a:endParaRPr lang="zh-CN" altLang="en-US" sz="1600" dirty="0">
                <a:solidFill>
                  <a:schemeClr val="tx1"/>
                </a:solidFill>
              </a:endParaRPr>
            </a:p>
          </p:txBody>
        </p:sp>
        <p:sp>
          <p:nvSpPr>
            <p:cNvPr id="37" name="矩形: 圆角 36"/>
            <p:cNvSpPr/>
            <p:nvPr/>
          </p:nvSpPr>
          <p:spPr>
            <a:xfrm>
              <a:off x="9779055" y="3359653"/>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网络层</a:t>
              </a:r>
              <a:endParaRPr lang="zh-CN" altLang="en-US" sz="1600" dirty="0">
                <a:solidFill>
                  <a:schemeClr val="tx1"/>
                </a:solidFill>
              </a:endParaRPr>
            </a:p>
          </p:txBody>
        </p:sp>
        <p:sp>
          <p:nvSpPr>
            <p:cNvPr id="38" name="矩形: 圆角 37"/>
            <p:cNvSpPr/>
            <p:nvPr/>
          </p:nvSpPr>
          <p:spPr>
            <a:xfrm>
              <a:off x="9779055" y="2866146"/>
              <a:ext cx="1032291" cy="416839"/>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传输层</a:t>
              </a:r>
              <a:endParaRPr lang="zh-CN" altLang="en-US" sz="1600" dirty="0">
                <a:solidFill>
                  <a:schemeClr val="tx1"/>
                </a:solidFill>
              </a:endParaRPr>
            </a:p>
          </p:txBody>
        </p:sp>
        <p:sp>
          <p:nvSpPr>
            <p:cNvPr id="39" name="矩形: 圆角 38"/>
            <p:cNvSpPr/>
            <p:nvPr/>
          </p:nvSpPr>
          <p:spPr>
            <a:xfrm>
              <a:off x="9779054" y="1479194"/>
              <a:ext cx="1032291" cy="938781"/>
            </a:xfrm>
            <a:prstGeom prst="roundRect">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zh-CN" altLang="en-US" sz="1200" dirty="0">
                  <a:solidFill>
                    <a:schemeClr val="tx1"/>
                  </a:solidFill>
                </a:rPr>
                <a:t>应用层</a:t>
              </a:r>
              <a:endParaRPr lang="zh-CN" altLang="en-US" sz="1600" dirty="0">
                <a:solidFill>
                  <a:schemeClr val="tx1"/>
                </a:solidFill>
              </a:endParaRPr>
            </a:p>
          </p:txBody>
        </p:sp>
        <p:sp>
          <p:nvSpPr>
            <p:cNvPr id="40" name="椭圆 39"/>
            <p:cNvSpPr/>
            <p:nvPr/>
          </p:nvSpPr>
          <p:spPr>
            <a:xfrm>
              <a:off x="9819528" y="1853267"/>
              <a:ext cx="951344" cy="488059"/>
            </a:xfrm>
            <a:prstGeom prst="ellipse">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100" dirty="0">
                  <a:solidFill>
                    <a:schemeClr val="tx1"/>
                  </a:solidFill>
                </a:rPr>
                <a:t>应用进程</a:t>
              </a:r>
              <a:endParaRPr lang="zh-CN" altLang="en-US" dirty="0">
                <a:solidFill>
                  <a:schemeClr val="tx1"/>
                </a:solidFill>
              </a:endParaRPr>
            </a:p>
          </p:txBody>
        </p:sp>
        <p:sp>
          <p:nvSpPr>
            <p:cNvPr id="41" name="文本框 40"/>
            <p:cNvSpPr txBox="1"/>
            <p:nvPr/>
          </p:nvSpPr>
          <p:spPr>
            <a:xfrm>
              <a:off x="10895804" y="2153637"/>
              <a:ext cx="956822" cy="276999"/>
            </a:xfrm>
            <a:prstGeom prst="rect">
              <a:avLst/>
            </a:prstGeom>
            <a:noFill/>
          </p:spPr>
          <p:txBody>
            <a:bodyPr wrap="square" lIns="0" rIns="0" rtlCol="0">
              <a:spAutoFit/>
            </a:bodyPr>
            <a:lstStyle/>
            <a:p>
              <a:r>
                <a:rPr lang="zh-CN" altLang="en-US" sz="1200" dirty="0"/>
                <a:t>应用进程控制</a:t>
              </a:r>
              <a:endParaRPr lang="zh-CN" altLang="en-US" sz="1200" dirty="0"/>
            </a:p>
          </p:txBody>
        </p:sp>
        <p:cxnSp>
          <p:nvCxnSpPr>
            <p:cNvPr id="42" name="直接连接符 41"/>
            <p:cNvCxnSpPr/>
            <p:nvPr/>
          </p:nvCxnSpPr>
          <p:spPr>
            <a:xfrm>
              <a:off x="9425700" y="2775603"/>
              <a:ext cx="2432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9965174" y="2415199"/>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640761" y="2412829"/>
              <a:ext cx="0" cy="37069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131214" y="2430148"/>
              <a:ext cx="343507" cy="338554"/>
            </a:xfrm>
            <a:prstGeom prst="rect">
              <a:avLst/>
            </a:prstGeom>
            <a:solidFill>
              <a:schemeClr val="accent1">
                <a:lumMod val="75000"/>
                <a:lumOff val="25000"/>
              </a:schemeClr>
            </a:solidFill>
          </p:spPr>
          <p:txBody>
            <a:bodyPr wrap="square" rtlCol="0">
              <a:spAutoFit/>
            </a:bodyPr>
            <a:lstStyle/>
            <a:p>
              <a:r>
                <a:rPr lang="en-US" altLang="zh-CN" sz="1600" dirty="0"/>
                <a:t>M</a:t>
              </a:r>
              <a:endParaRPr lang="zh-CN" altLang="en-US" sz="1600" dirty="0"/>
            </a:p>
          </p:txBody>
        </p:sp>
        <p:sp>
          <p:nvSpPr>
            <p:cNvPr id="61" name="文本框 60"/>
            <p:cNvSpPr txBox="1"/>
            <p:nvPr/>
          </p:nvSpPr>
          <p:spPr>
            <a:xfrm>
              <a:off x="6442092" y="2801332"/>
              <a:ext cx="956822" cy="276999"/>
            </a:xfrm>
            <a:prstGeom prst="rect">
              <a:avLst/>
            </a:prstGeom>
            <a:noFill/>
          </p:spPr>
          <p:txBody>
            <a:bodyPr wrap="square" lIns="0" rIns="0" rtlCol="0">
              <a:spAutoFit/>
            </a:bodyPr>
            <a:lstStyle/>
            <a:p>
              <a:r>
                <a:rPr lang="zh-CN" altLang="en-US" sz="1200" dirty="0"/>
                <a:t>操作系统控制</a:t>
              </a:r>
              <a:endParaRPr lang="zh-CN" altLang="en-US" sz="1200" dirty="0"/>
            </a:p>
          </p:txBody>
        </p:sp>
        <p:sp>
          <p:nvSpPr>
            <p:cNvPr id="62" name="文本框 61"/>
            <p:cNvSpPr txBox="1"/>
            <p:nvPr/>
          </p:nvSpPr>
          <p:spPr>
            <a:xfrm>
              <a:off x="10936112" y="2797566"/>
              <a:ext cx="956822" cy="276999"/>
            </a:xfrm>
            <a:prstGeom prst="rect">
              <a:avLst/>
            </a:prstGeom>
            <a:noFill/>
          </p:spPr>
          <p:txBody>
            <a:bodyPr wrap="square" lIns="0" rIns="0" rtlCol="0">
              <a:spAutoFit/>
            </a:bodyPr>
            <a:lstStyle/>
            <a:p>
              <a:r>
                <a:rPr lang="zh-CN" altLang="en-US" sz="1200" dirty="0"/>
                <a:t>操作系统控制</a:t>
              </a:r>
              <a:endParaRPr lang="zh-CN" altLang="en-US" sz="1200" dirty="0"/>
            </a:p>
          </p:txBody>
        </p:sp>
        <p:cxnSp>
          <p:nvCxnSpPr>
            <p:cNvPr id="64" name="直接箭头连接符 63"/>
            <p:cNvCxnSpPr>
              <a:stCxn id="6" idx="3"/>
              <a:endCxn id="35" idx="1"/>
            </p:cNvCxnSpPr>
            <p:nvPr/>
          </p:nvCxnSpPr>
          <p:spPr>
            <a:xfrm>
              <a:off x="8566727" y="4555087"/>
              <a:ext cx="1212329"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矩形: 圆角 9"/>
            <p:cNvSpPr/>
            <p:nvPr/>
          </p:nvSpPr>
          <p:spPr>
            <a:xfrm>
              <a:off x="7534436" y="3853160"/>
              <a:ext cx="1032291" cy="416839"/>
            </a:xfrm>
            <a:prstGeom prst="roundRect">
              <a:avLst/>
            </a:prstGeom>
            <a:solidFill>
              <a:schemeClr val="bg1"/>
            </a:solid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solidFill>
                    <a:schemeClr val="tx1"/>
                  </a:solidFill>
                </a:rPr>
                <a:t>数据链路层</a:t>
              </a:r>
              <a:endParaRPr lang="zh-CN" altLang="en-US" sz="1600" dirty="0">
                <a:solidFill>
                  <a:schemeClr val="tx1"/>
                </a:solidFill>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0"/>
              </a:spcBef>
            </a:pPr>
            <a:r>
              <a:rPr lang="zh-CN" altLang="en-US" sz="2800" dirty="0">
                <a:sym typeface="+mn-ea"/>
              </a:rPr>
              <a:t>域名服务器用于域名解析</a:t>
            </a:r>
            <a:r>
              <a:rPr lang="en-US" altLang="zh-CN" sz="2800" dirty="0">
                <a:sym typeface="+mn-ea"/>
              </a:rPr>
              <a:t>:</a:t>
            </a:r>
            <a:endParaRPr lang="zh-CN" altLang="en-US" sz="2800" dirty="0">
              <a:sym typeface="+mn-ea"/>
            </a:endParaRPr>
          </a:p>
          <a:p>
            <a:pPr lvl="1">
              <a:lnSpc>
                <a:spcPct val="130000"/>
              </a:lnSpc>
              <a:spcBef>
                <a:spcPts val="0"/>
              </a:spcBef>
              <a:buClr>
                <a:srgbClr val="00B050"/>
              </a:buClr>
            </a:pPr>
            <a:r>
              <a:rPr lang="zh-CN" altLang="en-US" sz="2400" dirty="0"/>
              <a:t>负责进行名字解析的服务器统称为名字服务器或域名服务器</a:t>
            </a:r>
            <a:endParaRPr lang="zh-CN" altLang="en-US" sz="2400" dirty="0"/>
          </a:p>
          <a:p>
            <a:pPr lvl="1">
              <a:lnSpc>
                <a:spcPct val="130000"/>
              </a:lnSpc>
              <a:spcBef>
                <a:spcPts val="0"/>
              </a:spcBef>
              <a:buClr>
                <a:srgbClr val="00B050"/>
              </a:buClr>
            </a:pPr>
            <a:r>
              <a:rPr lang="zh-CN" altLang="en-US" sz="2400" dirty="0"/>
              <a:t>每个域名服务器必须具有连向其它有关域名服务器的信息，当自己不能完成域名与</a:t>
            </a:r>
            <a:r>
              <a:rPr lang="en-US" altLang="zh-CN" sz="2400" dirty="0"/>
              <a:t>IP</a:t>
            </a:r>
            <a:r>
              <a:rPr lang="zh-CN" altLang="en-US" sz="2400" dirty="0"/>
              <a:t>地址的转换时，能够知道或使其它域名服务器知道到哪里去找别的域名服务器，使域名解析过程能够完成</a:t>
            </a:r>
            <a:endParaRPr lang="zh-CN" altLang="en-US" sz="2400" dirty="0"/>
          </a:p>
          <a:p>
            <a:pPr lvl="1">
              <a:lnSpc>
                <a:spcPct val="130000"/>
              </a:lnSpc>
              <a:spcBef>
                <a:spcPts val="0"/>
              </a:spcBef>
              <a:buClr>
                <a:srgbClr val="00B050"/>
              </a:buClr>
            </a:pPr>
            <a:r>
              <a:rPr lang="zh-CN" altLang="en-US" sz="2400" dirty="0"/>
              <a:t>域名与</a:t>
            </a:r>
            <a:r>
              <a:rPr lang="en-US" altLang="zh-CN" sz="2400" dirty="0"/>
              <a:t>IP</a:t>
            </a:r>
            <a:r>
              <a:rPr lang="zh-CN" altLang="en-US" sz="2400" dirty="0"/>
              <a:t>地址可以是一对一、一对多或者多对一的关系</a:t>
            </a:r>
            <a:endParaRPr lang="zh-CN" altLang="en-US" sz="2400" dirty="0"/>
          </a:p>
          <a:p>
            <a:pPr lvl="1">
              <a:lnSpc>
                <a:spcPct val="130000"/>
              </a:lnSpc>
              <a:spcBef>
                <a:spcPts val="0"/>
              </a:spcBef>
              <a:buClr>
                <a:srgbClr val="00B050"/>
              </a:buClr>
            </a:pPr>
            <a:r>
              <a:rPr lang="zh-CN" altLang="en-US" sz="2400" dirty="0"/>
              <a:t>域名解析过程对用户透明</a:t>
            </a:r>
            <a:endParaRPr lang="zh-CN" altLang="en-US" sz="2400" dirty="0"/>
          </a:p>
        </p:txBody>
      </p:sp>
      <p:grpSp>
        <p:nvGrpSpPr>
          <p:cNvPr id="4" name="组合 3"/>
          <p:cNvGrpSpPr/>
          <p:nvPr/>
        </p:nvGrpSpPr>
        <p:grpSpPr>
          <a:xfrm>
            <a:off x="2960254" y="4789054"/>
            <a:ext cx="5988442" cy="1252682"/>
            <a:chOff x="2479946" y="4916676"/>
            <a:chExt cx="6838680" cy="1410045"/>
          </a:xfrm>
        </p:grpSpPr>
        <p:grpSp>
          <p:nvGrpSpPr>
            <p:cNvPr id="17" name="组合 16"/>
            <p:cNvGrpSpPr/>
            <p:nvPr/>
          </p:nvGrpSpPr>
          <p:grpSpPr bwMode="auto">
            <a:xfrm>
              <a:off x="2779713" y="4916676"/>
              <a:ext cx="6538913" cy="631825"/>
              <a:chOff x="0" y="0"/>
              <a:chExt cx="4119" cy="398"/>
            </a:xfrm>
          </p:grpSpPr>
          <p:sp>
            <p:nvSpPr>
              <p:cNvPr id="18" name="文本框 20484"/>
              <p:cNvSpPr txBox="1">
                <a:spLocks noChangeArrowheads="1"/>
              </p:cNvSpPr>
              <p:nvPr/>
            </p:nvSpPr>
            <p:spPr bwMode="auto">
              <a:xfrm>
                <a:off x="0" y="19"/>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dirty="0">
                    <a:latin typeface="微软雅黑" panose="020B0503020204020204" pitchFamily="34" charset="-122"/>
                    <a:ea typeface="微软雅黑" panose="020B0503020204020204" pitchFamily="34" charset="-122"/>
                  </a:rPr>
                  <a:t>域名</a:t>
                </a:r>
                <a:endParaRPr lang="zh-CN" altLang="en-US" sz="2400" dirty="0">
                  <a:latin typeface="微软雅黑" panose="020B0503020204020204" pitchFamily="34" charset="-122"/>
                  <a:ea typeface="微软雅黑" panose="020B0503020204020204" pitchFamily="34" charset="-122"/>
                </a:endParaRPr>
              </a:p>
            </p:txBody>
          </p:sp>
          <p:sp>
            <p:nvSpPr>
              <p:cNvPr id="19" name="文本框 20485"/>
              <p:cNvSpPr txBox="1">
                <a:spLocks noChangeArrowheads="1"/>
              </p:cNvSpPr>
              <p:nvPr/>
            </p:nvSpPr>
            <p:spPr bwMode="auto">
              <a:xfrm>
                <a:off x="3344" y="0"/>
                <a:ext cx="7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20486"/>
              <p:cNvSpPr>
                <a:spLocks noChangeArrowheads="1"/>
              </p:cNvSpPr>
              <p:nvPr/>
            </p:nvSpPr>
            <p:spPr bwMode="auto">
              <a:xfrm>
                <a:off x="1244" y="14"/>
                <a:ext cx="1364" cy="384"/>
              </a:xfrm>
              <a:prstGeom prst="rect">
                <a:avLst/>
              </a:prstGeom>
              <a:solidFill>
                <a:srgbClr val="CCECFF"/>
              </a:solidFill>
              <a:ln w="9525">
                <a:noFill/>
                <a:miter lim="800000"/>
              </a:ln>
              <a:effectLst>
                <a:outerShdw dist="35921" dir="2700000" algn="ctr" rotWithShape="0">
                  <a:schemeClr val="bg2"/>
                </a:outerShdw>
              </a:effectLst>
            </p:spPr>
            <p:txBody>
              <a:bodyPr wrap="none" anchor="ctr"/>
              <a:lstStyle/>
              <a:p>
                <a:pPr algn="ctr" eaLnBrk="0" hangingPunct="0"/>
                <a:r>
                  <a:rPr lang="zh-CN" altLang="en-US" sz="2400">
                    <a:latin typeface="微软雅黑" panose="020B0503020204020204" pitchFamily="34" charset="-122"/>
                    <a:ea typeface="微软雅黑" panose="020B0503020204020204" pitchFamily="34" charset="-122"/>
                  </a:rPr>
                  <a:t>域名解析</a:t>
                </a:r>
                <a:endParaRPr lang="zh-CN" altLang="en-US" sz="2400">
                  <a:latin typeface="微软雅黑" panose="020B0503020204020204" pitchFamily="34" charset="-122"/>
                  <a:ea typeface="微软雅黑" panose="020B0503020204020204" pitchFamily="34" charset="-122"/>
                </a:endParaRPr>
              </a:p>
            </p:txBody>
          </p:sp>
          <p:sp>
            <p:nvSpPr>
              <p:cNvPr id="21" name="右箭头 20487"/>
              <p:cNvSpPr>
                <a:spLocks noChangeArrowheads="1"/>
              </p:cNvSpPr>
              <p:nvPr/>
            </p:nvSpPr>
            <p:spPr bwMode="auto">
              <a:xfrm>
                <a:off x="540" y="79"/>
                <a:ext cx="723" cy="208"/>
              </a:xfrm>
              <a:prstGeom prst="rightArrow">
                <a:avLst>
                  <a:gd name="adj1" fmla="val 50000"/>
                  <a:gd name="adj2" fmla="val 8683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2" name="右箭头 20488"/>
              <p:cNvSpPr>
                <a:spLocks noChangeArrowheads="1"/>
              </p:cNvSpPr>
              <p:nvPr/>
            </p:nvSpPr>
            <p:spPr bwMode="auto">
              <a:xfrm>
                <a:off x="2610" y="79"/>
                <a:ext cx="721" cy="208"/>
              </a:xfrm>
              <a:prstGeom prst="rightArrow">
                <a:avLst>
                  <a:gd name="adj1" fmla="val 50000"/>
                  <a:gd name="adj2" fmla="val 86594"/>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grpSp>
        <p:grpSp>
          <p:nvGrpSpPr>
            <p:cNvPr id="23" name="组合 22"/>
            <p:cNvGrpSpPr/>
            <p:nvPr/>
          </p:nvGrpSpPr>
          <p:grpSpPr bwMode="auto">
            <a:xfrm>
              <a:off x="2479946" y="5717121"/>
              <a:ext cx="6578600" cy="609600"/>
              <a:chOff x="0" y="0"/>
              <a:chExt cx="4144" cy="384"/>
            </a:xfrm>
          </p:grpSpPr>
          <p:sp>
            <p:nvSpPr>
              <p:cNvPr id="24" name="文本框 20490"/>
              <p:cNvSpPr txBox="1">
                <a:spLocks noChangeArrowheads="1"/>
              </p:cNvSpPr>
              <p:nvPr/>
            </p:nvSpPr>
            <p:spPr bwMode="auto">
              <a:xfrm>
                <a:off x="0" y="48"/>
                <a:ext cx="7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400">
                    <a:latin typeface="微软雅黑" panose="020B0503020204020204" pitchFamily="34" charset="-122"/>
                    <a:ea typeface="微软雅黑" panose="020B0503020204020204" pitchFamily="34" charset="-122"/>
                    <a:cs typeface="微软雅黑" panose="020B0503020204020204" pitchFamily="34" charset="-122"/>
                  </a:rPr>
                  <a:t>IP</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地址</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0491"/>
              <p:cNvSpPr txBox="1">
                <a:spLocks noChangeArrowheads="1"/>
              </p:cNvSpPr>
              <p:nvPr/>
            </p:nvSpPr>
            <p:spPr bwMode="auto">
              <a:xfrm>
                <a:off x="3568" y="31"/>
                <a:ext cx="5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2400">
                    <a:latin typeface="微软雅黑" panose="020B0503020204020204" pitchFamily="34" charset="-122"/>
                    <a:ea typeface="微软雅黑" panose="020B0503020204020204" pitchFamily="34" charset="-122"/>
                  </a:rPr>
                  <a:t>域名</a:t>
                </a:r>
                <a:endParaRPr lang="zh-CN" altLang="en-US" sz="2400">
                  <a:latin typeface="微软雅黑" panose="020B0503020204020204" pitchFamily="34" charset="-122"/>
                  <a:ea typeface="微软雅黑" panose="020B0503020204020204" pitchFamily="34" charset="-122"/>
                </a:endParaRPr>
              </a:p>
            </p:txBody>
          </p:sp>
          <p:sp>
            <p:nvSpPr>
              <p:cNvPr id="26" name="矩形 20492"/>
              <p:cNvSpPr>
                <a:spLocks noChangeArrowheads="1"/>
              </p:cNvSpPr>
              <p:nvPr/>
            </p:nvSpPr>
            <p:spPr bwMode="auto">
              <a:xfrm>
                <a:off x="1467" y="0"/>
                <a:ext cx="1364" cy="384"/>
              </a:xfrm>
              <a:prstGeom prst="rect">
                <a:avLst/>
              </a:prstGeom>
              <a:solidFill>
                <a:schemeClr val="accent1">
                  <a:lumMod val="50000"/>
                  <a:lumOff val="50000"/>
                </a:schemeClr>
              </a:solidFill>
              <a:ln w="9525">
                <a:noFill/>
                <a:miter lim="800000"/>
              </a:ln>
              <a:effectLst>
                <a:outerShdw dist="35921" dir="2700000" algn="ctr" rotWithShape="0">
                  <a:schemeClr val="bg2"/>
                </a:outerShdw>
              </a:effectLst>
            </p:spPr>
            <p:txBody>
              <a:bodyPr wrap="none" anchor="ctr"/>
              <a:lstStyle/>
              <a:p>
                <a:pPr algn="ctr" eaLnBrk="0" hangingPunct="0"/>
                <a:r>
                  <a:rPr lang="zh-CN" altLang="en-US" sz="2400" dirty="0">
                    <a:solidFill>
                      <a:schemeClr val="bg1"/>
                    </a:solidFill>
                    <a:latin typeface="微软雅黑" panose="020B0503020204020204" pitchFamily="34" charset="-122"/>
                    <a:ea typeface="微软雅黑" panose="020B0503020204020204" pitchFamily="34" charset="-122"/>
                  </a:rPr>
                  <a:t>域名反解析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右箭头 20493"/>
              <p:cNvSpPr>
                <a:spLocks noChangeArrowheads="1"/>
              </p:cNvSpPr>
              <p:nvPr/>
            </p:nvSpPr>
            <p:spPr bwMode="auto">
              <a:xfrm>
                <a:off x="755"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sp>
            <p:nvSpPr>
              <p:cNvPr id="28" name="右箭头 20494"/>
              <p:cNvSpPr>
                <a:spLocks noChangeArrowheads="1"/>
              </p:cNvSpPr>
              <p:nvPr/>
            </p:nvSpPr>
            <p:spPr bwMode="auto">
              <a:xfrm>
                <a:off x="2833" y="113"/>
                <a:ext cx="722" cy="208"/>
              </a:xfrm>
              <a:prstGeom prst="rightArrow">
                <a:avLst>
                  <a:gd name="adj1" fmla="val 50000"/>
                  <a:gd name="adj2" fmla="val 86715"/>
                </a:avLst>
              </a:prstGeom>
              <a:solidFill>
                <a:schemeClr val="hlink"/>
              </a:solidFill>
              <a:ln w="9525">
                <a:solidFill>
                  <a:schemeClr val="tx1"/>
                </a:solidFill>
                <a:miter lim="800000"/>
              </a:ln>
            </p:spPr>
            <p:txBody>
              <a:bodyPr/>
              <a:lstStyle/>
              <a:p>
                <a:endParaRPr lang="zh-CN" altLang="en-US" sz="1600">
                  <a:latin typeface="微软雅黑" panose="020B0503020204020204" pitchFamily="34" charset="-122"/>
                  <a:ea typeface="微软雅黑" panose="020B0503020204020204" pitchFamily="34" charset="-122"/>
                </a:endParaRPr>
              </a:p>
            </p:txBody>
          </p:sp>
        </p:gr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域名服务器：域名服务器分类</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marL="228600" lvl="1" indent="-228600">
              <a:lnSpc>
                <a:spcPct val="140000"/>
              </a:lnSpc>
              <a:spcBef>
                <a:spcPts val="0"/>
              </a:spcBef>
            </a:pPr>
            <a:r>
              <a:rPr lang="en-US" altLang="zh-CN" sz="2800" dirty="0">
                <a:latin typeface="+mn-ea"/>
                <a:sym typeface="+mn-ea"/>
              </a:rPr>
              <a:t>Internet</a:t>
            </a:r>
            <a:r>
              <a:rPr lang="zh-CN" altLang="en-US" sz="2800" dirty="0">
                <a:latin typeface="+mn-ea"/>
                <a:sym typeface="+mn-ea"/>
              </a:rPr>
              <a:t>上域名服务器系统也</a:t>
            </a:r>
            <a:r>
              <a:rPr lang="en-US" altLang="zh-CN" sz="2800" dirty="0" err="1">
                <a:latin typeface="+mn-ea"/>
                <a:sym typeface="+mn-ea"/>
              </a:rPr>
              <a:t>按域名层次</a:t>
            </a:r>
            <a:r>
              <a:rPr lang="zh-CN" altLang="en-US" sz="2800" dirty="0">
                <a:latin typeface="+mn-ea"/>
                <a:sym typeface="+mn-ea"/>
              </a:rPr>
              <a:t>树状</a:t>
            </a:r>
            <a:r>
              <a:rPr lang="en-US" altLang="zh-CN" sz="2800" dirty="0" err="1">
                <a:latin typeface="+mn-ea"/>
                <a:sym typeface="+mn-ea"/>
              </a:rPr>
              <a:t>安排</a:t>
            </a:r>
            <a:r>
              <a:rPr lang="zh-CN" altLang="en-US" sz="2800" dirty="0">
                <a:latin typeface="+mn-ea"/>
                <a:sym typeface="+mn-ea"/>
              </a:rPr>
              <a:t>。每个名字服务器管辖一部分域。按管辖范围从大到小，域名系统的名字服务器可分为4类：</a:t>
            </a:r>
            <a:endParaRPr lang="en-US" altLang="zh-CN" sz="2800" dirty="0">
              <a:latin typeface="+mn-ea"/>
              <a:sym typeface="+mn-ea"/>
            </a:endParaRPr>
          </a:p>
          <a:p>
            <a:pPr lvl="1">
              <a:lnSpc>
                <a:spcPct val="130000"/>
              </a:lnSpc>
              <a:spcBef>
                <a:spcPts val="0"/>
              </a:spcBef>
              <a:buClr>
                <a:srgbClr val="00B050"/>
              </a:buClr>
            </a:pPr>
            <a:r>
              <a:rPr lang="en-US" altLang="zh-CN" sz="2400" dirty="0">
                <a:latin typeface="+mn-ea"/>
                <a:sym typeface="+mn-ea"/>
              </a:rPr>
              <a:t>根</a:t>
            </a:r>
            <a:r>
              <a:rPr lang="zh-CN" altLang="en-US" sz="2400" dirty="0">
                <a:latin typeface="+mn-ea"/>
                <a:sym typeface="+mn-ea"/>
              </a:rPr>
              <a:t>名字服务器(root name server) /根服务器(root server)</a:t>
            </a:r>
            <a:endParaRPr lang="zh-CN" altLang="en-US" sz="2400" dirty="0">
              <a:latin typeface="+mn-ea"/>
              <a:sym typeface="+mn-ea"/>
            </a:endParaRPr>
          </a:p>
          <a:p>
            <a:pPr lvl="1">
              <a:lnSpc>
                <a:spcPct val="130000"/>
              </a:lnSpc>
              <a:spcBef>
                <a:spcPts val="0"/>
              </a:spcBef>
              <a:buClr>
                <a:srgbClr val="00B050"/>
              </a:buClr>
            </a:pPr>
            <a:r>
              <a:rPr lang="en-US" altLang="zh-CN" sz="2400" dirty="0" err="1">
                <a:latin typeface="+mn-ea"/>
                <a:sym typeface="+mn-ea"/>
              </a:rPr>
              <a:t>顶级域</a:t>
            </a:r>
            <a:r>
              <a:rPr lang="zh-CN" altLang="en-US" sz="2400" dirty="0">
                <a:latin typeface="+mn-ea"/>
                <a:sym typeface="+mn-ea"/>
              </a:rPr>
              <a:t>名字服务器(TLD name server)</a:t>
            </a:r>
            <a:endParaRPr lang="zh-CN" altLang="en-US" sz="2400" dirty="0">
              <a:latin typeface="+mn-ea"/>
              <a:sym typeface="+mn-ea"/>
            </a:endParaRPr>
          </a:p>
          <a:p>
            <a:pPr lvl="1">
              <a:lnSpc>
                <a:spcPct val="130000"/>
              </a:lnSpc>
              <a:spcBef>
                <a:spcPts val="0"/>
              </a:spcBef>
              <a:buClr>
                <a:srgbClr val="00B050"/>
              </a:buClr>
            </a:pPr>
            <a:r>
              <a:rPr lang="zh-CN" altLang="en-US" sz="2400" dirty="0">
                <a:latin typeface="+mn-ea"/>
                <a:sym typeface="+mn-ea"/>
              </a:rPr>
              <a:t>权限</a:t>
            </a:r>
            <a:r>
              <a:rPr lang="en-US" altLang="zh-CN" sz="2400" dirty="0">
                <a:latin typeface="+mn-ea"/>
                <a:sym typeface="+mn-ea"/>
              </a:rPr>
              <a:t>域</a:t>
            </a:r>
            <a:r>
              <a:rPr lang="zh-CN" altLang="en-US" sz="2400" dirty="0">
                <a:latin typeface="+mn-ea"/>
                <a:sym typeface="+mn-ea"/>
              </a:rPr>
              <a:t>名字服务器(authoritative name server)</a:t>
            </a:r>
            <a:endParaRPr lang="zh-CN" altLang="en-US" sz="2400" dirty="0">
              <a:latin typeface="+mn-ea"/>
              <a:sym typeface="+mn-ea"/>
            </a:endParaRPr>
          </a:p>
          <a:p>
            <a:pPr lvl="1">
              <a:lnSpc>
                <a:spcPct val="130000"/>
              </a:lnSpc>
              <a:spcBef>
                <a:spcPts val="0"/>
              </a:spcBef>
              <a:buClr>
                <a:srgbClr val="00B050"/>
              </a:buClr>
            </a:pPr>
            <a:r>
              <a:rPr lang="en-US" altLang="zh-CN" sz="2400" dirty="0" err="1">
                <a:latin typeface="+mn-ea"/>
                <a:sym typeface="+mn-ea"/>
              </a:rPr>
              <a:t>本地域</a:t>
            </a:r>
            <a:r>
              <a:rPr lang="zh-CN" altLang="en-US" sz="2400" dirty="0">
                <a:latin typeface="+mn-ea"/>
                <a:sym typeface="+mn-ea"/>
              </a:rPr>
              <a:t>名字服务器(local name server)，也称为</a:t>
            </a:r>
            <a:r>
              <a:rPr lang="en-US" altLang="zh-CN" sz="2400" dirty="0" err="1">
                <a:latin typeface="+mn-ea"/>
                <a:sym typeface="+mn-ea"/>
              </a:rPr>
              <a:t>递归服务器</a:t>
            </a:r>
            <a:r>
              <a:rPr lang="en-US" altLang="zh-CN" sz="2400" dirty="0">
                <a:latin typeface="+mn-ea"/>
                <a:sym typeface="+mn-ea"/>
              </a:rPr>
              <a:t>/</a:t>
            </a:r>
            <a:r>
              <a:rPr lang="en-US" altLang="zh-CN" sz="2400" dirty="0" err="1">
                <a:latin typeface="+mn-ea"/>
                <a:sym typeface="+mn-ea"/>
              </a:rPr>
              <a:t>递归解析器</a:t>
            </a:r>
            <a:r>
              <a:rPr lang="zh-CN" altLang="en-US" sz="2400" dirty="0">
                <a:latin typeface="+mn-ea"/>
                <a:sym typeface="+mn-ea"/>
              </a:rPr>
              <a:t>(</a:t>
            </a:r>
            <a:r>
              <a:rPr lang="en-US" altLang="zh-CN" sz="2400" dirty="0">
                <a:latin typeface="+mn-ea"/>
                <a:sym typeface="+mn-ea"/>
              </a:rPr>
              <a:t>r</a:t>
            </a:r>
            <a:r>
              <a:rPr lang="zh-CN" altLang="en-US" sz="2400" dirty="0">
                <a:latin typeface="+mn-ea"/>
                <a:sym typeface="+mn-ea"/>
              </a:rPr>
              <a:t>ecursive </a:t>
            </a:r>
            <a:r>
              <a:rPr lang="en-US" altLang="zh-CN" sz="2400" dirty="0">
                <a:latin typeface="+mn-ea"/>
                <a:sym typeface="+mn-ea"/>
              </a:rPr>
              <a:t>r</a:t>
            </a:r>
            <a:r>
              <a:rPr lang="zh-CN" altLang="en-US" sz="2400" dirty="0">
                <a:latin typeface="+mn-ea"/>
                <a:sym typeface="+mn-ea"/>
              </a:rPr>
              <a:t>esolver)</a:t>
            </a:r>
            <a:endParaRPr lang="zh-CN" altLang="en-US" sz="2400" dirty="0">
              <a:latin typeface="+mn-ea"/>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sym typeface="+mn-ea"/>
              </a:rPr>
              <a:t>域名服务器：域名服务器的层次化树状结构的部署方式</a:t>
            </a:r>
            <a:endParaRPr lang="zh-CN" altLang="en-US" dirty="0"/>
          </a:p>
        </p:txBody>
      </p:sp>
      <p:grpSp>
        <p:nvGrpSpPr>
          <p:cNvPr id="3" name="组合 23555"/>
          <p:cNvGrpSpPr/>
          <p:nvPr/>
        </p:nvGrpSpPr>
        <p:grpSpPr bwMode="auto">
          <a:xfrm>
            <a:off x="871235" y="1588469"/>
            <a:ext cx="9374189" cy="3983038"/>
            <a:chOff x="-164" y="0"/>
            <a:chExt cx="5905" cy="2509"/>
          </a:xfrm>
        </p:grpSpPr>
        <p:sp>
          <p:nvSpPr>
            <p:cNvPr id="7" name="圆角矩形 23556"/>
            <p:cNvSpPr>
              <a:spLocks noChangeArrowheads="1"/>
            </p:cNvSpPr>
            <p:nvPr/>
          </p:nvSpPr>
          <p:spPr bwMode="auto">
            <a:xfrm>
              <a:off x="2421" y="1196"/>
              <a:ext cx="1662" cy="1313"/>
            </a:xfrm>
            <a:prstGeom prst="roundRect">
              <a:avLst>
                <a:gd name="adj" fmla="val 16667"/>
              </a:avLst>
            </a:prstGeom>
            <a:solidFill>
              <a:schemeClr val="accent1">
                <a:lumMod val="50000"/>
                <a:lumOff val="50000"/>
              </a:schemeClr>
            </a:solidFill>
            <a:ln w="9525">
              <a:solidFill>
                <a:schemeClr val="tx1"/>
              </a:solidFill>
              <a:prstDash val="dash"/>
              <a:round/>
            </a:ln>
          </p:spPr>
          <p:txBody>
            <a:bodyPr/>
            <a:lstStyle/>
            <a:p>
              <a:endParaRPr lang="zh-CN" altLang="en-US">
                <a:latin typeface="微软雅黑" panose="020B0503020204020204" pitchFamily="34" charset="-122"/>
                <a:ea typeface="微软雅黑" panose="020B0503020204020204" pitchFamily="34" charset="-122"/>
              </a:endParaRPr>
            </a:p>
          </p:txBody>
        </p:sp>
        <p:grpSp>
          <p:nvGrpSpPr>
            <p:cNvPr id="8" name="组合 23557"/>
            <p:cNvGrpSpPr/>
            <p:nvPr/>
          </p:nvGrpSpPr>
          <p:grpSpPr bwMode="auto">
            <a:xfrm>
              <a:off x="2064" y="380"/>
              <a:ext cx="2720" cy="247"/>
              <a:chOff x="0" y="0"/>
              <a:chExt cx="2450" cy="318"/>
            </a:xfrm>
          </p:grpSpPr>
          <p:sp>
            <p:nvSpPr>
              <p:cNvPr id="40" name="直接连接符 23558"/>
              <p:cNvSpPr>
                <a:spLocks noChangeShapeType="1"/>
              </p:cNvSpPr>
              <p:nvPr/>
            </p:nvSpPr>
            <p:spPr bwMode="auto">
              <a:xfrm flipV="1">
                <a:off x="0" y="0"/>
                <a:ext cx="108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直接连接符 23559"/>
              <p:cNvSpPr>
                <a:spLocks noChangeShapeType="1"/>
              </p:cNvSpPr>
              <p:nvPr/>
            </p:nvSpPr>
            <p:spPr bwMode="auto">
              <a:xfrm>
                <a:off x="1180" y="0"/>
                <a:ext cx="0"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直接连接符 23560"/>
              <p:cNvSpPr>
                <a:spLocks noChangeShapeType="1"/>
              </p:cNvSpPr>
              <p:nvPr/>
            </p:nvSpPr>
            <p:spPr bwMode="auto">
              <a:xfrm flipH="1" flipV="1">
                <a:off x="1271" y="0"/>
                <a:ext cx="1179" cy="318"/>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 name="矩形 23561"/>
            <p:cNvSpPr>
              <a:spLocks noChangeArrowheads="1"/>
            </p:cNvSpPr>
            <p:nvPr/>
          </p:nvSpPr>
          <p:spPr bwMode="auto">
            <a:xfrm>
              <a:off x="2824" y="52"/>
              <a:ext cx="1108" cy="313"/>
            </a:xfrm>
            <a:prstGeom prst="rect">
              <a:avLst/>
            </a:prstGeom>
            <a:solidFill>
              <a:schemeClr val="accent1">
                <a:lumMod val="10000"/>
                <a:lumOff val="90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000">
                  <a:latin typeface="微软雅黑" panose="020B0503020204020204" pitchFamily="34" charset="-122"/>
                  <a:ea typeface="微软雅黑" panose="020B0503020204020204" pitchFamily="34" charset="-122"/>
                </a:rPr>
                <a:t>根名字服务器</a:t>
              </a:r>
              <a:endParaRPr lang="zh-CN" altLang="en-US" sz="2000">
                <a:latin typeface="微软雅黑" panose="020B0503020204020204" pitchFamily="34" charset="-122"/>
                <a:ea typeface="微软雅黑" panose="020B0503020204020204" pitchFamily="34" charset="-122"/>
              </a:endParaRPr>
            </a:p>
          </p:txBody>
        </p:sp>
        <p:sp>
          <p:nvSpPr>
            <p:cNvPr id="11" name="矩形 23562"/>
            <p:cNvSpPr>
              <a:spLocks noChangeArrowheads="1"/>
            </p:cNvSpPr>
            <p:nvPr/>
          </p:nvSpPr>
          <p:spPr bwMode="auto">
            <a:xfrm>
              <a:off x="1464" y="627"/>
              <a:ext cx="1108" cy="313"/>
            </a:xfrm>
            <a:prstGeom prst="rect">
              <a:avLst/>
            </a:prstGeom>
            <a:solidFill>
              <a:schemeClr val="accent1">
                <a:lumMod val="25000"/>
                <a:lumOff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org</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23563"/>
            <p:cNvSpPr>
              <a:spLocks noChangeArrowheads="1"/>
            </p:cNvSpPr>
            <p:nvPr/>
          </p:nvSpPr>
          <p:spPr bwMode="auto">
            <a:xfrm>
              <a:off x="2824" y="627"/>
              <a:ext cx="1108" cy="313"/>
            </a:xfrm>
            <a:prstGeom prst="rect">
              <a:avLst/>
            </a:prstGeom>
            <a:solidFill>
              <a:schemeClr val="accent1">
                <a:lumMod val="25000"/>
                <a:lumOff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com</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23564"/>
            <p:cNvSpPr>
              <a:spLocks noChangeArrowheads="1"/>
            </p:cNvSpPr>
            <p:nvPr/>
          </p:nvSpPr>
          <p:spPr bwMode="auto">
            <a:xfrm>
              <a:off x="4185" y="627"/>
              <a:ext cx="1108" cy="313"/>
            </a:xfrm>
            <a:prstGeom prst="rect">
              <a:avLst/>
            </a:prstGeom>
            <a:solidFill>
              <a:schemeClr val="accent1">
                <a:lumMod val="25000"/>
                <a:lumOff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edu</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域名服务器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4" name="组合 23565"/>
            <p:cNvGrpSpPr/>
            <p:nvPr/>
          </p:nvGrpSpPr>
          <p:grpSpPr bwMode="auto">
            <a:xfrm>
              <a:off x="4485" y="940"/>
              <a:ext cx="504" cy="157"/>
              <a:chOff x="0" y="0"/>
              <a:chExt cx="330" cy="132"/>
            </a:xfrm>
          </p:grpSpPr>
          <p:sp>
            <p:nvSpPr>
              <p:cNvPr id="36" name="直接连接符 23566"/>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 name="直接连接符 23567"/>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8" name="直接连接符 23568"/>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直接连接符 23569"/>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5" name="文本框 23570"/>
            <p:cNvSpPr txBox="1">
              <a:spLocks noChangeArrowheads="1"/>
            </p:cNvSpPr>
            <p:nvPr/>
          </p:nvSpPr>
          <p:spPr bwMode="auto">
            <a:xfrm>
              <a:off x="5392" y="599"/>
              <a:ext cx="24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a:t>
              </a:r>
              <a:endParaRPr lang="en-US" altLang="zh-CN" sz="2000">
                <a:latin typeface="微软雅黑" panose="020B0503020204020204" pitchFamily="34" charset="-122"/>
                <a:ea typeface="微软雅黑" panose="020B0503020204020204" pitchFamily="34" charset="-122"/>
              </a:endParaRPr>
            </a:p>
          </p:txBody>
        </p:sp>
        <p:grpSp>
          <p:nvGrpSpPr>
            <p:cNvPr id="16" name="组合 23571"/>
            <p:cNvGrpSpPr/>
            <p:nvPr/>
          </p:nvGrpSpPr>
          <p:grpSpPr bwMode="auto">
            <a:xfrm>
              <a:off x="1766" y="940"/>
              <a:ext cx="504" cy="157"/>
              <a:chOff x="0" y="0"/>
              <a:chExt cx="330" cy="132"/>
            </a:xfrm>
          </p:grpSpPr>
          <p:sp>
            <p:nvSpPr>
              <p:cNvPr id="32" name="直接连接符 23572"/>
              <p:cNvSpPr>
                <a:spLocks noChangeShapeType="1"/>
              </p:cNvSpPr>
              <p:nvPr/>
            </p:nvSpPr>
            <p:spPr bwMode="auto">
              <a:xfrm>
                <a:off x="186"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直接连接符 23573"/>
              <p:cNvSpPr>
                <a:spLocks noChangeShapeType="1"/>
              </p:cNvSpPr>
              <p:nvPr/>
            </p:nvSpPr>
            <p:spPr bwMode="auto">
              <a:xfrm>
                <a:off x="175" y="0"/>
                <a:ext cx="37" cy="129"/>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直接连接符 23574"/>
              <p:cNvSpPr>
                <a:spLocks noChangeShapeType="1"/>
              </p:cNvSpPr>
              <p:nvPr/>
            </p:nvSpPr>
            <p:spPr bwMode="auto">
              <a:xfrm flipH="1">
                <a:off x="0" y="0"/>
                <a:ext cx="144" cy="132"/>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直接连接符 23575"/>
              <p:cNvSpPr>
                <a:spLocks noChangeShapeType="1"/>
              </p:cNvSpPr>
              <p:nvPr/>
            </p:nvSpPr>
            <p:spPr bwMode="auto">
              <a:xfrm flipH="1">
                <a:off x="105" y="0"/>
                <a:ext cx="54" cy="126"/>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7" name="直接连接符 23576"/>
            <p:cNvSpPr>
              <a:spLocks noChangeShapeType="1"/>
            </p:cNvSpPr>
            <p:nvPr/>
          </p:nvSpPr>
          <p:spPr bwMode="auto">
            <a:xfrm>
              <a:off x="3461" y="940"/>
              <a:ext cx="219"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直接连接符 23577"/>
            <p:cNvSpPr>
              <a:spLocks noChangeShapeType="1"/>
            </p:cNvSpPr>
            <p:nvPr/>
          </p:nvSpPr>
          <p:spPr bwMode="auto">
            <a:xfrm>
              <a:off x="3444" y="940"/>
              <a:ext cx="57" cy="15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直接连接符 23578"/>
            <p:cNvSpPr>
              <a:spLocks noChangeShapeType="1"/>
            </p:cNvSpPr>
            <p:nvPr/>
          </p:nvSpPr>
          <p:spPr bwMode="auto">
            <a:xfrm flipH="1">
              <a:off x="3176" y="940"/>
              <a:ext cx="220" cy="157"/>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直接连接符 23579"/>
            <p:cNvSpPr>
              <a:spLocks noChangeShapeType="1"/>
            </p:cNvSpPr>
            <p:nvPr/>
          </p:nvSpPr>
          <p:spPr bwMode="auto">
            <a:xfrm flipH="1">
              <a:off x="3256" y="940"/>
              <a:ext cx="164" cy="421"/>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 name="矩形 23580"/>
            <p:cNvSpPr>
              <a:spLocks noChangeArrowheads="1"/>
            </p:cNvSpPr>
            <p:nvPr/>
          </p:nvSpPr>
          <p:spPr bwMode="auto">
            <a:xfrm>
              <a:off x="2673" y="1987"/>
              <a:ext cx="1109" cy="365"/>
            </a:xfrm>
            <a:prstGeom prst="rect">
              <a:avLst/>
            </a:prstGeom>
            <a:noFill/>
            <a:ln w="28575">
              <a:solidFill>
                <a:schemeClr val="accent1">
                  <a:lumMod val="75000"/>
                  <a:lumOff val="25000"/>
                </a:schemeClr>
              </a:solidFill>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y.abc.com</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域名服务器</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直接连接符 23581"/>
            <p:cNvSpPr>
              <a:spLocks noChangeShapeType="1"/>
            </p:cNvSpPr>
            <p:nvPr/>
          </p:nvSpPr>
          <p:spPr bwMode="auto">
            <a:xfrm>
              <a:off x="3226" y="1672"/>
              <a:ext cx="0" cy="314"/>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 name="直接连接符 23582"/>
            <p:cNvSpPr>
              <a:spLocks noChangeShapeType="1"/>
            </p:cNvSpPr>
            <p:nvPr/>
          </p:nvSpPr>
          <p:spPr bwMode="auto">
            <a:xfrm flipH="1" flipV="1">
              <a:off x="3818" y="1488"/>
              <a:ext cx="811" cy="114"/>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 name="组合 23583"/>
            <p:cNvGrpSpPr/>
            <p:nvPr/>
          </p:nvGrpSpPr>
          <p:grpSpPr bwMode="auto">
            <a:xfrm>
              <a:off x="0" y="522"/>
              <a:ext cx="5741" cy="523"/>
              <a:chOff x="0" y="0"/>
              <a:chExt cx="5444" cy="454"/>
            </a:xfrm>
          </p:grpSpPr>
          <p:sp>
            <p:nvSpPr>
              <p:cNvPr id="30" name="直接连接符 23584"/>
              <p:cNvSpPr>
                <a:spLocks noChangeShapeType="1"/>
              </p:cNvSpPr>
              <p:nvPr/>
            </p:nvSpPr>
            <p:spPr bwMode="auto">
              <a:xfrm>
                <a:off x="0" y="0"/>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1" name="直接连接符 23585"/>
              <p:cNvSpPr>
                <a:spLocks noChangeShapeType="1"/>
              </p:cNvSpPr>
              <p:nvPr/>
            </p:nvSpPr>
            <p:spPr bwMode="auto">
              <a:xfrm>
                <a:off x="0" y="454"/>
                <a:ext cx="5444" cy="0"/>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sp>
          <p:nvSpPr>
            <p:cNvPr id="25" name="文本框 23586"/>
            <p:cNvSpPr txBox="1">
              <a:spLocks noChangeArrowheads="1"/>
            </p:cNvSpPr>
            <p:nvPr/>
          </p:nvSpPr>
          <p:spPr bwMode="auto">
            <a:xfrm>
              <a:off x="-164" y="1561"/>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权限域名服务器</a:t>
              </a:r>
              <a:endParaRPr lang="zh-CN" altLang="en-US" sz="2400" dirty="0">
                <a:latin typeface="微软雅黑" panose="020B0503020204020204" pitchFamily="34" charset="-122"/>
                <a:ea typeface="微软雅黑" panose="020B0503020204020204" pitchFamily="34" charset="-122"/>
              </a:endParaRPr>
            </a:p>
          </p:txBody>
        </p:sp>
        <p:sp>
          <p:nvSpPr>
            <p:cNvPr id="26" name="文本框 23587"/>
            <p:cNvSpPr txBox="1">
              <a:spLocks noChangeArrowheads="1"/>
            </p:cNvSpPr>
            <p:nvPr/>
          </p:nvSpPr>
          <p:spPr bwMode="auto">
            <a:xfrm>
              <a:off x="-88" y="89"/>
              <a:ext cx="12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根名字服务器</a:t>
              </a:r>
              <a:endParaRPr lang="zh-CN" altLang="en-US" sz="2400" dirty="0">
                <a:latin typeface="微软雅黑" panose="020B0503020204020204" pitchFamily="34" charset="-122"/>
                <a:ea typeface="微软雅黑" panose="020B0503020204020204" pitchFamily="34" charset="-122"/>
              </a:endParaRPr>
            </a:p>
          </p:txBody>
        </p:sp>
        <p:sp>
          <p:nvSpPr>
            <p:cNvPr id="27" name="文本框 23588"/>
            <p:cNvSpPr txBox="1">
              <a:spLocks noChangeArrowheads="1"/>
            </p:cNvSpPr>
            <p:nvPr/>
          </p:nvSpPr>
          <p:spPr bwMode="auto">
            <a:xfrm>
              <a:off x="-164" y="633"/>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400" dirty="0">
                  <a:latin typeface="微软雅黑" panose="020B0503020204020204" pitchFamily="34" charset="-122"/>
                  <a:ea typeface="微软雅黑" panose="020B0503020204020204" pitchFamily="34" charset="-122"/>
                </a:rPr>
                <a:t>顶级域名服务器</a:t>
              </a:r>
              <a:endParaRPr lang="zh-CN" altLang="en-US" sz="2400" dirty="0">
                <a:latin typeface="微软雅黑" panose="020B0503020204020204" pitchFamily="34" charset="-122"/>
                <a:ea typeface="微软雅黑" panose="020B0503020204020204" pitchFamily="34" charset="-122"/>
              </a:endParaRPr>
            </a:p>
          </p:txBody>
        </p:sp>
        <p:sp>
          <p:nvSpPr>
            <p:cNvPr id="28" name="直接连接符 23589"/>
            <p:cNvSpPr>
              <a:spLocks noChangeShapeType="1"/>
            </p:cNvSpPr>
            <p:nvPr/>
          </p:nvSpPr>
          <p:spPr bwMode="auto">
            <a:xfrm>
              <a:off x="1309" y="0"/>
              <a:ext cx="0" cy="2457"/>
            </a:xfrm>
            <a:prstGeom prst="line">
              <a:avLst/>
            </a:prstGeom>
            <a:noFill/>
            <a:ln w="9525">
              <a:solidFill>
                <a:schemeClr val="folHlink"/>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23590"/>
            <p:cNvSpPr>
              <a:spLocks noChangeShapeType="1"/>
            </p:cNvSpPr>
            <p:nvPr/>
          </p:nvSpPr>
          <p:spPr bwMode="auto">
            <a:xfrm flipH="1">
              <a:off x="3803" y="1777"/>
              <a:ext cx="830" cy="415"/>
            </a:xfrm>
            <a:prstGeom prst="line">
              <a:avLst/>
            </a:prstGeom>
            <a:noFill/>
            <a:ln w="28575">
              <a:solidFill>
                <a:schemeClr val="fo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3" name="矩形 23591"/>
            <p:cNvSpPr>
              <a:spLocks noChangeArrowheads="1"/>
            </p:cNvSpPr>
            <p:nvPr/>
          </p:nvSpPr>
          <p:spPr bwMode="auto">
            <a:xfrm>
              <a:off x="2672" y="1298"/>
              <a:ext cx="1109" cy="365"/>
            </a:xfrm>
            <a:prstGeom prst="rect">
              <a:avLst/>
            </a:prstGeom>
            <a:noFill/>
            <a:ln w="28575">
              <a:solidFill>
                <a:schemeClr val="accent1">
                  <a:lumMod val="75000"/>
                  <a:lumOff val="25000"/>
                </a:schemeClr>
              </a:solidFill>
            </a:ln>
          </p:spPr>
          <p:style>
            <a:lnRef idx="2">
              <a:schemeClr val="dk1"/>
            </a:lnRef>
            <a:fillRef idx="1">
              <a:schemeClr val="lt1"/>
            </a:fillRef>
            <a:effectRef idx="0">
              <a:schemeClr val="dk1"/>
            </a:effectRef>
            <a:fontRef idx="minor">
              <a:schemeClr val="dk1"/>
            </a:fontRef>
          </p:style>
          <p:txBody>
            <a:bodyPr wrap="none" anchor="ctr"/>
            <a:lstStyle/>
            <a:p>
              <a:pPr algn="ctr"/>
              <a:r>
                <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abc.com</a:t>
              </a:r>
              <a:endParaRPr lang="en-US" altLang="zh-CN"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域名服务器</a:t>
              </a:r>
              <a:endParaRPr lang="zh-CN" altLang="en-US" sz="2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文本框 23592"/>
            <p:cNvSpPr txBox="1">
              <a:spLocks noChangeArrowheads="1"/>
            </p:cNvSpPr>
            <p:nvPr/>
          </p:nvSpPr>
          <p:spPr bwMode="auto">
            <a:xfrm>
              <a:off x="4471" y="1435"/>
              <a:ext cx="1247"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2000" dirty="0" err="1">
                  <a:latin typeface="微软雅黑" panose="020B0503020204020204" pitchFamily="34" charset="-122"/>
                  <a:ea typeface="微软雅黑" panose="020B0503020204020204" pitchFamily="34" charset="-122"/>
                  <a:cs typeface="微软雅黑" panose="020B0503020204020204" pitchFamily="34" charset="-122"/>
                </a:rPr>
                <a:t>abc</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公司有两个</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权限域名服务器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域名服务器：根服务器</a:t>
            </a:r>
            <a:endParaRPr lang="zh-CN" altLang="en-US" dirty="0"/>
          </a:p>
        </p:txBody>
      </p:sp>
      <p:sp>
        <p:nvSpPr>
          <p:cNvPr id="6" name="Rectangle 3"/>
          <p:cNvSpPr>
            <a:spLocks noGrp="1"/>
          </p:cNvSpPr>
          <p:nvPr>
            <p:ph idx="1"/>
          </p:nvPr>
        </p:nvSpPr>
        <p:spPr>
          <a:xfrm>
            <a:off x="660399" y="1052515"/>
            <a:ext cx="10871202" cy="5183186"/>
          </a:xfrm>
          <a:noFill/>
          <a:ln>
            <a:noFill/>
          </a:ln>
        </p:spPr>
        <p:txBody>
          <a:bodyPr anchor="t">
            <a:noAutofit/>
          </a:bodyPr>
          <a:lstStyle/>
          <a:p>
            <a:pPr marL="228600" lvl="1" indent="-228600">
              <a:lnSpc>
                <a:spcPct val="130000"/>
              </a:lnSpc>
              <a:spcBef>
                <a:spcPts val="0"/>
              </a:spcBef>
            </a:pPr>
            <a:r>
              <a:rPr lang="zh-CN" altLang="en-US" sz="2400" dirty="0">
                <a:latin typeface="+mn-ea"/>
              </a:rPr>
              <a:t>根域名服务器是最重要的域名服务器。所有的根域名服务器都知道所有的顶级域名服务器的域名和 </a:t>
            </a:r>
            <a:r>
              <a:rPr lang="en-US" altLang="zh-CN" sz="2400" dirty="0">
                <a:latin typeface="+mn-ea"/>
              </a:rPr>
              <a:t>IP </a:t>
            </a:r>
            <a:r>
              <a:rPr lang="zh-CN" altLang="en-US" sz="2400" dirty="0">
                <a:latin typeface="+mn-ea"/>
              </a:rPr>
              <a:t>地址</a:t>
            </a:r>
            <a:endParaRPr lang="zh-CN" altLang="en-US" sz="2400" dirty="0">
              <a:latin typeface="+mn-ea"/>
            </a:endParaRPr>
          </a:p>
          <a:p>
            <a:pPr marL="228600" lvl="1" indent="-228600">
              <a:lnSpc>
                <a:spcPct val="130000"/>
              </a:lnSpc>
              <a:spcBef>
                <a:spcPts val="0"/>
              </a:spcBef>
            </a:pPr>
            <a:r>
              <a:rPr lang="zh-CN" altLang="en-US" sz="2400" dirty="0">
                <a:latin typeface="+mn-ea"/>
              </a:rPr>
              <a:t>不管是哪一个本地域名服务器，若要对因特网上任何一个域名进行解析，只要自己无法解析，就首先求助于根域名服务器</a:t>
            </a:r>
            <a:endParaRPr lang="zh-CN" altLang="en-US" sz="2400" dirty="0">
              <a:latin typeface="+mn-ea"/>
            </a:endParaRPr>
          </a:p>
          <a:p>
            <a:pPr marL="228600" lvl="1" indent="-228600">
              <a:lnSpc>
                <a:spcPct val="130000"/>
              </a:lnSpc>
              <a:spcBef>
                <a:spcPts val="0"/>
              </a:spcBef>
            </a:pPr>
            <a:r>
              <a:rPr lang="zh-CN" altLang="en-US" sz="2400" dirty="0">
                <a:latin typeface="+mn-ea"/>
              </a:rPr>
              <a:t>在因特网上共有</a:t>
            </a:r>
            <a:r>
              <a:rPr lang="en-US" altLang="zh-CN" sz="2400" dirty="0">
                <a:latin typeface="+mn-ea"/>
              </a:rPr>
              <a:t>13 </a:t>
            </a:r>
            <a:r>
              <a:rPr lang="zh-CN" altLang="en-US" sz="2400" dirty="0">
                <a:latin typeface="+mn-ea"/>
              </a:rPr>
              <a:t>个不同 </a:t>
            </a:r>
            <a:r>
              <a:rPr lang="en-US" altLang="zh-CN" sz="2400" dirty="0">
                <a:latin typeface="+mn-ea"/>
              </a:rPr>
              <a:t>IP </a:t>
            </a:r>
            <a:r>
              <a:rPr lang="zh-CN" altLang="en-US" sz="2400" dirty="0">
                <a:latin typeface="+mn-ea"/>
              </a:rPr>
              <a:t>地址的根域名服务器（</a:t>
            </a:r>
            <a:r>
              <a:rPr lang="en-US" altLang="zh-CN" sz="2400" dirty="0">
                <a:latin typeface="+mn-ea"/>
              </a:rPr>
              <a:t>13</a:t>
            </a:r>
            <a:r>
              <a:rPr lang="zh-CN" altLang="en-US" sz="2400" dirty="0">
                <a:latin typeface="+mn-ea"/>
              </a:rPr>
              <a:t>套服务器系统）。这些根域名服务器相应的域名分别是：</a:t>
            </a:r>
            <a:endParaRPr lang="zh-CN" altLang="en-US" sz="2400" dirty="0">
              <a:latin typeface="+mn-ea"/>
            </a:endParaRPr>
          </a:p>
          <a:p>
            <a:pPr lvl="1">
              <a:lnSpc>
                <a:spcPct val="130000"/>
              </a:lnSpc>
              <a:spcBef>
                <a:spcPts val="0"/>
              </a:spcBef>
              <a:buClr>
                <a:srgbClr val="00B050"/>
              </a:buClr>
            </a:pPr>
            <a:r>
              <a:rPr lang="zh-CN" altLang="en-US" sz="2400" dirty="0">
                <a:latin typeface="+mn-ea"/>
              </a:rPr>
              <a:t>    </a:t>
            </a:r>
            <a:r>
              <a:rPr lang="en-US" altLang="zh-CN" dirty="0">
                <a:latin typeface="+mn-ea"/>
              </a:rPr>
              <a:t>a.rootservers.net</a:t>
            </a:r>
            <a:endParaRPr lang="en-US" altLang="zh-CN" dirty="0">
              <a:latin typeface="+mn-ea"/>
            </a:endParaRPr>
          </a:p>
          <a:p>
            <a:pPr lvl="1">
              <a:lnSpc>
                <a:spcPct val="130000"/>
              </a:lnSpc>
              <a:spcBef>
                <a:spcPts val="0"/>
              </a:spcBef>
              <a:buClr>
                <a:srgbClr val="00B050"/>
              </a:buClr>
            </a:pPr>
            <a:r>
              <a:rPr lang="en-US" altLang="zh-CN" dirty="0">
                <a:latin typeface="+mn-ea"/>
              </a:rPr>
              <a:t>    b.rootservers.net</a:t>
            </a:r>
            <a:endParaRPr lang="en-US" altLang="zh-CN" dirty="0">
              <a:latin typeface="+mn-ea"/>
            </a:endParaRPr>
          </a:p>
          <a:p>
            <a:pPr lvl="1">
              <a:lnSpc>
                <a:spcPct val="130000"/>
              </a:lnSpc>
              <a:spcBef>
                <a:spcPts val="0"/>
              </a:spcBef>
              <a:buClr>
                <a:srgbClr val="00B050"/>
              </a:buClr>
            </a:pPr>
            <a:r>
              <a:rPr lang="en-US" altLang="zh-CN" dirty="0">
                <a:latin typeface="+mn-ea"/>
              </a:rPr>
              <a:t>    … </a:t>
            </a:r>
            <a:endParaRPr lang="en-US" altLang="zh-CN" dirty="0">
              <a:latin typeface="+mn-ea"/>
            </a:endParaRPr>
          </a:p>
          <a:p>
            <a:pPr lvl="1">
              <a:lnSpc>
                <a:spcPct val="130000"/>
              </a:lnSpc>
              <a:spcBef>
                <a:spcPts val="0"/>
              </a:spcBef>
              <a:buClr>
                <a:srgbClr val="00B050"/>
              </a:buClr>
            </a:pPr>
            <a:r>
              <a:rPr lang="en-US" altLang="zh-CN" dirty="0">
                <a:latin typeface="+mn-ea"/>
              </a:rPr>
              <a:t>    m.rootservers.net</a:t>
            </a:r>
            <a:endParaRPr lang="en-US" altLang="zh-CN" dirty="0">
              <a:latin typeface="+mn-ea"/>
            </a:endParaRPr>
          </a:p>
          <a:p>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域名服务器：根服务器</a:t>
            </a:r>
            <a:endParaRPr lang="zh-CN" altLang="en-US" dirty="0"/>
          </a:p>
        </p:txBody>
      </p:sp>
      <p:sp>
        <p:nvSpPr>
          <p:cNvPr id="8" name="Rectangle 3"/>
          <p:cNvSpPr>
            <a:spLocks noGrp="1"/>
          </p:cNvSpPr>
          <p:nvPr>
            <p:ph idx="1"/>
          </p:nvPr>
        </p:nvSpPr>
        <p:spPr>
          <a:xfrm>
            <a:off x="660400" y="1052513"/>
            <a:ext cx="5498957" cy="5183187"/>
          </a:xfrm>
          <a:noFill/>
          <a:ln>
            <a:noFill/>
          </a:ln>
        </p:spPr>
        <p:txBody>
          <a:bodyPr anchor="t">
            <a:normAutofit fontScale="90000" lnSpcReduction="10000"/>
          </a:bodyPr>
          <a:lstStyle/>
          <a:p>
            <a:pPr>
              <a:lnSpc>
                <a:spcPct val="140000"/>
              </a:lnSpc>
              <a:spcBef>
                <a:spcPts val="0"/>
              </a:spcBef>
            </a:pPr>
            <a:r>
              <a:rPr lang="zh-CN" altLang="en-US" dirty="0"/>
              <a:t>为了方便用户，使世界上大部分 </a:t>
            </a:r>
            <a:r>
              <a:rPr lang="en-US" altLang="zh-CN" dirty="0"/>
              <a:t>DNS </a:t>
            </a:r>
            <a:r>
              <a:rPr lang="zh-CN" altLang="en-US" dirty="0"/>
              <a:t>域名服务器都能就近找到一个根域名服务器，将根域名服务器在全球分布</a:t>
            </a:r>
            <a:endParaRPr lang="en-US" altLang="zh-CN" dirty="0"/>
          </a:p>
          <a:p>
            <a:pPr lvl="1">
              <a:lnSpc>
                <a:spcPct val="140000"/>
              </a:lnSpc>
              <a:spcBef>
                <a:spcPts val="0"/>
              </a:spcBef>
              <a:buClr>
                <a:srgbClr val="00B050"/>
              </a:buClr>
            </a:pPr>
            <a:r>
              <a:rPr lang="zh-CN" altLang="en-US" dirty="0"/>
              <a:t>截止</a:t>
            </a:r>
            <a:r>
              <a:rPr lang="en-US" altLang="zh-CN" dirty="0"/>
              <a:t>2023.9</a:t>
            </a:r>
            <a:r>
              <a:rPr lang="zh-CN" altLang="en-US" dirty="0"/>
              <a:t>在全球已经有</a:t>
            </a:r>
            <a:r>
              <a:rPr lang="en-US" altLang="zh-CN" dirty="0"/>
              <a:t>1732</a:t>
            </a:r>
            <a:r>
              <a:rPr lang="zh-CN" altLang="en-US" dirty="0"/>
              <a:t>个根域名服务器节点了，由</a:t>
            </a:r>
            <a:r>
              <a:rPr lang="en-US" altLang="zh-CN" dirty="0"/>
              <a:t>12</a:t>
            </a:r>
            <a:r>
              <a:rPr lang="zh-CN" altLang="en-US" dirty="0"/>
              <a:t>个组织负责运营（注意：</a:t>
            </a:r>
            <a:r>
              <a:rPr lang="en-US" altLang="zh-CN" dirty="0"/>
              <a:t>13</a:t>
            </a:r>
            <a:r>
              <a:rPr lang="zh-CN" altLang="en-US" dirty="0"/>
              <a:t>套根服务器系统通过任播技术实现多节点分发，同一</a:t>
            </a:r>
            <a:r>
              <a:rPr lang="en-US" altLang="zh-CN" dirty="0"/>
              <a:t>IP</a:t>
            </a:r>
            <a:r>
              <a:rPr lang="zh-CN" altLang="en-US" dirty="0"/>
              <a:t>地址对应全球多个节点，提升响应速度，也增强冗余性和抗故障</a:t>
            </a:r>
            <a:r>
              <a:rPr lang="zh-CN" altLang="en-US" dirty="0"/>
              <a:t>能力）</a:t>
            </a:r>
            <a:endParaRPr lang="en-US" altLang="zh-CN" dirty="0"/>
          </a:p>
          <a:p>
            <a:pPr>
              <a:lnSpc>
                <a:spcPct val="140000"/>
              </a:lnSpc>
              <a:spcBef>
                <a:spcPts val="0"/>
              </a:spcBef>
            </a:pPr>
            <a:r>
              <a:rPr lang="zh-CN" altLang="en-US" dirty="0"/>
              <a:t>根域名服务器并不直接把域名直接转换成 </a:t>
            </a:r>
            <a:r>
              <a:rPr lang="en-US" altLang="zh-CN" dirty="0"/>
              <a:t>IP </a:t>
            </a:r>
            <a:r>
              <a:rPr lang="zh-CN" altLang="en-US" dirty="0"/>
              <a:t>地址</a:t>
            </a:r>
            <a:endParaRPr lang="en-US" altLang="zh-CN" dirty="0"/>
          </a:p>
          <a:p>
            <a:pPr lvl="1">
              <a:lnSpc>
                <a:spcPct val="140000"/>
              </a:lnSpc>
              <a:spcBef>
                <a:spcPts val="0"/>
              </a:spcBef>
              <a:buClr>
                <a:srgbClr val="00B050"/>
              </a:buClr>
            </a:pPr>
            <a:r>
              <a:rPr lang="zh-CN" altLang="en-US" dirty="0"/>
              <a:t>在使用迭代查询时，根域名服务器把下一步应当找的顶级域名服务器的 </a:t>
            </a:r>
            <a:r>
              <a:rPr lang="en-US" altLang="zh-CN" dirty="0"/>
              <a:t>IP </a:t>
            </a:r>
            <a:r>
              <a:rPr lang="zh-CN" altLang="en-US" dirty="0"/>
              <a:t>地址告诉本地域名服务器</a:t>
            </a:r>
            <a:endParaRPr lang="zh-CN" altLang="en-US" dirty="0"/>
          </a:p>
          <a:p>
            <a:pPr lvl="1"/>
            <a:endParaRPr lang="en-US" altLang="zh-CN" dirty="0"/>
          </a:p>
          <a:p>
            <a:pPr lvl="1"/>
            <a:endParaRPr lang="en-US" altLang="zh-CN" dirty="0"/>
          </a:p>
        </p:txBody>
      </p:sp>
      <p:pic>
        <p:nvPicPr>
          <p:cNvPr id="4" name="图片 3"/>
          <p:cNvPicPr>
            <a:picLocks noChangeAspect="1"/>
          </p:cNvPicPr>
          <p:nvPr/>
        </p:nvPicPr>
        <p:blipFill>
          <a:blip r:embed="rId1"/>
          <a:stretch>
            <a:fillRect/>
          </a:stretch>
        </p:blipFill>
        <p:spPr>
          <a:xfrm>
            <a:off x="6705600" y="1408582"/>
            <a:ext cx="4728600" cy="2867853"/>
          </a:xfrm>
          <a:prstGeom prst="rect">
            <a:avLst/>
          </a:prstGeom>
        </p:spPr>
      </p:pic>
      <p:sp>
        <p:nvSpPr>
          <p:cNvPr id="9" name="文本框 8"/>
          <p:cNvSpPr txBox="1"/>
          <p:nvPr/>
        </p:nvSpPr>
        <p:spPr>
          <a:xfrm>
            <a:off x="8086437" y="4286986"/>
            <a:ext cx="2646218" cy="369332"/>
          </a:xfrm>
          <a:prstGeom prst="rect">
            <a:avLst/>
          </a:prstGeom>
          <a:noFill/>
        </p:spPr>
        <p:txBody>
          <a:bodyPr wrap="square">
            <a:spAutoFit/>
          </a:bodyPr>
          <a:lstStyle/>
          <a:p>
            <a:r>
              <a:rPr lang="en-US" altLang="zh-CN" dirty="0"/>
              <a:t>https://root-servers.org</a:t>
            </a:r>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域名服务器：顶级域名服务器</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rPr>
              <a:t>顶级域</a:t>
            </a:r>
            <a:r>
              <a:rPr lang="en-US" altLang="zh-CN" sz="2800" dirty="0">
                <a:latin typeface="+mn-ea"/>
              </a:rPr>
              <a:t>(TLD)</a:t>
            </a:r>
            <a:r>
              <a:rPr lang="zh-CN" altLang="en-US" sz="2800" dirty="0">
                <a:latin typeface="+mn-ea"/>
              </a:rPr>
              <a:t>名字服务器负责管理在该顶级域名服务器注册的所有二级域名</a:t>
            </a:r>
            <a:endParaRPr lang="zh-CN" altLang="en-US" sz="2800" dirty="0">
              <a:latin typeface="+mn-ea"/>
            </a:endParaRPr>
          </a:p>
          <a:p>
            <a:pPr>
              <a:lnSpc>
                <a:spcPct val="130000"/>
              </a:lnSpc>
              <a:spcBef>
                <a:spcPts val="600"/>
              </a:spcBef>
            </a:pPr>
            <a:r>
              <a:rPr lang="zh-CN" altLang="en-US" sz="2800" dirty="0">
                <a:latin typeface="+mn-ea"/>
              </a:rPr>
              <a:t>当收到</a:t>
            </a:r>
            <a:r>
              <a:rPr lang="en-US" altLang="zh-CN" sz="2800" dirty="0">
                <a:latin typeface="+mn-ea"/>
              </a:rPr>
              <a:t>DNS</a:t>
            </a:r>
            <a:r>
              <a:rPr lang="zh-CN" altLang="en-US" sz="2800" dirty="0">
                <a:latin typeface="+mn-ea"/>
              </a:rPr>
              <a:t>查询请求时就给出相应的回答（可能是最终结果，也可能是下一步应当找的域名服务器的 </a:t>
            </a:r>
            <a:r>
              <a:rPr lang="en-US" altLang="zh-CN" sz="2800" dirty="0">
                <a:latin typeface="+mn-ea"/>
              </a:rPr>
              <a:t>IP </a:t>
            </a:r>
            <a:r>
              <a:rPr lang="zh-CN" altLang="en-US" sz="2800" dirty="0">
                <a:latin typeface="+mn-ea"/>
              </a:rPr>
              <a:t>地址）</a:t>
            </a:r>
            <a:endParaRPr lang="zh-CN" altLang="en-US" sz="28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域名服务器：权限域名服务器</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en-US" altLang="zh-CN" dirty="0">
                <a:sym typeface="+mn-ea"/>
              </a:rPr>
              <a:t>每个区</a:t>
            </a:r>
            <a:r>
              <a:rPr lang="zh-CN" altLang="en-US" dirty="0">
                <a:sym typeface="+mn-ea"/>
              </a:rPr>
              <a:t>设置相应的权限</a:t>
            </a:r>
            <a:r>
              <a:rPr lang="en-US" altLang="zh-CN" dirty="0" err="1">
                <a:sym typeface="+mn-ea"/>
              </a:rPr>
              <a:t>域名</a:t>
            </a:r>
            <a:r>
              <a:rPr lang="zh-CN" altLang="en-US" dirty="0">
                <a:sym typeface="+mn-ea"/>
              </a:rPr>
              <a:t>字</a:t>
            </a:r>
            <a:r>
              <a:rPr lang="en-US" altLang="zh-CN" dirty="0" err="1">
                <a:sym typeface="+mn-ea"/>
              </a:rPr>
              <a:t>服务器</a:t>
            </a:r>
            <a:r>
              <a:rPr lang="zh-CN" altLang="en-US" dirty="0">
                <a:sym typeface="+mn-ea"/>
              </a:rPr>
              <a:t>，用来保存该区中的所有主机的域名到IP地址的映射</a:t>
            </a:r>
            <a:endParaRPr lang="zh-CN" altLang="en-US" dirty="0"/>
          </a:p>
          <a:p>
            <a:pPr>
              <a:lnSpc>
                <a:spcPct val="130000"/>
              </a:lnSpc>
              <a:spcBef>
                <a:spcPts val="600"/>
              </a:spcBef>
            </a:pPr>
            <a:r>
              <a:rPr lang="en-US" altLang="zh-CN" dirty="0">
                <a:sym typeface="+mn-ea"/>
              </a:rPr>
              <a:t>权</a:t>
            </a:r>
            <a:r>
              <a:rPr lang="zh-CN" altLang="en-US" dirty="0">
                <a:sym typeface="+mn-ea"/>
              </a:rPr>
              <a:t>限</a:t>
            </a:r>
            <a:r>
              <a:rPr lang="en-US" altLang="zh-CN" dirty="0" err="1">
                <a:sym typeface="+mn-ea"/>
              </a:rPr>
              <a:t>域名</a:t>
            </a:r>
            <a:r>
              <a:rPr lang="zh-CN" altLang="en-US" dirty="0">
                <a:sym typeface="+mn-ea"/>
              </a:rPr>
              <a:t>字</a:t>
            </a:r>
            <a:r>
              <a:rPr lang="en-US" altLang="zh-CN" dirty="0" err="1">
                <a:sym typeface="+mn-ea"/>
              </a:rPr>
              <a:t>服务器一般只解析本辖域的域名</a:t>
            </a:r>
            <a:endParaRPr lang="en-US" altLang="zh-CN" dirty="0">
              <a:sym typeface="+mn-ea"/>
            </a:endParaRPr>
          </a:p>
          <a:p>
            <a:pPr lvl="1">
              <a:lnSpc>
                <a:spcPct val="130000"/>
              </a:lnSpc>
              <a:spcBef>
                <a:spcPts val="600"/>
              </a:spcBef>
              <a:buClr>
                <a:srgbClr val="00B050"/>
              </a:buClr>
            </a:pPr>
            <a:r>
              <a:rPr lang="zh-CN" altLang="en-US" dirty="0">
                <a:sym typeface="+mn-ea"/>
              </a:rPr>
              <a:t>每一个主机都必须在某个权限域名字服务器处注册登记。因此权限域名字服务器知道其管辖的主机名应当转换成什么IP地址</a:t>
            </a:r>
            <a:endParaRPr lang="en-US" altLang="zh-CN" dirty="0">
              <a:sym typeface="+mn-ea"/>
            </a:endParaRPr>
          </a:p>
          <a:p>
            <a:pPr lvl="2">
              <a:lnSpc>
                <a:spcPct val="130000"/>
              </a:lnSpc>
              <a:spcBef>
                <a:spcPts val="600"/>
              </a:spcBef>
              <a:buClr>
                <a:srgbClr val="0836BF"/>
              </a:buClr>
            </a:pPr>
            <a:r>
              <a:rPr lang="zh-CN" altLang="en-US" dirty="0">
                <a:sym typeface="+mn-ea"/>
              </a:rPr>
              <a:t>各个单位根据自己的具体情况把本单位的域名划为若干个域名</a:t>
            </a:r>
            <a:r>
              <a:rPr lang="en-US" altLang="zh-CN" noProof="0" dirty="0" err="1">
                <a:sym typeface="+mn-ea"/>
              </a:rPr>
              <a:t>管辖区</a:t>
            </a:r>
            <a:r>
              <a:rPr lang="zh-CN" altLang="en-US" dirty="0">
                <a:sym typeface="+mn-ea"/>
              </a:rPr>
              <a:t>(</a:t>
            </a:r>
            <a:r>
              <a:rPr lang="en-US" altLang="zh-CN" noProof="0" dirty="0">
                <a:sym typeface="+mn-ea"/>
              </a:rPr>
              <a:t>zone</a:t>
            </a:r>
            <a:r>
              <a:rPr lang="zh-CN" altLang="en-US" dirty="0">
                <a:sym typeface="+mn-ea"/>
              </a:rPr>
              <a:t>)，也可简称为</a:t>
            </a:r>
            <a:r>
              <a:rPr lang="en-US" altLang="zh-CN" noProof="0" dirty="0">
                <a:sym typeface="+mn-ea"/>
              </a:rPr>
              <a:t>区</a:t>
            </a:r>
            <a:endParaRPr lang="zh-CN" altLang="en-US" dirty="0"/>
          </a:p>
          <a:p>
            <a:pPr>
              <a:lnSpc>
                <a:spcPct val="130000"/>
              </a:lnSpc>
              <a:spcBef>
                <a:spcPts val="600"/>
              </a:spcBef>
            </a:pPr>
            <a:r>
              <a:rPr lang="zh-CN" altLang="en-US" dirty="0"/>
              <a:t>当一个权限域名服务器还不能给出最后的查询回答时，就会告诉发出查询请求的 </a:t>
            </a:r>
            <a:r>
              <a:rPr lang="en-US" altLang="zh-CN" dirty="0"/>
              <a:t>DNS </a:t>
            </a:r>
            <a:r>
              <a:rPr lang="zh-CN" altLang="en-US" dirty="0"/>
              <a:t>客户，下一步应当找哪一个权限域名服务 </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Autofit/>
          </a:bodyPr>
          <a:lstStyle/>
          <a:p>
            <a:r>
              <a:rPr lang="zh-CN" altLang="en-US" dirty="0">
                <a:sym typeface="+mn-ea"/>
              </a:rPr>
              <a:t>域名服务器：本地域名服务器</a:t>
            </a:r>
            <a:endParaRPr lang="zh-CN" altLang="en-US" dirty="0"/>
          </a:p>
        </p:txBody>
      </p:sp>
      <p:sp>
        <p:nvSpPr>
          <p:cNvPr id="3" name="内容占位符 2"/>
          <p:cNvSpPr>
            <a:spLocks noGrp="1"/>
          </p:cNvSpPr>
          <p:nvPr>
            <p:ph idx="1"/>
          </p:nvPr>
        </p:nvSpPr>
        <p:spPr>
          <a:xfrm>
            <a:off x="660399" y="1052515"/>
            <a:ext cx="10871202" cy="5183186"/>
          </a:xfrm>
        </p:spPr>
        <p:txBody>
          <a:bodyPr/>
          <a:lstStyle/>
          <a:p>
            <a:pPr>
              <a:spcBef>
                <a:spcPts val="0"/>
              </a:spcBef>
            </a:pPr>
            <a:r>
              <a:rPr lang="zh-CN" altLang="en-US" dirty="0">
                <a:sym typeface="+mn-ea"/>
              </a:rPr>
              <a:t>每一个</a:t>
            </a:r>
            <a:r>
              <a:rPr lang="en-US" altLang="zh-CN" dirty="0">
                <a:sym typeface="+mn-ea"/>
              </a:rPr>
              <a:t>Internet</a:t>
            </a:r>
            <a:r>
              <a:rPr lang="zh-CN" altLang="en-US" dirty="0">
                <a:sym typeface="+mn-ea"/>
              </a:rPr>
              <a:t>服务提供者</a:t>
            </a:r>
            <a:r>
              <a:rPr lang="en-US" altLang="zh-CN" noProof="0" dirty="0">
                <a:sym typeface="+mn-ea"/>
              </a:rPr>
              <a:t>ISP(Internet Service Provider)</a:t>
            </a:r>
            <a:r>
              <a:rPr lang="zh-CN" altLang="en-US" dirty="0">
                <a:sym typeface="+mn-ea"/>
              </a:rPr>
              <a:t>, 都至少有一个</a:t>
            </a:r>
            <a:r>
              <a:rPr lang="en-US" altLang="zh-CN" noProof="0" dirty="0" err="1">
                <a:sym typeface="+mn-ea"/>
              </a:rPr>
              <a:t>本地域名服务器</a:t>
            </a:r>
            <a:r>
              <a:rPr lang="zh-CN" altLang="en-US" dirty="0">
                <a:sym typeface="+mn-ea"/>
              </a:rPr>
              <a:t>，它也称为</a:t>
            </a:r>
            <a:r>
              <a:rPr lang="en-US" altLang="zh-CN" noProof="0" dirty="0" err="1">
                <a:sym typeface="+mn-ea"/>
              </a:rPr>
              <a:t>默认域名服务器</a:t>
            </a:r>
            <a:endParaRPr lang="zh-CN" altLang="en-US" dirty="0"/>
          </a:p>
          <a:p>
            <a:pPr>
              <a:spcBef>
                <a:spcPts val="0"/>
              </a:spcBef>
            </a:pPr>
            <a:r>
              <a:rPr lang="zh-CN" altLang="en-US" dirty="0">
                <a:sym typeface="+mn-ea"/>
              </a:rPr>
              <a:t>本地域名服务器离用户较近，一般不超过几个路由器的距离</a:t>
            </a:r>
            <a:endParaRPr lang="zh-CN" altLang="en-US" dirty="0"/>
          </a:p>
          <a:p>
            <a:pPr>
              <a:spcBef>
                <a:spcPts val="0"/>
              </a:spcBef>
            </a:pPr>
            <a:r>
              <a:rPr lang="zh-CN" altLang="en-US" dirty="0">
                <a:sym typeface="+mn-ea"/>
              </a:rPr>
              <a:t>当主机发出DNS查询报文时，这个查询报文就首先被送往该主机所在区域的本地域名字服务器</a:t>
            </a:r>
            <a:endParaRPr lang="zh-CN" altLang="en-US" dirty="0"/>
          </a:p>
          <a:p>
            <a:pPr>
              <a:spcBef>
                <a:spcPts val="0"/>
              </a:spcBef>
            </a:pPr>
            <a:r>
              <a:rPr lang="zh-CN" altLang="en-US" dirty="0">
                <a:sym typeface="+mn-ea"/>
              </a:rPr>
              <a:t>如果所要查询的主机也处在本地 ISP 的管辖范围，则本地域名字服务器就立即能进行域名解析，返回</a:t>
            </a:r>
            <a:r>
              <a:rPr lang="en-US" altLang="zh-CN" dirty="0">
                <a:sym typeface="+mn-ea"/>
              </a:rPr>
              <a:t>IP</a:t>
            </a:r>
            <a:r>
              <a:rPr lang="zh-CN" altLang="en-US" dirty="0">
                <a:sym typeface="+mn-ea"/>
              </a:rPr>
              <a:t>。否则就需要再以此去询问其他的域名服务器</a:t>
            </a:r>
            <a:endParaRPr lang="zh-CN" altLang="en-US" dirty="0"/>
          </a:p>
          <a:p>
            <a:pPr>
              <a:spcBef>
                <a:spcPts val="0"/>
              </a:spcBef>
            </a:pPr>
            <a:r>
              <a:rPr lang="zh-CN" altLang="en-US" dirty="0">
                <a:sym typeface="+mn-ea"/>
              </a:rPr>
              <a:t>实际部署中，解析请求路径上的本地域名服务器可能有多个</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a:t>
            </a:r>
            <a:r>
              <a:rPr lang="en-US" altLang="zh-CN" dirty="0">
                <a:sym typeface="+mn-ea"/>
              </a:rPr>
              <a:t>——</a:t>
            </a:r>
            <a:r>
              <a:rPr lang="zh-CN" altLang="en-US" dirty="0">
                <a:sym typeface="+mn-ea"/>
              </a:rPr>
              <a:t>本地解析</a:t>
            </a:r>
            <a:endParaRPr lang="zh-CN" altLang="en-US" dirty="0"/>
          </a:p>
        </p:txBody>
      </p:sp>
      <p:sp>
        <p:nvSpPr>
          <p:cNvPr id="3" name="内容占位符 2"/>
          <p:cNvSpPr>
            <a:spLocks noGrp="1"/>
          </p:cNvSpPr>
          <p:nvPr>
            <p:ph idx="1"/>
          </p:nvPr>
        </p:nvSpPr>
        <p:spPr>
          <a:xfrm>
            <a:off x="660400" y="1052513"/>
            <a:ext cx="6455197" cy="5183187"/>
          </a:xfrm>
        </p:spPr>
        <p:txBody>
          <a:bodyPr>
            <a:normAutofit/>
          </a:bodyPr>
          <a:lstStyle/>
          <a:p>
            <a:pPr>
              <a:lnSpc>
                <a:spcPct val="130000"/>
              </a:lnSpc>
              <a:spcBef>
                <a:spcPts val="600"/>
              </a:spcBef>
            </a:pPr>
            <a:r>
              <a:rPr lang="zh-CN" altLang="en-US" sz="2800" dirty="0">
                <a:latin typeface="+mn-ea"/>
                <a:sym typeface="+mn-ea"/>
              </a:rPr>
              <a:t>当某一应用进程需要进行域名解析时，该应用进程将域名放在DNS请求报文（</a:t>
            </a:r>
            <a:r>
              <a:rPr lang="en-US" altLang="zh-CN" sz="2800" noProof="0" dirty="0" err="1">
                <a:latin typeface="+mn-ea"/>
                <a:sym typeface="+mn-ea"/>
              </a:rPr>
              <a:t>UDP数据报</a:t>
            </a:r>
            <a:r>
              <a:rPr lang="en-US" altLang="zh-CN" sz="2800" noProof="0" dirty="0">
                <a:latin typeface="+mn-ea"/>
                <a:sym typeface="+mn-ea"/>
              </a:rPr>
              <a:t>,</a:t>
            </a:r>
            <a:r>
              <a:rPr lang="zh-CN" altLang="en-US" sz="2800" noProof="0" dirty="0">
                <a:latin typeface="+mn-ea"/>
                <a:sym typeface="+mn-ea"/>
              </a:rPr>
              <a:t>目的</a:t>
            </a:r>
            <a:r>
              <a:rPr lang="en-US" altLang="zh-CN" sz="2800" noProof="0" dirty="0">
                <a:latin typeface="+mn-ea"/>
                <a:sym typeface="+mn-ea"/>
              </a:rPr>
              <a:t>端口号为53</a:t>
            </a:r>
            <a:r>
              <a:rPr lang="zh-CN" altLang="en-US" sz="2800" dirty="0">
                <a:latin typeface="+mn-ea"/>
                <a:sym typeface="+mn-ea"/>
              </a:rPr>
              <a:t>）发给本地域名服务器（使用UDP是为了减少开销）</a:t>
            </a:r>
            <a:endParaRPr lang="en-US" altLang="zh-CN" sz="2800" dirty="0">
              <a:latin typeface="+mn-ea"/>
              <a:sym typeface="+mn-ea"/>
            </a:endParaRPr>
          </a:p>
          <a:p>
            <a:pPr>
              <a:lnSpc>
                <a:spcPct val="130000"/>
              </a:lnSpc>
              <a:spcBef>
                <a:spcPts val="600"/>
              </a:spcBef>
            </a:pPr>
            <a:r>
              <a:rPr lang="zh-CN" altLang="en-US" sz="2800" dirty="0">
                <a:latin typeface="+mn-ea"/>
                <a:sym typeface="+mn-ea"/>
              </a:rPr>
              <a:t>本地域名服务器查找域名后, 将对应IP地址放在应答报文中返回给应用进程</a:t>
            </a:r>
            <a:endParaRPr lang="zh-CN" altLang="en-US" sz="2800" dirty="0">
              <a:latin typeface="+mn-ea"/>
            </a:endParaRPr>
          </a:p>
        </p:txBody>
      </p:sp>
      <p:grpSp>
        <p:nvGrpSpPr>
          <p:cNvPr id="28" name="组合 27"/>
          <p:cNvGrpSpPr/>
          <p:nvPr/>
        </p:nvGrpSpPr>
        <p:grpSpPr>
          <a:xfrm>
            <a:off x="7256483" y="1573443"/>
            <a:ext cx="3905662" cy="3307732"/>
            <a:chOff x="1221751" y="1795270"/>
            <a:chExt cx="3354950" cy="2777701"/>
          </a:xfrm>
        </p:grpSpPr>
        <p:cxnSp>
          <p:nvCxnSpPr>
            <p:cNvPr id="29" name="连接符: 肘形 28"/>
            <p:cNvCxnSpPr/>
            <p:nvPr/>
          </p:nvCxnSpPr>
          <p:spPr>
            <a:xfrm rot="10800000">
              <a:off x="2029569" y="2337742"/>
              <a:ext cx="396000" cy="424935"/>
            </a:xfrm>
            <a:prstGeom prst="bentConnector3">
              <a:avLst>
                <a:gd name="adj1" fmla="val 192682"/>
              </a:avLst>
            </a:prstGeom>
            <a:ln w="28575">
              <a:solidFill>
                <a:srgbClr val="003659"/>
              </a:solidFill>
              <a:tailEnd type="triangle"/>
            </a:ln>
          </p:spPr>
          <p:style>
            <a:lnRef idx="1">
              <a:schemeClr val="accent1"/>
            </a:lnRef>
            <a:fillRef idx="0">
              <a:schemeClr val="accent1"/>
            </a:fillRef>
            <a:effectRef idx="0">
              <a:schemeClr val="accent1"/>
            </a:effectRef>
            <a:fontRef idx="minor">
              <a:schemeClr val="tx1"/>
            </a:fontRef>
          </p:style>
        </p:cxnSp>
        <p:pic>
          <p:nvPicPr>
            <p:cNvPr id="30" name="图片 72" descr="交换机.png"/>
            <p:cNvPicPr>
              <a:picLocks noChangeAspect="1"/>
            </p:cNvPicPr>
            <p:nvPr/>
          </p:nvPicPr>
          <p:blipFill>
            <a:blip r:embed="rId1" cstate="print"/>
            <a:stretch>
              <a:fillRect/>
            </a:stretch>
          </p:blipFill>
          <p:spPr>
            <a:xfrm>
              <a:off x="2033476" y="2159761"/>
              <a:ext cx="459599" cy="778545"/>
            </a:xfrm>
            <a:prstGeom prst="rect">
              <a:avLst/>
            </a:prstGeom>
          </p:spPr>
        </p:pic>
        <p:pic>
          <p:nvPicPr>
            <p:cNvPr id="31" name="图形 3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3075" y="2251254"/>
              <a:ext cx="625406" cy="572084"/>
            </a:xfrm>
            <a:prstGeom prst="rect">
              <a:avLst/>
            </a:prstGeom>
          </p:spPr>
        </p:pic>
        <p:sp>
          <p:nvSpPr>
            <p:cNvPr id="32" name="文本框 34830"/>
            <p:cNvSpPr txBox="1">
              <a:spLocks noChangeArrowheads="1"/>
            </p:cNvSpPr>
            <p:nvPr/>
          </p:nvSpPr>
          <p:spPr bwMode="auto">
            <a:xfrm flipH="1">
              <a:off x="1583145" y="1796382"/>
              <a:ext cx="1435374"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本地域名服务器</a:t>
              </a:r>
              <a:endParaRPr lang="zh-CN" altLang="en-US" sz="1600" dirty="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V="1">
              <a:off x="2493075" y="2641543"/>
              <a:ext cx="126000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2462009" y="2498523"/>
              <a:ext cx="1260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830"/>
            <p:cNvSpPr txBox="1">
              <a:spLocks noChangeArrowheads="1"/>
            </p:cNvSpPr>
            <p:nvPr/>
          </p:nvSpPr>
          <p:spPr bwMode="auto">
            <a:xfrm flipH="1">
              <a:off x="1641086" y="2395144"/>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36" name="文本框 34830"/>
            <p:cNvSpPr txBox="1">
              <a:spLocks noChangeArrowheads="1"/>
            </p:cNvSpPr>
            <p:nvPr/>
          </p:nvSpPr>
          <p:spPr bwMode="auto">
            <a:xfrm flipH="1">
              <a:off x="2841155" y="2644107"/>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p:txBody>
        </p:sp>
        <p:sp>
          <p:nvSpPr>
            <p:cNvPr id="37" name="文本框 34830"/>
            <p:cNvSpPr txBox="1">
              <a:spLocks noChangeArrowheads="1"/>
            </p:cNvSpPr>
            <p:nvPr/>
          </p:nvSpPr>
          <p:spPr bwMode="auto">
            <a:xfrm flipH="1">
              <a:off x="1750178" y="3421009"/>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38" name="文本框 34830"/>
            <p:cNvSpPr txBox="1">
              <a:spLocks noChangeArrowheads="1"/>
            </p:cNvSpPr>
            <p:nvPr/>
          </p:nvSpPr>
          <p:spPr bwMode="auto">
            <a:xfrm flipH="1">
              <a:off x="2490833" y="2894000"/>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pic>
          <p:nvPicPr>
            <p:cNvPr id="39" name="图形 3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9182" y="3648365"/>
              <a:ext cx="499686" cy="608004"/>
            </a:xfrm>
            <a:prstGeom prst="rect">
              <a:avLst/>
            </a:prstGeom>
          </p:spPr>
        </p:pic>
        <p:sp>
          <p:nvSpPr>
            <p:cNvPr id="40" name="流程图: 直接访问存储器 39"/>
            <p:cNvSpPr/>
            <p:nvPr/>
          </p:nvSpPr>
          <p:spPr>
            <a:xfrm>
              <a:off x="2761096" y="3773055"/>
              <a:ext cx="447964" cy="415636"/>
            </a:xfrm>
            <a:prstGeom prst="flowChartMagneticDrum">
              <a:avLst/>
            </a:prstGeom>
            <a:noFill/>
            <a:ln w="28575">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cxnSp>
          <p:nvCxnSpPr>
            <p:cNvPr id="41" name="连接符: 肘形 40"/>
            <p:cNvCxnSpPr>
              <a:stCxn id="30" idx="2"/>
            </p:cNvCxnSpPr>
            <p:nvPr/>
          </p:nvCxnSpPr>
          <p:spPr>
            <a:xfrm rot="5400000">
              <a:off x="1600333" y="2967001"/>
              <a:ext cx="691639" cy="634249"/>
            </a:xfrm>
            <a:prstGeom prst="bentConnector3">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连接符: 肘形 41"/>
            <p:cNvCxnSpPr>
              <a:stCxn id="30" idx="2"/>
              <a:endCxn id="40" idx="0"/>
            </p:cNvCxnSpPr>
            <p:nvPr/>
          </p:nvCxnSpPr>
          <p:spPr>
            <a:xfrm rot="16200000" flipH="1">
              <a:off x="2206803" y="2994779"/>
              <a:ext cx="834749" cy="721802"/>
            </a:xfrm>
            <a:prstGeom prst="bentConnector3">
              <a:avLst>
                <a:gd name="adj1" fmla="val 41148"/>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656733" y="3163455"/>
              <a:ext cx="4676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699491" y="3429000"/>
              <a:ext cx="4664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2390362" y="3429000"/>
              <a:ext cx="46763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2438400" y="3165764"/>
              <a:ext cx="4664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文本框 34830"/>
            <p:cNvSpPr txBox="1">
              <a:spLocks noChangeArrowheads="1"/>
            </p:cNvSpPr>
            <p:nvPr/>
          </p:nvSpPr>
          <p:spPr bwMode="auto">
            <a:xfrm flipH="1">
              <a:off x="2857992" y="2204200"/>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48" name="文本框 34830"/>
            <p:cNvSpPr txBox="1">
              <a:spLocks noChangeArrowheads="1"/>
            </p:cNvSpPr>
            <p:nvPr/>
          </p:nvSpPr>
          <p:spPr bwMode="auto">
            <a:xfrm flipH="1">
              <a:off x="1693214" y="2898795"/>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49" name="文本框 34830"/>
            <p:cNvSpPr txBox="1">
              <a:spLocks noChangeArrowheads="1"/>
            </p:cNvSpPr>
            <p:nvPr/>
          </p:nvSpPr>
          <p:spPr bwMode="auto">
            <a:xfrm flipH="1">
              <a:off x="2443331" y="3421009"/>
              <a:ext cx="354729"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p:txBody>
        </p:sp>
        <p:sp>
          <p:nvSpPr>
            <p:cNvPr id="50" name="文本框 34830"/>
            <p:cNvSpPr txBox="1">
              <a:spLocks noChangeArrowheads="1"/>
            </p:cNvSpPr>
            <p:nvPr/>
          </p:nvSpPr>
          <p:spPr bwMode="auto">
            <a:xfrm flipH="1">
              <a:off x="3738034" y="1795270"/>
              <a:ext cx="838667"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客户机</a:t>
              </a:r>
              <a:endParaRPr lang="zh-CN" altLang="en-US" sz="1600" dirty="0">
                <a:latin typeface="微软雅黑" panose="020B0503020204020204" pitchFamily="34" charset="-122"/>
                <a:ea typeface="微软雅黑" panose="020B0503020204020204" pitchFamily="34" charset="-122"/>
              </a:endParaRPr>
            </a:p>
          </p:txBody>
        </p:sp>
        <p:sp>
          <p:nvSpPr>
            <p:cNvPr id="51" name="文本框 34830"/>
            <p:cNvSpPr txBox="1">
              <a:spLocks noChangeArrowheads="1"/>
            </p:cNvSpPr>
            <p:nvPr/>
          </p:nvSpPr>
          <p:spPr bwMode="auto">
            <a:xfrm flipH="1">
              <a:off x="1221751" y="4288667"/>
              <a:ext cx="1081181"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本域数据库</a:t>
              </a:r>
              <a:endParaRPr lang="zh-CN" altLang="en-US" sz="1600" dirty="0">
                <a:latin typeface="微软雅黑" panose="020B0503020204020204" pitchFamily="34" charset="-122"/>
                <a:ea typeface="微软雅黑" panose="020B0503020204020204" pitchFamily="34" charset="-122"/>
              </a:endParaRPr>
            </a:p>
          </p:txBody>
        </p:sp>
        <p:sp>
          <p:nvSpPr>
            <p:cNvPr id="52" name="文本框 34830"/>
            <p:cNvSpPr txBox="1">
              <a:spLocks noChangeArrowheads="1"/>
            </p:cNvSpPr>
            <p:nvPr/>
          </p:nvSpPr>
          <p:spPr bwMode="auto">
            <a:xfrm flipH="1">
              <a:off x="2496967" y="4288667"/>
              <a:ext cx="838667" cy="28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缓存</a:t>
              </a:r>
              <a:endParaRPr lang="zh-CN" altLang="en-US" sz="1600" dirty="0">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sym typeface="+mn-ea"/>
              </a:rPr>
              <a:t>域名查询有</a:t>
            </a:r>
            <a:r>
              <a:rPr lang="en-US" altLang="zh-CN" sz="2800" noProof="0" dirty="0" err="1">
                <a:latin typeface="+mn-ea"/>
                <a:sym typeface="+mn-ea"/>
              </a:rPr>
              <a:t>递归查询</a:t>
            </a:r>
            <a:r>
              <a:rPr lang="zh-CN" altLang="en-US" sz="2800" dirty="0">
                <a:latin typeface="+mn-ea"/>
                <a:sym typeface="+mn-ea"/>
              </a:rPr>
              <a:t>(recursive query)和</a:t>
            </a:r>
            <a:r>
              <a:rPr lang="en-US" altLang="zh-CN" sz="2800" noProof="0" dirty="0" err="1">
                <a:latin typeface="+mn-ea"/>
                <a:sym typeface="+mn-ea"/>
              </a:rPr>
              <a:t>迭代查询</a:t>
            </a:r>
            <a:r>
              <a:rPr lang="zh-CN" altLang="en-US" sz="2800" dirty="0">
                <a:latin typeface="+mn-ea"/>
                <a:sym typeface="+mn-ea"/>
              </a:rPr>
              <a:t>(或循环查询，iterative query)两种方式</a:t>
            </a:r>
            <a:endParaRPr lang="zh-CN" altLang="en-US" sz="2800" dirty="0">
              <a:latin typeface="+mn-ea"/>
            </a:endParaRPr>
          </a:p>
          <a:p>
            <a:pPr lvl="1">
              <a:lnSpc>
                <a:spcPct val="130000"/>
              </a:lnSpc>
              <a:spcBef>
                <a:spcPts val="600"/>
              </a:spcBef>
              <a:buClr>
                <a:srgbClr val="00B050"/>
              </a:buClr>
            </a:pPr>
            <a:r>
              <a:rPr lang="en-US" altLang="zh-CN" sz="2400" noProof="0" dirty="0" err="1">
                <a:latin typeface="+mn-ea"/>
                <a:sym typeface="+mn-ea"/>
              </a:rPr>
              <a:t>主机向本地域名</a:t>
            </a:r>
            <a:r>
              <a:rPr lang="zh-CN" altLang="en-US" sz="2400" noProof="0" dirty="0">
                <a:latin typeface="+mn-ea"/>
                <a:sym typeface="+mn-ea"/>
              </a:rPr>
              <a:t>字</a:t>
            </a:r>
            <a:r>
              <a:rPr lang="en-US" altLang="zh-CN" sz="2400" noProof="0" dirty="0" err="1">
                <a:latin typeface="+mn-ea"/>
                <a:sym typeface="+mn-ea"/>
              </a:rPr>
              <a:t>服务器</a:t>
            </a:r>
            <a:r>
              <a:rPr lang="zh-CN" altLang="en-US" sz="2400" dirty="0">
                <a:latin typeface="+mn-ea"/>
                <a:sym typeface="+mn-ea"/>
              </a:rPr>
              <a:t>的查询一般采用递归查询</a:t>
            </a:r>
            <a:endParaRPr lang="zh-CN" altLang="en-US" sz="2400" dirty="0">
              <a:latin typeface="+mn-ea"/>
              <a:sym typeface="+mn-ea"/>
            </a:endParaRPr>
          </a:p>
          <a:p>
            <a:pPr lvl="1">
              <a:lnSpc>
                <a:spcPct val="130000"/>
              </a:lnSpc>
              <a:spcBef>
                <a:spcPts val="600"/>
              </a:spcBef>
              <a:buClr>
                <a:srgbClr val="00B050"/>
              </a:buClr>
            </a:pPr>
            <a:r>
              <a:rPr lang="en-US" altLang="zh-CN" sz="2400" noProof="0" dirty="0" err="1">
                <a:latin typeface="+mn-ea"/>
                <a:sym typeface="+mn-ea"/>
              </a:rPr>
              <a:t>本地域名</a:t>
            </a:r>
            <a:r>
              <a:rPr lang="zh-CN" altLang="en-US" sz="2400" noProof="0" dirty="0">
                <a:latin typeface="+mn-ea"/>
                <a:sym typeface="+mn-ea"/>
              </a:rPr>
              <a:t>字</a:t>
            </a:r>
            <a:r>
              <a:rPr lang="en-US" altLang="zh-CN" sz="2400" noProof="0" dirty="0" err="1">
                <a:latin typeface="+mn-ea"/>
                <a:sym typeface="+mn-ea"/>
              </a:rPr>
              <a:t>服务器向根服务器</a:t>
            </a:r>
            <a:r>
              <a:rPr lang="zh-CN" altLang="en-US" sz="2400" dirty="0">
                <a:latin typeface="+mn-ea"/>
                <a:sym typeface="+mn-ea"/>
              </a:rPr>
              <a:t>可以采用递归查询，但一般</a:t>
            </a:r>
            <a:r>
              <a:rPr lang="en-US" altLang="zh-CN" sz="2400" noProof="0" dirty="0" err="1">
                <a:latin typeface="+mn-ea"/>
                <a:sym typeface="+mn-ea"/>
              </a:rPr>
              <a:t>优先采用迭代查询</a:t>
            </a:r>
            <a:endParaRPr lang="zh-CN" altLang="en-US" sz="2400" dirty="0">
              <a:latin typeface="+mn-ea"/>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t>应用进程</a:t>
            </a:r>
            <a:r>
              <a:rPr lang="zh-CN" altLang="en-US" dirty="0"/>
              <a:t>间</a:t>
            </a:r>
            <a:r>
              <a:rPr lang="zh-CN" dirty="0"/>
              <a:t>通信方式</a:t>
            </a:r>
            <a:r>
              <a:rPr lang="zh-CN" altLang="en-US" dirty="0"/>
              <a:t>分类</a:t>
            </a:r>
            <a:endParaRPr lang="zh-CN" dirty="0"/>
          </a:p>
        </p:txBody>
      </p:sp>
      <p:sp>
        <p:nvSpPr>
          <p:cNvPr id="3" name="内容占位符 2"/>
          <p:cNvSpPr>
            <a:spLocks noGrp="1"/>
          </p:cNvSpPr>
          <p:nvPr>
            <p:ph idx="1"/>
          </p:nvPr>
        </p:nvSpPr>
        <p:spPr/>
        <p:txBody>
          <a:bodyPr/>
          <a:lstStyle/>
          <a:p>
            <a:pPr>
              <a:spcBef>
                <a:spcPts val="0"/>
              </a:spcBef>
            </a:pPr>
            <a:r>
              <a:rPr lang="zh-CN" altLang="en-US" sz="2800" dirty="0">
                <a:latin typeface="+mn-ea"/>
                <a:sym typeface="+mn-ea"/>
              </a:rPr>
              <a:t>位于不同主机上的进程间的通信有三种通信方式：</a:t>
            </a:r>
            <a:endParaRPr lang="en-US" altLang="zh-CN" sz="2800" dirty="0">
              <a:latin typeface="+mn-ea"/>
              <a:sym typeface="+mn-ea"/>
            </a:endParaRPr>
          </a:p>
          <a:p>
            <a:pPr lvl="1">
              <a:spcBef>
                <a:spcPts val="0"/>
              </a:spcBef>
              <a:buClr>
                <a:srgbClr val="00B050"/>
              </a:buClr>
            </a:pPr>
            <a:r>
              <a:rPr lang="en-US" altLang="zh-CN" sz="2400" dirty="0">
                <a:latin typeface="+mn-ea"/>
                <a:sym typeface="+mn-ea"/>
              </a:rPr>
              <a:t>C/S</a:t>
            </a:r>
            <a:r>
              <a:rPr lang="zh-CN" altLang="en-US" sz="2400" dirty="0">
                <a:latin typeface="+mn-ea"/>
                <a:sym typeface="+mn-ea"/>
              </a:rPr>
              <a:t>：</a:t>
            </a:r>
            <a:r>
              <a:rPr lang="en-US" altLang="zh-CN" sz="2400" dirty="0">
                <a:latin typeface="+mn-ea"/>
                <a:sym typeface="+mn-ea"/>
              </a:rPr>
              <a:t>Client/Server</a:t>
            </a:r>
            <a:r>
              <a:rPr lang="zh-CN" altLang="en-US" sz="2400" dirty="0">
                <a:latin typeface="+mn-ea"/>
                <a:sym typeface="+mn-ea"/>
              </a:rPr>
              <a:t>，客户</a:t>
            </a:r>
            <a:r>
              <a:rPr lang="en-US" altLang="zh-CN" sz="2400" dirty="0">
                <a:latin typeface="+mn-ea"/>
                <a:sym typeface="+mn-ea"/>
              </a:rPr>
              <a:t>/</a:t>
            </a:r>
            <a:r>
              <a:rPr lang="zh-CN" altLang="en-US" sz="2400" dirty="0">
                <a:latin typeface="+mn-ea"/>
                <a:sym typeface="+mn-ea"/>
              </a:rPr>
              <a:t>服务器方式</a:t>
            </a:r>
            <a:endParaRPr lang="en-US" altLang="zh-CN" sz="2400" dirty="0">
              <a:latin typeface="+mn-ea"/>
              <a:sym typeface="+mn-ea"/>
            </a:endParaRPr>
          </a:p>
          <a:p>
            <a:pPr lvl="1">
              <a:spcBef>
                <a:spcPts val="0"/>
              </a:spcBef>
              <a:buClr>
                <a:srgbClr val="00B050"/>
              </a:buClr>
            </a:pPr>
            <a:r>
              <a:rPr lang="en-US" altLang="zh-CN" sz="2400" dirty="0">
                <a:latin typeface="+mn-ea"/>
                <a:sym typeface="+mn-ea"/>
              </a:rPr>
              <a:t>B</a:t>
            </a:r>
            <a:r>
              <a:rPr lang="zh-CN" altLang="en-US" sz="2400" dirty="0">
                <a:latin typeface="+mn-ea"/>
                <a:sym typeface="+mn-ea"/>
              </a:rPr>
              <a:t>/S：</a:t>
            </a:r>
            <a:r>
              <a:rPr lang="en-US" altLang="zh-CN" sz="2400" dirty="0">
                <a:latin typeface="+mn-ea"/>
                <a:sym typeface="+mn-ea"/>
              </a:rPr>
              <a:t>Browser/Server</a:t>
            </a:r>
            <a:r>
              <a:rPr lang="zh-CN" altLang="en-US" sz="2400" dirty="0">
                <a:latin typeface="+mn-ea"/>
                <a:sym typeface="+mn-ea"/>
              </a:rPr>
              <a:t>，浏览器</a:t>
            </a:r>
            <a:r>
              <a:rPr lang="en-US" altLang="zh-CN" sz="2400" dirty="0">
                <a:latin typeface="+mn-ea"/>
                <a:sym typeface="+mn-ea"/>
              </a:rPr>
              <a:t>/</a:t>
            </a:r>
            <a:r>
              <a:rPr lang="zh-CN" altLang="en-US" sz="2400" dirty="0">
                <a:latin typeface="+mn-ea"/>
                <a:sym typeface="+mn-ea"/>
              </a:rPr>
              <a:t>服务器方式</a:t>
            </a:r>
            <a:endParaRPr lang="en-US" altLang="zh-CN" sz="2400" dirty="0">
              <a:latin typeface="+mn-ea"/>
              <a:sym typeface="+mn-ea"/>
            </a:endParaRPr>
          </a:p>
          <a:p>
            <a:pPr lvl="1">
              <a:spcBef>
                <a:spcPts val="0"/>
              </a:spcBef>
              <a:buClr>
                <a:srgbClr val="00B050"/>
              </a:buClr>
            </a:pPr>
            <a:r>
              <a:rPr lang="en-US" altLang="zh-CN" sz="2400" dirty="0">
                <a:latin typeface="+mn-ea"/>
                <a:sym typeface="+mn-ea"/>
              </a:rPr>
              <a:t>P2P</a:t>
            </a:r>
            <a:r>
              <a:rPr lang="zh-CN" altLang="en-US" sz="2400" dirty="0">
                <a:latin typeface="+mn-ea"/>
                <a:sym typeface="+mn-ea"/>
              </a:rPr>
              <a:t>：</a:t>
            </a:r>
            <a:r>
              <a:rPr lang="en-US" altLang="zh-CN" sz="2400" dirty="0">
                <a:latin typeface="+mn-ea"/>
                <a:sym typeface="+mn-ea"/>
              </a:rPr>
              <a:t>Peer to Peer</a:t>
            </a:r>
            <a:r>
              <a:rPr lang="zh-CN" altLang="en-US" sz="2400" dirty="0">
                <a:latin typeface="+mn-ea"/>
                <a:sym typeface="+mn-ea"/>
              </a:rPr>
              <a:t>，对等方式</a:t>
            </a:r>
            <a:endParaRPr lang="zh-CN" altLang="en-US" sz="2400" dirty="0">
              <a:latin typeface="+mn-ea"/>
              <a:sym typeface="+mn-ea"/>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域名解析过程：递归查询方法</a:t>
            </a:r>
            <a:endParaRPr lang="zh-CN" altLang="en-US" dirty="0"/>
          </a:p>
        </p:txBody>
      </p:sp>
      <p:sp>
        <p:nvSpPr>
          <p:cNvPr id="3" name="内容占位符 2"/>
          <p:cNvSpPr>
            <a:spLocks noGrp="1"/>
          </p:cNvSpPr>
          <p:nvPr>
            <p:ph idx="1"/>
          </p:nvPr>
        </p:nvSpPr>
        <p:spPr>
          <a:xfrm>
            <a:off x="660400" y="1052514"/>
            <a:ext cx="4500006" cy="4516080"/>
          </a:xfrm>
        </p:spPr>
        <p:txBody>
          <a:bodyPr>
            <a:normAutofit/>
          </a:bodyPr>
          <a:lstStyle/>
          <a:p>
            <a:pPr marL="228600" lvl="1" indent="-228600">
              <a:lnSpc>
                <a:spcPct val="130000"/>
              </a:lnSpc>
              <a:spcBef>
                <a:spcPts val="600"/>
              </a:spcBef>
            </a:pPr>
            <a:r>
              <a:rPr lang="zh-CN" altLang="en-US" sz="2800" dirty="0">
                <a:latin typeface="+mn-ea"/>
                <a:sym typeface="+mn-ea"/>
              </a:rPr>
              <a:t>该域名服务器就以DNS客户的身份向下一步应查询的域名服务器发出查询请求，即</a:t>
            </a:r>
            <a:r>
              <a:rPr lang="en-US" altLang="zh-CN" sz="2800" dirty="0">
                <a:latin typeface="+mn-ea"/>
                <a:sym typeface="+mn-ea"/>
              </a:rPr>
              <a:t>替</a:t>
            </a:r>
            <a:r>
              <a:rPr lang="zh-CN" altLang="en-US" sz="2800" dirty="0">
                <a:latin typeface="+mn-ea"/>
                <a:sym typeface="+mn-ea"/>
              </a:rPr>
              <a:t>本地域名服务器继续</a:t>
            </a:r>
            <a:r>
              <a:rPr lang="en-US" altLang="zh-CN" sz="2800" dirty="0" err="1">
                <a:latin typeface="+mn-ea"/>
                <a:sym typeface="+mn-ea"/>
              </a:rPr>
              <a:t>查询</a:t>
            </a:r>
            <a:endParaRPr lang="en-US" altLang="zh-CN" sz="2800" dirty="0">
              <a:latin typeface="+mn-ea"/>
              <a:sym typeface="+mn-ea"/>
            </a:endParaRPr>
          </a:p>
          <a:p>
            <a:pPr marL="228600" lvl="1" indent="-228600">
              <a:lnSpc>
                <a:spcPct val="130000"/>
              </a:lnSpc>
              <a:spcBef>
                <a:spcPts val="600"/>
              </a:spcBef>
            </a:pPr>
            <a:r>
              <a:rPr lang="zh-CN" altLang="en-US" sz="2800" dirty="0">
                <a:latin typeface="+mn-ea"/>
                <a:sym typeface="+mn-ea"/>
              </a:rPr>
              <a:t>较少使用</a:t>
            </a:r>
            <a:endParaRPr lang="zh-CN" altLang="en-US" sz="2800" dirty="0">
              <a:latin typeface="+mn-ea"/>
            </a:endParaRPr>
          </a:p>
        </p:txBody>
      </p:sp>
      <p:grpSp>
        <p:nvGrpSpPr>
          <p:cNvPr id="7" name="组合 6"/>
          <p:cNvGrpSpPr/>
          <p:nvPr/>
        </p:nvGrpSpPr>
        <p:grpSpPr>
          <a:xfrm>
            <a:off x="5335611" y="1307170"/>
            <a:ext cx="6810379" cy="4928531"/>
            <a:chOff x="5699500" y="1297755"/>
            <a:chExt cx="6493077" cy="4928252"/>
          </a:xfrm>
        </p:grpSpPr>
        <p:sp>
          <p:nvSpPr>
            <p:cNvPr id="8" name="矩形 32771"/>
            <p:cNvSpPr>
              <a:spLocks noChangeArrowheads="1"/>
            </p:cNvSpPr>
            <p:nvPr/>
          </p:nvSpPr>
          <p:spPr bwMode="auto">
            <a:xfrm flipH="1">
              <a:off x="7260996" y="1318392"/>
              <a:ext cx="3140075" cy="3065463"/>
            </a:xfrm>
            <a:prstGeom prst="rect">
              <a:avLst/>
            </a:prstGeom>
            <a:noFill/>
            <a:ln w="28575">
              <a:solidFill>
                <a:srgbClr val="FF0000"/>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32772"/>
            <p:cNvSpPr txBox="1">
              <a:spLocks noChangeArrowheads="1"/>
            </p:cNvSpPr>
            <p:nvPr/>
          </p:nvSpPr>
          <p:spPr bwMode="auto">
            <a:xfrm flipH="1">
              <a:off x="10168197" y="1483492"/>
              <a:ext cx="2023745" cy="70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顶级域名服务器</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dns.com</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32773"/>
            <p:cNvSpPr txBox="1">
              <a:spLocks noChangeArrowheads="1"/>
            </p:cNvSpPr>
            <p:nvPr/>
          </p:nvSpPr>
          <p:spPr bwMode="auto">
            <a:xfrm flipH="1">
              <a:off x="10322451" y="3800464"/>
              <a:ext cx="1870126" cy="58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权限域名服务dns.abc.com</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32774"/>
            <p:cNvSpPr txBox="1">
              <a:spLocks noChangeArrowheads="1"/>
            </p:cNvSpPr>
            <p:nvPr/>
          </p:nvSpPr>
          <p:spPr bwMode="auto">
            <a:xfrm flipH="1">
              <a:off x="5699500" y="3564893"/>
              <a:ext cx="1603744" cy="82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endPar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名</a:t>
              </a:r>
              <a:r>
                <a:rPr kumimoji="1" lang="zh-CN" altLang="en-US"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字</a:t>
              </a:r>
              <a:r>
                <a:rPr kumimoji="1" lang="en-US" altLang="zh-CN" sz="2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服务器</a:t>
              </a:r>
              <a:endParaRPr lang="zh-CN" altLang="en-US" sz="200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80000"/>
                </a:lnSpc>
              </a:pP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dns.xyz.com</a:t>
              </a:r>
              <a:endParaRPr lang="en-US" altLang="zh-CN" sz="20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文本框 32776"/>
            <p:cNvSpPr txBox="1">
              <a:spLocks noChangeArrowheads="1"/>
            </p:cNvSpPr>
            <p:nvPr/>
          </p:nvSpPr>
          <p:spPr bwMode="auto">
            <a:xfrm flipH="1">
              <a:off x="7065776" y="5888841"/>
              <a:ext cx="1465262" cy="337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8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m.xyz.com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32777"/>
            <p:cNvSpPr txBox="1">
              <a:spLocks noChangeArrowheads="1"/>
            </p:cNvSpPr>
            <p:nvPr/>
          </p:nvSpPr>
          <p:spPr bwMode="auto">
            <a:xfrm flipH="1">
              <a:off x="6036691" y="1499355"/>
              <a:ext cx="1187218" cy="39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根服务器</a:t>
              </a:r>
              <a:endParaRPr lang="zh-CN" altLang="en-US" sz="2000" dirty="0">
                <a:latin typeface="微软雅黑" panose="020B0503020204020204" pitchFamily="34" charset="-122"/>
                <a:ea typeface="微软雅黑" panose="020B0503020204020204" pitchFamily="34" charset="-122"/>
              </a:endParaRPr>
            </a:p>
          </p:txBody>
        </p:sp>
        <p:grpSp>
          <p:nvGrpSpPr>
            <p:cNvPr id="23" name="组合 22"/>
            <p:cNvGrpSpPr/>
            <p:nvPr/>
          </p:nvGrpSpPr>
          <p:grpSpPr bwMode="auto">
            <a:xfrm>
              <a:off x="7777740" y="2459805"/>
              <a:ext cx="436562" cy="914400"/>
              <a:chOff x="0" y="0"/>
              <a:chExt cx="275" cy="576"/>
            </a:xfrm>
          </p:grpSpPr>
          <p:sp>
            <p:nvSpPr>
              <p:cNvPr id="24" name="文本框 32781"/>
              <p:cNvSpPr txBox="1">
                <a:spLocks noChangeArrowheads="1"/>
              </p:cNvSpPr>
              <p:nvPr/>
            </p:nvSpPr>
            <p:spPr bwMode="auto">
              <a:xfrm flipH="1">
                <a:off x="0" y="46"/>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⑦</a:t>
                </a:r>
                <a:endParaRPr lang="en-US" altLang="zh-CN" sz="2000">
                  <a:latin typeface="微软雅黑" panose="020B0503020204020204" pitchFamily="34" charset="-122"/>
                  <a:ea typeface="微软雅黑" panose="020B0503020204020204" pitchFamily="34" charset="-122"/>
                </a:endParaRPr>
              </a:p>
            </p:txBody>
          </p:sp>
          <p:sp>
            <p:nvSpPr>
              <p:cNvPr id="25" name="直接连接符 32782"/>
              <p:cNvSpPr>
                <a:spLocks noChangeShapeType="1"/>
              </p:cNvSpPr>
              <p:nvPr/>
            </p:nvSpPr>
            <p:spPr bwMode="auto">
              <a:xfrm rot="10800000" flipH="1" flipV="1">
                <a:off x="13" y="0"/>
                <a:ext cx="0" cy="576"/>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26" name="组合 25"/>
            <p:cNvGrpSpPr/>
            <p:nvPr/>
          </p:nvGrpSpPr>
          <p:grpSpPr bwMode="auto">
            <a:xfrm>
              <a:off x="8034915" y="1693042"/>
              <a:ext cx="1592262" cy="398463"/>
              <a:chOff x="0" y="0"/>
              <a:chExt cx="1003" cy="251"/>
            </a:xfrm>
          </p:grpSpPr>
          <p:sp>
            <p:nvSpPr>
              <p:cNvPr id="27" name="文本框 32784"/>
              <p:cNvSpPr txBox="1">
                <a:spLocks noChangeArrowheads="1"/>
              </p:cNvSpPr>
              <p:nvPr/>
            </p:nvSpPr>
            <p:spPr bwMode="auto">
              <a:xfrm flipH="1">
                <a:off x="391"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③</a:t>
                </a:r>
                <a:endParaRPr lang="en-US" altLang="zh-CN" sz="2000">
                  <a:latin typeface="微软雅黑" panose="020B0503020204020204" pitchFamily="34" charset="-122"/>
                  <a:ea typeface="微软雅黑" panose="020B0503020204020204" pitchFamily="34" charset="-122"/>
                </a:endParaRPr>
              </a:p>
            </p:txBody>
          </p:sp>
          <p:sp>
            <p:nvSpPr>
              <p:cNvPr id="28" name="直接连接符 32785"/>
              <p:cNvSpPr>
                <a:spLocks noChangeShapeType="1"/>
              </p:cNvSpPr>
              <p:nvPr/>
            </p:nvSpPr>
            <p:spPr bwMode="auto">
              <a:xfrm rot="10800000" flipH="1">
                <a:off x="0" y="251"/>
                <a:ext cx="1003" cy="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1" name="组合 30"/>
            <p:cNvGrpSpPr/>
            <p:nvPr/>
          </p:nvGrpSpPr>
          <p:grpSpPr bwMode="auto">
            <a:xfrm>
              <a:off x="7282440" y="1297755"/>
              <a:ext cx="2233613" cy="2076450"/>
              <a:chOff x="0" y="0"/>
              <a:chExt cx="1407" cy="1308"/>
            </a:xfrm>
          </p:grpSpPr>
          <p:sp>
            <p:nvSpPr>
              <p:cNvPr id="32" name="文本框 32789"/>
              <p:cNvSpPr txBox="1">
                <a:spLocks noChangeArrowheads="1"/>
              </p:cNvSpPr>
              <p:nvPr/>
            </p:nvSpPr>
            <p:spPr bwMode="auto">
              <a:xfrm flipH="1">
                <a:off x="0" y="795"/>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②</a:t>
                </a:r>
                <a:endParaRPr lang="en-US" altLang="zh-CN" sz="2000">
                  <a:latin typeface="微软雅黑" panose="020B0503020204020204" pitchFamily="34" charset="-122"/>
                  <a:ea typeface="微软雅黑" panose="020B0503020204020204" pitchFamily="34" charset="-122"/>
                </a:endParaRPr>
              </a:p>
            </p:txBody>
          </p:sp>
          <p:sp>
            <p:nvSpPr>
              <p:cNvPr id="33" name="直接连接符 32790"/>
              <p:cNvSpPr>
                <a:spLocks noChangeShapeType="1"/>
              </p:cNvSpPr>
              <p:nvPr/>
            </p:nvSpPr>
            <p:spPr bwMode="auto">
              <a:xfrm rot="10800000" flipH="1">
                <a:off x="231" y="732"/>
                <a:ext cx="0" cy="576"/>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文本框 32791"/>
              <p:cNvSpPr txBox="1">
                <a:spLocks noChangeArrowheads="1"/>
              </p:cNvSpPr>
              <p:nvPr/>
            </p:nvSpPr>
            <p:spPr bwMode="auto">
              <a:xfrm flipH="1">
                <a:off x="494" y="0"/>
                <a:ext cx="91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递归查询</a:t>
                </a:r>
                <a:endPar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5" name="组合 34"/>
            <p:cNvGrpSpPr/>
            <p:nvPr/>
          </p:nvGrpSpPr>
          <p:grpSpPr bwMode="auto">
            <a:xfrm>
              <a:off x="6545840" y="4199705"/>
              <a:ext cx="1109662" cy="1138238"/>
              <a:chOff x="-102" y="-534"/>
              <a:chExt cx="699" cy="717"/>
            </a:xfrm>
          </p:grpSpPr>
          <p:sp>
            <p:nvSpPr>
              <p:cNvPr id="36" name="文本框 32793"/>
              <p:cNvSpPr txBox="1">
                <a:spLocks noChangeArrowheads="1"/>
              </p:cNvSpPr>
              <p:nvPr/>
            </p:nvSpPr>
            <p:spPr bwMode="auto">
              <a:xfrm flipH="1">
                <a:off x="-102" y="-334"/>
                <a:ext cx="436"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000">
                    <a:latin typeface="微软雅黑" panose="020B0503020204020204" pitchFamily="34" charset="-122"/>
                    <a:ea typeface="微软雅黑" panose="020B0503020204020204" pitchFamily="34" charset="-122"/>
                  </a:rPr>
                  <a:t>递归</a:t>
                </a:r>
                <a:endParaRPr lang="zh-CN" altLang="en-US" sz="2000">
                  <a:latin typeface="微软雅黑" panose="020B0503020204020204" pitchFamily="34" charset="-122"/>
                  <a:ea typeface="微软雅黑" panose="020B0503020204020204" pitchFamily="34" charset="-122"/>
                </a:endParaRPr>
              </a:p>
              <a:p>
                <a:pPr algn="ctr">
                  <a:lnSpc>
                    <a:spcPct val="90000"/>
                  </a:lnSpc>
                </a:pPr>
                <a:r>
                  <a:rPr lang="zh-CN" altLang="en-US" sz="2000">
                    <a:latin typeface="微软雅黑" panose="020B0503020204020204" pitchFamily="34" charset="-122"/>
                    <a:ea typeface="微软雅黑" panose="020B0503020204020204" pitchFamily="34" charset="-122"/>
                  </a:rPr>
                  <a:t>查询</a:t>
                </a:r>
                <a:endParaRPr lang="zh-CN" altLang="en-US" sz="2000">
                  <a:latin typeface="微软雅黑" panose="020B0503020204020204" pitchFamily="34" charset="-122"/>
                  <a:ea typeface="微软雅黑" panose="020B0503020204020204" pitchFamily="34" charset="-122"/>
                </a:endParaRPr>
              </a:p>
            </p:txBody>
          </p:sp>
          <p:sp>
            <p:nvSpPr>
              <p:cNvPr id="37" name="文本框 32794"/>
              <p:cNvSpPr txBox="1">
                <a:spLocks noChangeArrowheads="1"/>
              </p:cNvSpPr>
              <p:nvPr/>
            </p:nvSpPr>
            <p:spPr bwMode="auto">
              <a:xfrm flipH="1">
                <a:off x="317" y="-246"/>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①</a:t>
                </a:r>
                <a:endParaRPr lang="en-US" altLang="zh-CN" sz="2000">
                  <a:latin typeface="微软雅黑" panose="020B0503020204020204" pitchFamily="34" charset="-122"/>
                  <a:ea typeface="微软雅黑" panose="020B0503020204020204" pitchFamily="34" charset="-122"/>
                </a:endParaRPr>
              </a:p>
            </p:txBody>
          </p:sp>
          <p:sp>
            <p:nvSpPr>
              <p:cNvPr id="38" name="直接连接符 32795"/>
              <p:cNvSpPr>
                <a:spLocks noChangeShapeType="1"/>
              </p:cNvSpPr>
              <p:nvPr/>
            </p:nvSpPr>
            <p:spPr bwMode="auto">
              <a:xfrm rot="10800000" flipH="1">
                <a:off x="593" y="-534"/>
                <a:ext cx="4" cy="71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39" name="组合 38"/>
            <p:cNvGrpSpPr/>
            <p:nvPr/>
          </p:nvGrpSpPr>
          <p:grpSpPr bwMode="auto">
            <a:xfrm>
              <a:off x="7738052" y="4207643"/>
              <a:ext cx="2744788" cy="1196975"/>
              <a:chOff x="2" y="-529"/>
              <a:chExt cx="1729" cy="754"/>
            </a:xfrm>
          </p:grpSpPr>
          <p:sp>
            <p:nvSpPr>
              <p:cNvPr id="40" name="矩形 32797"/>
              <p:cNvSpPr>
                <a:spLocks noChangeArrowheads="1"/>
              </p:cNvSpPr>
              <p:nvPr/>
            </p:nvSpPr>
            <p:spPr bwMode="auto">
              <a:xfrm>
                <a:off x="255" y="-262"/>
                <a:ext cx="1476" cy="267"/>
              </a:xfrm>
              <a:prstGeom prst="rect">
                <a:avLst/>
              </a:prstGeom>
              <a:noFill/>
              <a:ln w="28575">
                <a:solidFill>
                  <a:schemeClr val="accent1">
                    <a:lumMod val="75000"/>
                    <a:lumOff val="25000"/>
                  </a:schemeClr>
                </a:solidFill>
                <a:miter lim="800000"/>
              </a:ln>
            </p:spPr>
            <p:txBody>
              <a:bodyPr/>
              <a:lstStyle/>
              <a:p>
                <a:pPr algn="ct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y.abc.com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的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IP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地址</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2" name="文本框 32799"/>
              <p:cNvSpPr txBox="1">
                <a:spLocks noChangeArrowheads="1"/>
              </p:cNvSpPr>
              <p:nvPr/>
            </p:nvSpPr>
            <p:spPr bwMode="auto">
              <a:xfrm flipH="1">
                <a:off x="2" y="-247"/>
                <a:ext cx="27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⑧</a:t>
                </a:r>
                <a:endParaRPr lang="en-US" altLang="zh-CN" sz="2000">
                  <a:latin typeface="微软雅黑" panose="020B0503020204020204" pitchFamily="34" charset="-122"/>
                  <a:ea typeface="微软雅黑" panose="020B0503020204020204" pitchFamily="34" charset="-122"/>
                </a:endParaRPr>
              </a:p>
            </p:txBody>
          </p:sp>
          <p:sp>
            <p:nvSpPr>
              <p:cNvPr id="43" name="直接连接符 32800"/>
              <p:cNvSpPr>
                <a:spLocks noChangeShapeType="1"/>
              </p:cNvSpPr>
              <p:nvPr/>
            </p:nvSpPr>
            <p:spPr bwMode="auto">
              <a:xfrm rot="10800000" flipV="1">
                <a:off x="40" y="-529"/>
                <a:ext cx="4" cy="754"/>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4" name="组合 43"/>
            <p:cNvGrpSpPr/>
            <p:nvPr/>
          </p:nvGrpSpPr>
          <p:grpSpPr bwMode="auto">
            <a:xfrm>
              <a:off x="8034915" y="2199455"/>
              <a:ext cx="1592262" cy="398463"/>
              <a:chOff x="0" y="0"/>
              <a:chExt cx="1003" cy="251"/>
            </a:xfrm>
          </p:grpSpPr>
          <p:sp>
            <p:nvSpPr>
              <p:cNvPr id="45" name="文本框 32802"/>
              <p:cNvSpPr txBox="1">
                <a:spLocks noChangeArrowheads="1"/>
              </p:cNvSpPr>
              <p:nvPr/>
            </p:nvSpPr>
            <p:spPr bwMode="auto">
              <a:xfrm flipH="1">
                <a:off x="335" y="0"/>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⑥</a:t>
                </a:r>
                <a:endParaRPr lang="en-US" altLang="zh-CN" sz="2000">
                  <a:latin typeface="微软雅黑" panose="020B0503020204020204" pitchFamily="34" charset="-122"/>
                  <a:ea typeface="微软雅黑" panose="020B0503020204020204" pitchFamily="34" charset="-122"/>
                </a:endParaRPr>
              </a:p>
            </p:txBody>
          </p:sp>
          <p:sp>
            <p:nvSpPr>
              <p:cNvPr id="46" name="直接连接符 32803"/>
              <p:cNvSpPr>
                <a:spLocks noChangeShapeType="1"/>
              </p:cNvSpPr>
              <p:nvPr/>
            </p:nvSpPr>
            <p:spPr bwMode="auto">
              <a:xfrm rot="10800000">
                <a:off x="0" y="49"/>
                <a:ext cx="1003" cy="0"/>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9539865" y="2377255"/>
              <a:ext cx="438150" cy="912812"/>
              <a:chOff x="0" y="0"/>
              <a:chExt cx="276" cy="575"/>
            </a:xfrm>
          </p:grpSpPr>
          <p:sp>
            <p:nvSpPr>
              <p:cNvPr id="48" name="文本框 32805"/>
              <p:cNvSpPr txBox="1">
                <a:spLocks noChangeArrowheads="1"/>
              </p:cNvSpPr>
              <p:nvPr/>
            </p:nvSpPr>
            <p:spPr bwMode="auto">
              <a:xfrm flipH="1">
                <a:off x="0" y="135"/>
                <a:ext cx="2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⑤</a:t>
                </a:r>
                <a:endParaRPr lang="en-US" altLang="zh-CN" sz="2000">
                  <a:latin typeface="微软雅黑" panose="020B0503020204020204" pitchFamily="34" charset="-122"/>
                  <a:ea typeface="微软雅黑" panose="020B0503020204020204" pitchFamily="34" charset="-122"/>
                </a:endParaRPr>
              </a:p>
            </p:txBody>
          </p:sp>
          <p:sp>
            <p:nvSpPr>
              <p:cNvPr id="49" name="直接连接符 32806"/>
              <p:cNvSpPr>
                <a:spLocks noChangeShapeType="1"/>
              </p:cNvSpPr>
              <p:nvPr/>
            </p:nvSpPr>
            <p:spPr bwMode="auto">
              <a:xfrm rot="10800000" flipH="1">
                <a:off x="233" y="0"/>
                <a:ext cx="0" cy="575"/>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bwMode="auto">
            <a:xfrm>
              <a:off x="10046277" y="2377255"/>
              <a:ext cx="436563" cy="912812"/>
              <a:chOff x="0" y="0"/>
              <a:chExt cx="275" cy="575"/>
            </a:xfrm>
          </p:grpSpPr>
          <p:sp>
            <p:nvSpPr>
              <p:cNvPr id="51" name="文本框 32808"/>
              <p:cNvSpPr txBox="1">
                <a:spLocks noChangeArrowheads="1"/>
              </p:cNvSpPr>
              <p:nvPr/>
            </p:nvSpPr>
            <p:spPr bwMode="auto">
              <a:xfrm flipH="1">
                <a:off x="0" y="68"/>
                <a:ext cx="27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a:latin typeface="微软雅黑" panose="020B0503020204020204" pitchFamily="34" charset="-122"/>
                    <a:ea typeface="微软雅黑" panose="020B0503020204020204" pitchFamily="34" charset="-122"/>
                  </a:rPr>
                  <a:t>④</a:t>
                </a:r>
                <a:endParaRPr lang="en-US" altLang="zh-CN" sz="2000">
                  <a:latin typeface="微软雅黑" panose="020B0503020204020204" pitchFamily="34" charset="-122"/>
                  <a:ea typeface="微软雅黑" panose="020B0503020204020204" pitchFamily="34" charset="-122"/>
                </a:endParaRPr>
              </a:p>
            </p:txBody>
          </p:sp>
          <p:sp>
            <p:nvSpPr>
              <p:cNvPr id="52" name="直接连接符 32809"/>
              <p:cNvSpPr>
                <a:spLocks noChangeShapeType="1"/>
              </p:cNvSpPr>
              <p:nvPr/>
            </p:nvSpPr>
            <p:spPr bwMode="auto">
              <a:xfrm rot="10800000" flipH="1" flipV="1">
                <a:off x="8" y="0"/>
                <a:ext cx="0" cy="575"/>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grpSp>
      </p:grpSp>
      <p:pic>
        <p:nvPicPr>
          <p:cNvPr id="56" name="图片 72" descr="交换机.png"/>
          <p:cNvPicPr>
            <a:picLocks noChangeAspect="1"/>
          </p:cNvPicPr>
          <p:nvPr/>
        </p:nvPicPr>
        <p:blipFill>
          <a:blip r:embed="rId1" cstate="print"/>
          <a:stretch>
            <a:fillRect/>
          </a:stretch>
        </p:blipFill>
        <p:spPr>
          <a:xfrm>
            <a:off x="9420256" y="1553211"/>
            <a:ext cx="720896" cy="842248"/>
          </a:xfrm>
          <a:prstGeom prst="rect">
            <a:avLst/>
          </a:prstGeom>
        </p:spPr>
      </p:pic>
      <p:pic>
        <p:nvPicPr>
          <p:cNvPr id="57" name="图片 72" descr="交换机.png"/>
          <p:cNvPicPr>
            <a:picLocks noChangeAspect="1"/>
          </p:cNvPicPr>
          <p:nvPr/>
        </p:nvPicPr>
        <p:blipFill>
          <a:blip r:embed="rId1" cstate="print"/>
          <a:stretch>
            <a:fillRect/>
          </a:stretch>
        </p:blipFill>
        <p:spPr>
          <a:xfrm>
            <a:off x="7093183" y="1632259"/>
            <a:ext cx="720896" cy="842248"/>
          </a:xfrm>
          <a:prstGeom prst="rect">
            <a:avLst/>
          </a:prstGeom>
        </p:spPr>
      </p:pic>
      <p:pic>
        <p:nvPicPr>
          <p:cNvPr id="58" name="图片 72" descr="交换机.png"/>
          <p:cNvPicPr>
            <a:picLocks noChangeAspect="1"/>
          </p:cNvPicPr>
          <p:nvPr/>
        </p:nvPicPr>
        <p:blipFill>
          <a:blip r:embed="rId1" cstate="print"/>
          <a:stretch>
            <a:fillRect/>
          </a:stretch>
        </p:blipFill>
        <p:spPr>
          <a:xfrm>
            <a:off x="7113333" y="3384884"/>
            <a:ext cx="821675" cy="832338"/>
          </a:xfrm>
          <a:prstGeom prst="rect">
            <a:avLst/>
          </a:prstGeom>
        </p:spPr>
      </p:pic>
      <p:pic>
        <p:nvPicPr>
          <p:cNvPr id="59" name="图片 72" descr="交换机.png"/>
          <p:cNvPicPr>
            <a:picLocks noChangeAspect="1"/>
          </p:cNvPicPr>
          <p:nvPr/>
        </p:nvPicPr>
        <p:blipFill>
          <a:blip r:embed="rId1" cstate="print"/>
          <a:stretch>
            <a:fillRect/>
          </a:stretch>
        </p:blipFill>
        <p:spPr>
          <a:xfrm>
            <a:off x="9463579" y="3329348"/>
            <a:ext cx="720896" cy="832338"/>
          </a:xfrm>
          <a:prstGeom prst="rect">
            <a:avLst/>
          </a:prstGeom>
        </p:spPr>
      </p:pic>
      <p:pic>
        <p:nvPicPr>
          <p:cNvPr id="60" name="图形 5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3334" y="5377140"/>
            <a:ext cx="671818" cy="508663"/>
          </a:xfrm>
          <a:prstGeom prst="rect">
            <a:avLst/>
          </a:prstGeom>
        </p:spPr>
      </p:pic>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域名解析过程：迭代查询方法</a:t>
            </a:r>
            <a:endParaRPr lang="zh-CN" altLang="en-US" dirty="0"/>
          </a:p>
        </p:txBody>
      </p:sp>
      <p:sp>
        <p:nvSpPr>
          <p:cNvPr id="3" name="内容占位符 2"/>
          <p:cNvSpPr>
            <a:spLocks noGrp="1"/>
          </p:cNvSpPr>
          <p:nvPr>
            <p:ph idx="1"/>
          </p:nvPr>
        </p:nvSpPr>
        <p:spPr>
          <a:xfrm>
            <a:off x="660400" y="1052513"/>
            <a:ext cx="4812239" cy="5183187"/>
          </a:xfrm>
        </p:spPr>
        <p:txBody>
          <a:bodyPr/>
          <a:lstStyle/>
          <a:p>
            <a:pPr marL="228600" lvl="1" indent="-228600">
              <a:lnSpc>
                <a:spcPct val="130000"/>
              </a:lnSpc>
              <a:spcBef>
                <a:spcPts val="600"/>
              </a:spcBef>
            </a:pPr>
            <a:r>
              <a:rPr lang="zh-CN" altLang="en-US" sz="2800" dirty="0">
                <a:latin typeface="+mn-ea"/>
              </a:rPr>
              <a:t>被查询的域名服务器检索其本地数据（包括缓存中的数据）找寻所要求的数据</a:t>
            </a:r>
            <a:endParaRPr lang="en-US" altLang="zh-CN" sz="2800" dirty="0">
              <a:latin typeface="+mn-ea"/>
            </a:endParaRPr>
          </a:p>
          <a:p>
            <a:pPr marL="228600" lvl="1" indent="-228600">
              <a:lnSpc>
                <a:spcPct val="130000"/>
              </a:lnSpc>
              <a:spcBef>
                <a:spcPts val="600"/>
              </a:spcBef>
            </a:pPr>
            <a:r>
              <a:rPr lang="zh-CN" altLang="en-US" sz="2800" dirty="0">
                <a:latin typeface="+mn-ea"/>
              </a:rPr>
              <a:t>域名服务器未找到所需的数据，它将尽力返回可以帮助查询者继续解析过程的答案</a:t>
            </a:r>
            <a:endParaRPr lang="en-US" altLang="zh-CN" sz="2800" dirty="0">
              <a:latin typeface="+mn-ea"/>
            </a:endParaRPr>
          </a:p>
          <a:p>
            <a:pPr marL="228600" lvl="1" indent="-228600">
              <a:lnSpc>
                <a:spcPct val="130000"/>
              </a:lnSpc>
              <a:spcBef>
                <a:spcPts val="600"/>
              </a:spcBef>
            </a:pPr>
            <a:r>
              <a:rPr lang="zh-CN" altLang="en-US" sz="2800" dirty="0">
                <a:latin typeface="+mn-ea"/>
              </a:rPr>
              <a:t>通常使用</a:t>
            </a:r>
            <a:endParaRPr lang="zh-CN" altLang="en-US" sz="2800" dirty="0">
              <a:latin typeface="+mn-ea"/>
            </a:endParaRPr>
          </a:p>
        </p:txBody>
      </p:sp>
      <p:grpSp>
        <p:nvGrpSpPr>
          <p:cNvPr id="14" name="组合 13"/>
          <p:cNvGrpSpPr/>
          <p:nvPr/>
        </p:nvGrpSpPr>
        <p:grpSpPr>
          <a:xfrm>
            <a:off x="5559867" y="1364834"/>
            <a:ext cx="6632133" cy="4769266"/>
            <a:chOff x="5117134" y="1706564"/>
            <a:chExt cx="6798940" cy="4769266"/>
          </a:xfrm>
        </p:grpSpPr>
        <p:grpSp>
          <p:nvGrpSpPr>
            <p:cNvPr id="15" name="组合 14"/>
            <p:cNvGrpSpPr/>
            <p:nvPr/>
          </p:nvGrpSpPr>
          <p:grpSpPr bwMode="auto">
            <a:xfrm>
              <a:off x="7097858" y="4703764"/>
              <a:ext cx="3217862" cy="876300"/>
              <a:chOff x="0" y="0"/>
              <a:chExt cx="2027" cy="552"/>
            </a:xfrm>
          </p:grpSpPr>
          <p:sp>
            <p:nvSpPr>
              <p:cNvPr id="16" name="矩形 34820"/>
              <p:cNvSpPr>
                <a:spLocks noChangeArrowheads="1"/>
              </p:cNvSpPr>
              <p:nvPr/>
            </p:nvSpPr>
            <p:spPr bwMode="auto">
              <a:xfrm>
                <a:off x="221" y="105"/>
                <a:ext cx="1806" cy="217"/>
              </a:xfrm>
              <a:prstGeom prst="rect">
                <a:avLst/>
              </a:prstGeom>
              <a:solidFill>
                <a:srgbClr val="FFFF66"/>
              </a:solidFill>
              <a:ln w="9525">
                <a:solidFill>
                  <a:schemeClr val="tx1"/>
                </a:solidFill>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文本框 34821"/>
              <p:cNvSpPr txBox="1">
                <a:spLocks noChangeArrowheads="1"/>
              </p:cNvSpPr>
              <p:nvPr/>
            </p:nvSpPr>
            <p:spPr bwMode="auto">
              <a:xfrm flipH="1">
                <a:off x="141" y="120"/>
                <a:ext cx="180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y.abc.com</a:t>
                </a:r>
                <a:r>
                  <a:rPr lang="en-US" altLang="zh-CN" sz="1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地址 </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34822"/>
              <p:cNvSpPr txBox="1">
                <a:spLocks noChangeArrowheads="1"/>
              </p:cNvSpPr>
              <p:nvPr/>
            </p:nvSpPr>
            <p:spPr bwMode="auto">
              <a:xfrm flipH="1">
                <a:off x="0" y="82"/>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⑧</a:t>
                </a:r>
                <a:endParaRPr lang="en-US" altLang="zh-CN" sz="2000">
                  <a:latin typeface="微软雅黑" panose="020B0503020204020204" pitchFamily="34" charset="-122"/>
                  <a:ea typeface="微软雅黑" panose="020B0503020204020204" pitchFamily="34" charset="-122"/>
                </a:endParaRPr>
              </a:p>
            </p:txBody>
          </p:sp>
          <p:sp>
            <p:nvSpPr>
              <p:cNvPr id="56" name="直接连接符 34823"/>
              <p:cNvSpPr>
                <a:spLocks noChangeShapeType="1"/>
              </p:cNvSpPr>
              <p:nvPr/>
            </p:nvSpPr>
            <p:spPr bwMode="auto">
              <a:xfrm rot="10800000" flipH="1" flipV="1">
                <a:off x="43" y="0"/>
                <a:ext cx="0" cy="552"/>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7" name="矩形 34824"/>
            <p:cNvSpPr>
              <a:spLocks noChangeArrowheads="1"/>
            </p:cNvSpPr>
            <p:nvPr/>
          </p:nvSpPr>
          <p:spPr bwMode="auto">
            <a:xfrm flipH="1">
              <a:off x="6643831" y="1706564"/>
              <a:ext cx="3362326" cy="2938462"/>
            </a:xfrm>
            <a:prstGeom prst="rect">
              <a:avLst/>
            </a:prstGeom>
            <a:noFill/>
            <a:ln w="28575">
              <a:solidFill>
                <a:srgbClr val="FF0000"/>
              </a:solidFill>
              <a:prstDash val="dash"/>
              <a:miter lim="800000"/>
            </a:ln>
          </p:spPr>
          <p:txBody>
            <a:bodyPr/>
            <a:lstStyle/>
            <a:p>
              <a:endParaRPr lang="zh-CN" altLang="en-US">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8" name="文本框 34825"/>
            <p:cNvSpPr txBox="1">
              <a:spLocks noChangeArrowheads="1"/>
            </p:cNvSpPr>
            <p:nvPr/>
          </p:nvSpPr>
          <p:spPr bwMode="auto">
            <a:xfrm flipH="1">
              <a:off x="9947419" y="1840002"/>
              <a:ext cx="1800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顶级域名服务器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dns.com</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文本框 34826"/>
            <p:cNvSpPr txBox="1">
              <a:spLocks noChangeArrowheads="1"/>
            </p:cNvSpPr>
            <p:nvPr/>
          </p:nvSpPr>
          <p:spPr bwMode="auto">
            <a:xfrm flipH="1">
              <a:off x="9821209" y="3831052"/>
              <a:ext cx="209486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8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权限域名服务器dns.abc.com</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文本框 34827"/>
            <p:cNvSpPr txBox="1">
              <a:spLocks noChangeArrowheads="1"/>
            </p:cNvSpPr>
            <p:nvPr/>
          </p:nvSpPr>
          <p:spPr bwMode="auto">
            <a:xfrm flipH="1">
              <a:off x="5117134" y="3783650"/>
              <a:ext cx="1675924"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indent="-360680" algn="ctr">
                <a:lnSpc>
                  <a:spcPct val="100000"/>
                </a:lnSpc>
                <a:spcBef>
                  <a:spcPts val="0"/>
                </a:spcBef>
                <a:spcAft>
                  <a:spcPts val="0"/>
                </a:spcAft>
                <a:buClrTx/>
                <a:buSzTx/>
                <a:buFont typeface="Wingdings" panose="05000000000000000000" pitchFamily="2" charset="2"/>
              </a:pPr>
              <a:r>
                <a:rPr kumimoji="1" lang="en-US" altLang="zh-CN"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本地域</a:t>
              </a:r>
              <a:endParaRPr kumimoji="1" lang="en-US" altLang="zh-CN"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indent="-360680" algn="ctr">
                <a:lnSpc>
                  <a:spcPct val="100000"/>
                </a:lnSpc>
                <a:spcBef>
                  <a:spcPts val="0"/>
                </a:spcBef>
                <a:spcAft>
                  <a:spcPts val="0"/>
                </a:spcAft>
                <a:buClrTx/>
                <a:buSzTx/>
                <a:buFont typeface="Wingdings" panose="05000000000000000000" pitchFamily="2" charset="2"/>
              </a:pPr>
              <a:r>
                <a:rPr kumimoji="1" lang="en-US" altLang="zh-CN"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名字服务器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8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dns.xyz.com</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 name="文本框 34829"/>
            <p:cNvSpPr txBox="1">
              <a:spLocks noChangeArrowheads="1"/>
            </p:cNvSpPr>
            <p:nvPr/>
          </p:nvSpPr>
          <p:spPr bwMode="auto">
            <a:xfrm flipH="1">
              <a:off x="6224733" y="6137276"/>
              <a:ext cx="15504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8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m.xyz.com </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文本框 34830"/>
            <p:cNvSpPr txBox="1">
              <a:spLocks noChangeArrowheads="1"/>
            </p:cNvSpPr>
            <p:nvPr/>
          </p:nvSpPr>
          <p:spPr bwMode="auto">
            <a:xfrm flipH="1">
              <a:off x="5456231" y="2010193"/>
              <a:ext cx="11078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dirty="0">
                  <a:latin typeface="微软雅黑" panose="020B0503020204020204" pitchFamily="34" charset="-122"/>
                  <a:ea typeface="微软雅黑" panose="020B0503020204020204" pitchFamily="34" charset="-122"/>
                </a:rPr>
                <a:t>根服务器</a:t>
              </a:r>
              <a:endParaRPr lang="zh-CN" altLang="en-US" dirty="0">
                <a:latin typeface="微软雅黑" panose="020B0503020204020204" pitchFamily="34" charset="-122"/>
                <a:ea typeface="微软雅黑" panose="020B0503020204020204" pitchFamily="34" charset="-122"/>
              </a:endParaRPr>
            </a:p>
          </p:txBody>
        </p:sp>
        <p:grpSp>
          <p:nvGrpSpPr>
            <p:cNvPr id="67" name="组合 66"/>
            <p:cNvGrpSpPr/>
            <p:nvPr/>
          </p:nvGrpSpPr>
          <p:grpSpPr bwMode="auto">
            <a:xfrm>
              <a:off x="7364558" y="2589214"/>
              <a:ext cx="1827212" cy="1117600"/>
              <a:chOff x="0" y="0"/>
              <a:chExt cx="1151" cy="704"/>
            </a:xfrm>
          </p:grpSpPr>
          <p:sp>
            <p:nvSpPr>
              <p:cNvPr id="68" name="文本框 34835"/>
              <p:cNvSpPr txBox="1">
                <a:spLocks noChangeArrowheads="1"/>
              </p:cNvSpPr>
              <p:nvPr/>
            </p:nvSpPr>
            <p:spPr bwMode="auto">
              <a:xfrm flipH="1">
                <a:off x="546"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④</a:t>
                </a:r>
                <a:endParaRPr lang="en-US" altLang="zh-CN" sz="2000">
                  <a:latin typeface="微软雅黑" panose="020B0503020204020204" pitchFamily="34" charset="-122"/>
                  <a:ea typeface="微软雅黑" panose="020B0503020204020204" pitchFamily="34" charset="-122"/>
                </a:endParaRPr>
              </a:p>
            </p:txBody>
          </p:sp>
          <p:sp>
            <p:nvSpPr>
              <p:cNvPr id="69" name="直接连接符 34836"/>
              <p:cNvSpPr>
                <a:spLocks noChangeShapeType="1"/>
              </p:cNvSpPr>
              <p:nvPr/>
            </p:nvSpPr>
            <p:spPr bwMode="auto">
              <a:xfrm rot="10800000" flipH="1">
                <a:off x="0" y="23"/>
                <a:ext cx="1151" cy="681"/>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0" name="组合 69"/>
            <p:cNvGrpSpPr/>
            <p:nvPr/>
          </p:nvGrpSpPr>
          <p:grpSpPr bwMode="auto">
            <a:xfrm>
              <a:off x="7461395" y="2713039"/>
              <a:ext cx="1941513" cy="1171575"/>
              <a:chOff x="0" y="0"/>
              <a:chExt cx="1223" cy="738"/>
            </a:xfrm>
          </p:grpSpPr>
          <p:sp>
            <p:nvSpPr>
              <p:cNvPr id="71" name="文本框 34838"/>
              <p:cNvSpPr txBox="1">
                <a:spLocks noChangeArrowheads="1"/>
              </p:cNvSpPr>
              <p:nvPr/>
            </p:nvSpPr>
            <p:spPr bwMode="auto">
              <a:xfrm flipH="1">
                <a:off x="788" y="183"/>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⑤</a:t>
                </a:r>
                <a:endParaRPr lang="en-US" altLang="zh-CN" sz="2000">
                  <a:latin typeface="微软雅黑" panose="020B0503020204020204" pitchFamily="34" charset="-122"/>
                  <a:ea typeface="微软雅黑" panose="020B0503020204020204" pitchFamily="34" charset="-122"/>
                </a:endParaRPr>
              </a:p>
            </p:txBody>
          </p:sp>
          <p:sp>
            <p:nvSpPr>
              <p:cNvPr id="72" name="直接连接符 34839"/>
              <p:cNvSpPr>
                <a:spLocks noChangeShapeType="1"/>
              </p:cNvSpPr>
              <p:nvPr/>
            </p:nvSpPr>
            <p:spPr bwMode="auto">
              <a:xfrm flipH="1">
                <a:off x="0" y="0"/>
                <a:ext cx="1223" cy="738"/>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4" name="组合 73"/>
            <p:cNvGrpSpPr/>
            <p:nvPr/>
          </p:nvGrpSpPr>
          <p:grpSpPr bwMode="auto">
            <a:xfrm>
              <a:off x="7461395" y="3741739"/>
              <a:ext cx="1778000" cy="400051"/>
              <a:chOff x="0" y="0"/>
              <a:chExt cx="1120" cy="252"/>
            </a:xfrm>
          </p:grpSpPr>
          <p:sp>
            <p:nvSpPr>
              <p:cNvPr id="75" name="文本框 34842"/>
              <p:cNvSpPr txBox="1">
                <a:spLocks noChangeArrowheads="1"/>
              </p:cNvSpPr>
              <p:nvPr/>
            </p:nvSpPr>
            <p:spPr bwMode="auto">
              <a:xfrm flipH="1">
                <a:off x="524"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⑥</a:t>
                </a:r>
                <a:endParaRPr lang="en-US" altLang="zh-CN" sz="2000">
                  <a:latin typeface="微软雅黑" panose="020B0503020204020204" pitchFamily="34" charset="-122"/>
                  <a:ea typeface="微软雅黑" panose="020B0503020204020204" pitchFamily="34" charset="-122"/>
                </a:endParaRPr>
              </a:p>
            </p:txBody>
          </p:sp>
          <p:sp>
            <p:nvSpPr>
              <p:cNvPr id="76" name="直接连接符 34843"/>
              <p:cNvSpPr>
                <a:spLocks noChangeShapeType="1"/>
              </p:cNvSpPr>
              <p:nvPr/>
            </p:nvSpPr>
            <p:spPr bwMode="auto">
              <a:xfrm rot="16200000" flipH="1">
                <a:off x="560" y="-318"/>
                <a:ext cx="0" cy="1120"/>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7" name="组合 76"/>
            <p:cNvGrpSpPr/>
            <p:nvPr/>
          </p:nvGrpSpPr>
          <p:grpSpPr bwMode="auto">
            <a:xfrm>
              <a:off x="7461395" y="4179889"/>
              <a:ext cx="1778000" cy="400051"/>
              <a:chOff x="0" y="0"/>
              <a:chExt cx="1120" cy="252"/>
            </a:xfrm>
          </p:grpSpPr>
          <p:sp>
            <p:nvSpPr>
              <p:cNvPr id="78" name="直接连接符 34845"/>
              <p:cNvSpPr>
                <a:spLocks noChangeShapeType="1"/>
              </p:cNvSpPr>
              <p:nvPr/>
            </p:nvSpPr>
            <p:spPr bwMode="auto">
              <a:xfrm rot="5400000">
                <a:off x="560" y="-500"/>
                <a:ext cx="0" cy="1120"/>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9" name="文本框 34846"/>
              <p:cNvSpPr txBox="1">
                <a:spLocks noChangeArrowheads="1"/>
              </p:cNvSpPr>
              <p:nvPr/>
            </p:nvSpPr>
            <p:spPr bwMode="auto">
              <a:xfrm flipH="1">
                <a:off x="524" y="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⑦</a:t>
                </a:r>
                <a:endParaRPr lang="en-US" altLang="zh-CN" sz="2000">
                  <a:latin typeface="微软雅黑" panose="020B0503020204020204" pitchFamily="34" charset="-122"/>
                  <a:ea typeface="微软雅黑" panose="020B0503020204020204" pitchFamily="34" charset="-122"/>
                </a:endParaRPr>
              </a:p>
            </p:txBody>
          </p:sp>
        </p:grpSp>
        <p:grpSp>
          <p:nvGrpSpPr>
            <p:cNvPr id="80" name="组合 79"/>
            <p:cNvGrpSpPr/>
            <p:nvPr/>
          </p:nvGrpSpPr>
          <p:grpSpPr bwMode="auto">
            <a:xfrm>
              <a:off x="6643833" y="2792414"/>
              <a:ext cx="441326" cy="884237"/>
              <a:chOff x="0" y="0"/>
              <a:chExt cx="278" cy="557"/>
            </a:xfrm>
          </p:grpSpPr>
          <p:sp>
            <p:nvSpPr>
              <p:cNvPr id="81" name="文本框 34848"/>
              <p:cNvSpPr txBox="1">
                <a:spLocks noChangeArrowheads="1"/>
              </p:cNvSpPr>
              <p:nvPr/>
            </p:nvSpPr>
            <p:spPr bwMode="auto">
              <a:xfrm flipH="1">
                <a:off x="0" y="14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②</a:t>
                </a:r>
                <a:endParaRPr lang="en-US" altLang="zh-CN" sz="2000">
                  <a:latin typeface="微软雅黑" panose="020B0503020204020204" pitchFamily="34" charset="-122"/>
                  <a:ea typeface="微软雅黑" panose="020B0503020204020204" pitchFamily="34" charset="-122"/>
                </a:endParaRPr>
              </a:p>
            </p:txBody>
          </p:sp>
          <p:sp>
            <p:nvSpPr>
              <p:cNvPr id="82" name="直接连接符 34849"/>
              <p:cNvSpPr>
                <a:spLocks noChangeShapeType="1"/>
              </p:cNvSpPr>
              <p:nvPr/>
            </p:nvSpPr>
            <p:spPr bwMode="auto">
              <a:xfrm rot="10800000" flipH="1">
                <a:off x="251" y="0"/>
                <a:ext cx="0" cy="557"/>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3" name="组合 82"/>
            <p:cNvGrpSpPr/>
            <p:nvPr/>
          </p:nvGrpSpPr>
          <p:grpSpPr bwMode="auto">
            <a:xfrm>
              <a:off x="7185170" y="1708151"/>
              <a:ext cx="1857375" cy="1968500"/>
              <a:chOff x="0" y="0"/>
              <a:chExt cx="1170" cy="1240"/>
            </a:xfrm>
          </p:grpSpPr>
          <p:grpSp>
            <p:nvGrpSpPr>
              <p:cNvPr id="84" name="组合 34851"/>
              <p:cNvGrpSpPr/>
              <p:nvPr/>
            </p:nvGrpSpPr>
            <p:grpSpPr bwMode="auto">
              <a:xfrm>
                <a:off x="0" y="688"/>
                <a:ext cx="278" cy="552"/>
                <a:chOff x="0" y="0"/>
                <a:chExt cx="278" cy="552"/>
              </a:xfrm>
            </p:grpSpPr>
            <p:sp>
              <p:nvSpPr>
                <p:cNvPr id="85" name="文本框 34852"/>
                <p:cNvSpPr txBox="1">
                  <a:spLocks noChangeArrowheads="1"/>
                </p:cNvSpPr>
                <p:nvPr/>
              </p:nvSpPr>
              <p:spPr bwMode="auto">
                <a:xfrm flipH="1">
                  <a:off x="0" y="50"/>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③</a:t>
                  </a:r>
                  <a:endParaRPr lang="en-US" altLang="zh-CN" sz="2000">
                    <a:latin typeface="微软雅黑" panose="020B0503020204020204" pitchFamily="34" charset="-122"/>
                    <a:ea typeface="微软雅黑" panose="020B0503020204020204" pitchFamily="34" charset="-122"/>
                  </a:endParaRPr>
                </a:p>
              </p:txBody>
            </p:sp>
            <p:sp>
              <p:nvSpPr>
                <p:cNvPr id="86" name="直接连接符 34853"/>
                <p:cNvSpPr>
                  <a:spLocks noChangeShapeType="1"/>
                </p:cNvSpPr>
                <p:nvPr/>
              </p:nvSpPr>
              <p:spPr bwMode="auto">
                <a:xfrm rot="10800000" flipH="1" flipV="1">
                  <a:off x="13" y="0"/>
                  <a:ext cx="0" cy="552"/>
                </a:xfrm>
                <a:prstGeom prst="line">
                  <a:avLst/>
                </a:prstGeom>
                <a:noFill/>
                <a:ln w="57150">
                  <a:solidFill>
                    <a:schemeClr val="hlink"/>
                  </a:solidFill>
                  <a:prstDash val="sysDash"/>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87" name="文本框 34854"/>
              <p:cNvSpPr txBox="1">
                <a:spLocks noChangeArrowheads="1"/>
              </p:cNvSpPr>
              <p:nvPr/>
            </p:nvSpPr>
            <p:spPr bwMode="auto">
              <a:xfrm flipH="1">
                <a:off x="278" y="0"/>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迭代查询</a:t>
                </a:r>
                <a:endParaRPr kumimoji="1" lang="en-US" altLang="zh-CN" sz="24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88" name="组合 87"/>
            <p:cNvGrpSpPr/>
            <p:nvPr/>
          </p:nvGrpSpPr>
          <p:grpSpPr bwMode="auto">
            <a:xfrm>
              <a:off x="6005658" y="4703764"/>
              <a:ext cx="1041399" cy="876300"/>
              <a:chOff x="-2" y="0"/>
              <a:chExt cx="656" cy="552"/>
            </a:xfrm>
          </p:grpSpPr>
          <p:sp>
            <p:nvSpPr>
              <p:cNvPr id="89" name="文本框 34856"/>
              <p:cNvSpPr txBox="1">
                <a:spLocks noChangeArrowheads="1"/>
              </p:cNvSpPr>
              <p:nvPr/>
            </p:nvSpPr>
            <p:spPr bwMode="auto">
              <a:xfrm flipH="1">
                <a:off x="-2" y="11"/>
                <a:ext cx="439" cy="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2000">
                    <a:latin typeface="微软雅黑" panose="020B0503020204020204" pitchFamily="34" charset="-122"/>
                    <a:ea typeface="微软雅黑" panose="020B0503020204020204" pitchFamily="34" charset="-122"/>
                  </a:rPr>
                  <a:t>递归</a:t>
                </a:r>
                <a:endParaRPr lang="zh-CN" altLang="en-US" sz="2000">
                  <a:latin typeface="微软雅黑" panose="020B0503020204020204" pitchFamily="34" charset="-122"/>
                  <a:ea typeface="微软雅黑" panose="020B0503020204020204" pitchFamily="34" charset="-122"/>
                </a:endParaRPr>
              </a:p>
              <a:p>
                <a:pPr algn="ctr">
                  <a:lnSpc>
                    <a:spcPct val="90000"/>
                  </a:lnSpc>
                </a:pPr>
                <a:r>
                  <a:rPr lang="zh-CN" altLang="en-US" sz="2000">
                    <a:latin typeface="微软雅黑" panose="020B0503020204020204" pitchFamily="34" charset="-122"/>
                    <a:ea typeface="微软雅黑" panose="020B0503020204020204" pitchFamily="34" charset="-122"/>
                  </a:rPr>
                  <a:t>查询</a:t>
                </a:r>
                <a:endParaRPr lang="zh-CN" altLang="en-US" sz="2000">
                  <a:latin typeface="微软雅黑" panose="020B0503020204020204" pitchFamily="34" charset="-122"/>
                  <a:ea typeface="微软雅黑" panose="020B0503020204020204" pitchFamily="34" charset="-122"/>
                </a:endParaRPr>
              </a:p>
            </p:txBody>
          </p:sp>
          <p:sp>
            <p:nvSpPr>
              <p:cNvPr id="90" name="文本框 34857"/>
              <p:cNvSpPr txBox="1">
                <a:spLocks noChangeArrowheads="1"/>
              </p:cNvSpPr>
              <p:nvPr/>
            </p:nvSpPr>
            <p:spPr bwMode="auto">
              <a:xfrm flipH="1">
                <a:off x="376" y="118"/>
                <a:ext cx="2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a:latin typeface="微软雅黑" panose="020B0503020204020204" pitchFamily="34" charset="-122"/>
                    <a:ea typeface="微软雅黑" panose="020B0503020204020204" pitchFamily="34" charset="-122"/>
                  </a:rPr>
                  <a:t>①</a:t>
                </a:r>
                <a:endParaRPr lang="en-US" altLang="zh-CN" sz="2000">
                  <a:latin typeface="微软雅黑" panose="020B0503020204020204" pitchFamily="34" charset="-122"/>
                  <a:ea typeface="微软雅黑" panose="020B0503020204020204" pitchFamily="34" charset="-122"/>
                </a:endParaRPr>
              </a:p>
            </p:txBody>
          </p:sp>
          <p:sp>
            <p:nvSpPr>
              <p:cNvPr id="91" name="直接连接符 34858"/>
              <p:cNvSpPr>
                <a:spLocks noChangeShapeType="1"/>
              </p:cNvSpPr>
              <p:nvPr/>
            </p:nvSpPr>
            <p:spPr bwMode="auto">
              <a:xfrm rot="10800000" flipH="1">
                <a:off x="626" y="0"/>
                <a:ext cx="0" cy="552"/>
              </a:xfrm>
              <a:prstGeom prst="line">
                <a:avLst/>
              </a:prstGeom>
              <a:noFill/>
              <a:ln w="57150">
                <a:solidFill>
                  <a:schemeClr val="hlink"/>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pic>
        <p:nvPicPr>
          <p:cNvPr id="45" name="图形 4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999512" y="5208170"/>
            <a:ext cx="815181" cy="617209"/>
          </a:xfrm>
          <a:prstGeom prst="rect">
            <a:avLst/>
          </a:prstGeom>
        </p:spPr>
      </p:pic>
      <p:pic>
        <p:nvPicPr>
          <p:cNvPr id="46" name="图片 72" descr="交换机.png"/>
          <p:cNvPicPr>
            <a:picLocks noChangeAspect="1"/>
          </p:cNvPicPr>
          <p:nvPr/>
        </p:nvPicPr>
        <p:blipFill>
          <a:blip r:embed="rId3" cstate="print"/>
          <a:stretch>
            <a:fillRect/>
          </a:stretch>
        </p:blipFill>
        <p:spPr>
          <a:xfrm>
            <a:off x="7118583" y="1519351"/>
            <a:ext cx="720896" cy="842248"/>
          </a:xfrm>
          <a:prstGeom prst="rect">
            <a:avLst/>
          </a:prstGeom>
        </p:spPr>
      </p:pic>
      <p:pic>
        <p:nvPicPr>
          <p:cNvPr id="47" name="图片 72" descr="交换机.png"/>
          <p:cNvPicPr>
            <a:picLocks noChangeAspect="1"/>
          </p:cNvPicPr>
          <p:nvPr/>
        </p:nvPicPr>
        <p:blipFill>
          <a:blip r:embed="rId3" cstate="print"/>
          <a:stretch>
            <a:fillRect/>
          </a:stretch>
        </p:blipFill>
        <p:spPr>
          <a:xfrm>
            <a:off x="9422298" y="1449688"/>
            <a:ext cx="720896" cy="842248"/>
          </a:xfrm>
          <a:prstGeom prst="rect">
            <a:avLst/>
          </a:prstGeom>
        </p:spPr>
      </p:pic>
      <p:pic>
        <p:nvPicPr>
          <p:cNvPr id="48" name="图片 72" descr="交换机.png"/>
          <p:cNvPicPr>
            <a:picLocks noChangeAspect="1"/>
          </p:cNvPicPr>
          <p:nvPr/>
        </p:nvPicPr>
        <p:blipFill>
          <a:blip r:embed="rId3" cstate="print"/>
          <a:stretch>
            <a:fillRect/>
          </a:stretch>
        </p:blipFill>
        <p:spPr>
          <a:xfrm>
            <a:off x="9552129" y="3362963"/>
            <a:ext cx="720896" cy="842248"/>
          </a:xfrm>
          <a:prstGeom prst="rect">
            <a:avLst/>
          </a:prstGeom>
        </p:spPr>
      </p:pic>
      <p:pic>
        <p:nvPicPr>
          <p:cNvPr id="49" name="图片 72" descr="交换机.png"/>
          <p:cNvPicPr>
            <a:picLocks noChangeAspect="1"/>
          </p:cNvPicPr>
          <p:nvPr/>
        </p:nvPicPr>
        <p:blipFill>
          <a:blip r:embed="rId3" cstate="print"/>
          <a:stretch>
            <a:fillRect/>
          </a:stretch>
        </p:blipFill>
        <p:spPr>
          <a:xfrm>
            <a:off x="7113329" y="3372273"/>
            <a:ext cx="720896" cy="842248"/>
          </a:xfrm>
          <a:prstGeom prst="rect">
            <a:avLst/>
          </a:prstGeom>
        </p:spPr>
      </p:pic>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域名解析过程示例</a:t>
            </a:r>
            <a:r>
              <a:rPr lang="en-US" altLang="zh-CN" dirty="0">
                <a:sym typeface="+mn-ea"/>
              </a:rPr>
              <a:t>—</a:t>
            </a:r>
            <a:r>
              <a:rPr lang="zh-CN" altLang="en-US" dirty="0">
                <a:sym typeface="+mn-ea"/>
              </a:rPr>
              <a:t>无子域代理情形</a:t>
            </a:r>
            <a:endParaRPr lang="zh-CN" altLang="en-US" dirty="0"/>
          </a:p>
        </p:txBody>
      </p:sp>
      <p:sp>
        <p:nvSpPr>
          <p:cNvPr id="5" name="内容占位符 4"/>
          <p:cNvSpPr>
            <a:spLocks noGrp="1"/>
          </p:cNvSpPr>
          <p:nvPr>
            <p:ph idx="1"/>
          </p:nvPr>
        </p:nvSpPr>
        <p:spPr>
          <a:xfrm>
            <a:off x="5688850" y="1052513"/>
            <a:ext cx="5842749" cy="5183187"/>
          </a:xfrm>
        </p:spPr>
        <p:txBody>
          <a:bodyPr>
            <a:normAutofit lnSpcReduction="10000"/>
          </a:bodyPr>
          <a:lstStyle/>
          <a:p>
            <a:pPr>
              <a:lnSpc>
                <a:spcPct val="130000"/>
              </a:lnSpc>
              <a:spcBef>
                <a:spcPts val="600"/>
              </a:spcBef>
            </a:pPr>
            <a:r>
              <a:rPr lang="zh-CN" altLang="en-US" sz="2800" dirty="0">
                <a:latin typeface="+mn-ea"/>
              </a:rPr>
              <a:t>无</a:t>
            </a:r>
            <a:r>
              <a:rPr lang="zh-CN" altLang="zh-CN" sz="2800" dirty="0">
                <a:latin typeface="+mn-ea"/>
              </a:rPr>
              <a:t>子域代理的名字解析过程：</a:t>
            </a:r>
            <a:endParaRPr lang="en-US" altLang="zh-CN" sz="2800" dirty="0">
              <a:latin typeface="+mn-ea"/>
            </a:endParaRPr>
          </a:p>
          <a:p>
            <a:pPr lvl="1">
              <a:lnSpc>
                <a:spcPct val="130000"/>
              </a:lnSpc>
              <a:spcBef>
                <a:spcPts val="600"/>
              </a:spcBef>
              <a:buClr>
                <a:srgbClr val="00B050"/>
              </a:buClr>
            </a:pPr>
            <a:r>
              <a:rPr lang="zh-CN" altLang="zh-CN" sz="2400" dirty="0">
                <a:latin typeface="+mn-ea"/>
              </a:rPr>
              <a:t>客户机向</a:t>
            </a:r>
            <a:r>
              <a:rPr lang="en-US" altLang="zh-CN" sz="2400" dirty="0">
                <a:latin typeface="+mn-ea"/>
              </a:rPr>
              <a:t>edu.cn</a:t>
            </a:r>
            <a:r>
              <a:rPr lang="zh-CN" altLang="zh-CN" sz="2400" dirty="0">
                <a:latin typeface="+mn-ea"/>
              </a:rPr>
              <a:t>域名服务器发出域名解析请求，以获得域名</a:t>
            </a:r>
            <a:r>
              <a:rPr lang="en-US" altLang="zh-CN" sz="2400" dirty="0">
                <a:latin typeface="+mn-ea"/>
              </a:rPr>
              <a:t>www.jlu.edu.cn</a:t>
            </a:r>
            <a:r>
              <a:rPr lang="zh-CN" altLang="zh-CN" sz="2400" dirty="0">
                <a:latin typeface="+mn-ea"/>
              </a:rPr>
              <a:t>的</a:t>
            </a:r>
            <a:r>
              <a:rPr lang="en-US" altLang="zh-CN" sz="2400" dirty="0">
                <a:latin typeface="+mn-ea"/>
              </a:rPr>
              <a:t>IP</a:t>
            </a:r>
            <a:r>
              <a:rPr lang="zh-CN" altLang="zh-CN" sz="2400" dirty="0">
                <a:latin typeface="+mn-ea"/>
              </a:rPr>
              <a:t>地址；</a:t>
            </a:r>
            <a:endParaRPr lang="zh-CN" altLang="zh-CN" sz="2400" dirty="0">
              <a:latin typeface="+mn-ea"/>
            </a:endParaRPr>
          </a:p>
          <a:p>
            <a:pPr lvl="1">
              <a:lnSpc>
                <a:spcPct val="130000"/>
              </a:lnSpc>
              <a:spcBef>
                <a:spcPts val="600"/>
              </a:spcBef>
              <a:buClr>
                <a:srgbClr val="00B050"/>
              </a:buClr>
            </a:pPr>
            <a:r>
              <a:rPr lang="zh-CN" altLang="zh-CN" sz="2400" dirty="0">
                <a:latin typeface="+mn-ea"/>
              </a:rPr>
              <a:t>服务器向客户机返回</a:t>
            </a:r>
            <a:r>
              <a:rPr lang="en-US" altLang="zh-CN" sz="2400" dirty="0">
                <a:latin typeface="+mn-ea"/>
              </a:rPr>
              <a:t>www.jlu.edu.cn</a:t>
            </a:r>
            <a:r>
              <a:rPr lang="zh-CN" altLang="zh-CN" sz="2400" dirty="0">
                <a:latin typeface="+mn-ea"/>
              </a:rPr>
              <a:t>的</a:t>
            </a:r>
            <a:r>
              <a:rPr lang="en-US" altLang="zh-CN" sz="2400" dirty="0">
                <a:latin typeface="+mn-ea"/>
              </a:rPr>
              <a:t>IP</a:t>
            </a:r>
            <a:r>
              <a:rPr lang="zh-CN" altLang="zh-CN" sz="2400" dirty="0">
                <a:latin typeface="+mn-ea"/>
              </a:rPr>
              <a:t>地址</a:t>
            </a:r>
            <a:r>
              <a:rPr lang="en-US" altLang="zh-CN" sz="2400" dirty="0">
                <a:latin typeface="+mn-ea"/>
              </a:rPr>
              <a:t>202.198.16.80</a:t>
            </a:r>
            <a:r>
              <a:rPr lang="zh-CN" altLang="zh-CN" sz="2400" dirty="0">
                <a:latin typeface="+mn-ea"/>
              </a:rPr>
              <a:t>；</a:t>
            </a:r>
            <a:endParaRPr lang="zh-CN" altLang="zh-CN" sz="2400" dirty="0">
              <a:latin typeface="+mn-ea"/>
            </a:endParaRPr>
          </a:p>
          <a:p>
            <a:pPr lvl="1">
              <a:lnSpc>
                <a:spcPct val="130000"/>
              </a:lnSpc>
              <a:spcBef>
                <a:spcPts val="600"/>
              </a:spcBef>
              <a:buClr>
                <a:srgbClr val="00B050"/>
              </a:buClr>
            </a:pPr>
            <a:r>
              <a:rPr lang="zh-CN" altLang="zh-CN" sz="2400" dirty="0">
                <a:latin typeface="+mn-ea"/>
              </a:rPr>
              <a:t>客户机用查询而得的</a:t>
            </a:r>
            <a:r>
              <a:rPr lang="en-US" altLang="zh-CN" sz="2400" dirty="0">
                <a:latin typeface="+mn-ea"/>
              </a:rPr>
              <a:t>IP</a:t>
            </a:r>
            <a:r>
              <a:rPr lang="zh-CN" altLang="zh-CN" sz="2400" dirty="0">
                <a:latin typeface="+mn-ea"/>
              </a:rPr>
              <a:t>地址向</a:t>
            </a:r>
            <a:r>
              <a:rPr lang="en-US" altLang="zh-CN" sz="2400" dirty="0">
                <a:latin typeface="+mn-ea"/>
              </a:rPr>
              <a:t>www.jlu.edu.cn</a:t>
            </a:r>
            <a:r>
              <a:rPr lang="zh-CN" altLang="zh-CN" sz="2400" dirty="0">
                <a:latin typeface="+mn-ea"/>
              </a:rPr>
              <a:t>发出</a:t>
            </a:r>
            <a:r>
              <a:rPr lang="en-US" altLang="zh-CN" sz="2400" dirty="0">
                <a:latin typeface="+mn-ea"/>
              </a:rPr>
              <a:t>http</a:t>
            </a:r>
            <a:r>
              <a:rPr lang="zh-CN" altLang="zh-CN" sz="2400" dirty="0">
                <a:latin typeface="+mn-ea"/>
              </a:rPr>
              <a:t>请求；</a:t>
            </a:r>
            <a:endParaRPr lang="zh-CN" altLang="zh-CN" sz="2400" dirty="0">
              <a:latin typeface="+mn-ea"/>
            </a:endParaRPr>
          </a:p>
          <a:p>
            <a:pPr lvl="1">
              <a:lnSpc>
                <a:spcPct val="130000"/>
              </a:lnSpc>
              <a:spcBef>
                <a:spcPts val="600"/>
              </a:spcBef>
              <a:buClr>
                <a:srgbClr val="00B050"/>
              </a:buClr>
            </a:pPr>
            <a:r>
              <a:rPr lang="zh-CN" altLang="zh-CN" sz="2400" dirty="0">
                <a:latin typeface="+mn-ea"/>
              </a:rPr>
              <a:t>吉林大学</a:t>
            </a:r>
            <a:r>
              <a:rPr lang="en-US" altLang="zh-CN" sz="2400" dirty="0">
                <a:latin typeface="+mn-ea"/>
              </a:rPr>
              <a:t>www</a:t>
            </a:r>
            <a:r>
              <a:rPr lang="zh-CN" altLang="zh-CN" sz="2400" dirty="0">
                <a:latin typeface="+mn-ea"/>
              </a:rPr>
              <a:t>服务器接受请求，并返回结果给客户机。</a:t>
            </a:r>
            <a:endParaRPr lang="zh-CN" altLang="en-US" sz="2400" dirty="0">
              <a:latin typeface="+mn-ea"/>
            </a:endParaRPr>
          </a:p>
        </p:txBody>
      </p:sp>
      <p:grpSp>
        <p:nvGrpSpPr>
          <p:cNvPr id="3" name="组合 2"/>
          <p:cNvGrpSpPr/>
          <p:nvPr/>
        </p:nvGrpSpPr>
        <p:grpSpPr>
          <a:xfrm>
            <a:off x="753533" y="1803399"/>
            <a:ext cx="5066853" cy="3741032"/>
            <a:chOff x="753533" y="1803399"/>
            <a:chExt cx="5066853" cy="3741032"/>
          </a:xfrm>
        </p:grpSpPr>
        <p:pic>
          <p:nvPicPr>
            <p:cNvPr id="7" name="图片 72" descr="交换机.png"/>
            <p:cNvPicPr>
              <a:picLocks noChangeAspect="1"/>
            </p:cNvPicPr>
            <p:nvPr/>
          </p:nvPicPr>
          <p:blipFill>
            <a:blip r:embed="rId1" cstate="print"/>
            <a:stretch>
              <a:fillRect/>
            </a:stretch>
          </p:blipFill>
          <p:spPr>
            <a:xfrm>
              <a:off x="978595" y="2141025"/>
              <a:ext cx="459599" cy="778545"/>
            </a:xfrm>
            <a:prstGeom prst="rect">
              <a:avLst/>
            </a:prstGeom>
          </p:spPr>
        </p:pic>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6138" y="4720328"/>
              <a:ext cx="514970" cy="471064"/>
            </a:xfrm>
            <a:prstGeom prst="rect">
              <a:avLst/>
            </a:prstGeom>
          </p:spPr>
        </p:pic>
        <p:pic>
          <p:nvPicPr>
            <p:cNvPr id="9" name="图片 72" descr="交换机.png"/>
            <p:cNvPicPr>
              <a:picLocks noChangeAspect="1"/>
            </p:cNvPicPr>
            <p:nvPr/>
          </p:nvPicPr>
          <p:blipFill>
            <a:blip r:embed="rId1" cstate="print"/>
            <a:stretch>
              <a:fillRect/>
            </a:stretch>
          </p:blipFill>
          <p:spPr>
            <a:xfrm>
              <a:off x="1544590" y="2783568"/>
              <a:ext cx="459599" cy="778545"/>
            </a:xfrm>
            <a:prstGeom prst="rect">
              <a:avLst/>
            </a:prstGeom>
          </p:spPr>
        </p:pic>
        <p:pic>
          <p:nvPicPr>
            <p:cNvPr id="10" name="图片 72" descr="交换机.png"/>
            <p:cNvPicPr>
              <a:picLocks noChangeAspect="1"/>
            </p:cNvPicPr>
            <p:nvPr/>
          </p:nvPicPr>
          <p:blipFill>
            <a:blip r:embed="rId1" cstate="print"/>
            <a:stretch>
              <a:fillRect/>
            </a:stretch>
          </p:blipFill>
          <p:spPr>
            <a:xfrm>
              <a:off x="2146070" y="3373267"/>
              <a:ext cx="459599" cy="778545"/>
            </a:xfrm>
            <a:prstGeom prst="rect">
              <a:avLst/>
            </a:prstGeom>
          </p:spPr>
        </p:pic>
        <p:pic>
          <p:nvPicPr>
            <p:cNvPr id="11" name="图片 72" descr="交换机.png"/>
            <p:cNvPicPr>
              <a:picLocks noChangeAspect="1"/>
            </p:cNvPicPr>
            <p:nvPr/>
          </p:nvPicPr>
          <p:blipFill>
            <a:blip r:embed="rId1" cstate="print"/>
            <a:stretch>
              <a:fillRect/>
            </a:stretch>
          </p:blipFill>
          <p:spPr>
            <a:xfrm>
              <a:off x="3463945" y="3803479"/>
              <a:ext cx="459599" cy="778545"/>
            </a:xfrm>
            <a:prstGeom prst="rect">
              <a:avLst/>
            </a:prstGeom>
          </p:spPr>
        </p:pic>
        <p:pic>
          <p:nvPicPr>
            <p:cNvPr id="12" name="图片 72" descr="交换机.png"/>
            <p:cNvPicPr>
              <a:picLocks noChangeAspect="1"/>
            </p:cNvPicPr>
            <p:nvPr/>
          </p:nvPicPr>
          <p:blipFill>
            <a:blip r:embed="rId1" cstate="print"/>
            <a:stretch>
              <a:fillRect/>
            </a:stretch>
          </p:blipFill>
          <p:spPr>
            <a:xfrm>
              <a:off x="3704522" y="4106797"/>
              <a:ext cx="459599" cy="778545"/>
            </a:xfrm>
            <a:prstGeom prst="rect">
              <a:avLst/>
            </a:prstGeom>
          </p:spPr>
        </p:pic>
        <p:pic>
          <p:nvPicPr>
            <p:cNvPr id="13" name="图片 72" descr="交换机.png"/>
            <p:cNvPicPr>
              <a:picLocks noChangeAspect="1"/>
            </p:cNvPicPr>
            <p:nvPr/>
          </p:nvPicPr>
          <p:blipFill>
            <a:blip r:embed="rId1" cstate="print"/>
            <a:stretch>
              <a:fillRect/>
            </a:stretch>
          </p:blipFill>
          <p:spPr>
            <a:xfrm>
              <a:off x="3921520" y="4441984"/>
              <a:ext cx="459599" cy="778545"/>
            </a:xfrm>
            <a:prstGeom prst="rect">
              <a:avLst/>
            </a:prstGeom>
          </p:spPr>
        </p:pic>
        <p:sp>
          <p:nvSpPr>
            <p:cNvPr id="14" name="文本框 34830"/>
            <p:cNvSpPr txBox="1">
              <a:spLocks noChangeArrowheads="1"/>
            </p:cNvSpPr>
            <p:nvPr/>
          </p:nvSpPr>
          <p:spPr bwMode="auto">
            <a:xfrm flipH="1">
              <a:off x="753533" y="1803399"/>
              <a:ext cx="1008623"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根服务器</a:t>
              </a:r>
              <a:endParaRPr lang="zh-CN" altLang="en-US" sz="1400" dirty="0">
                <a:latin typeface="微软雅黑" panose="020B0503020204020204" pitchFamily="34" charset="-122"/>
                <a:ea typeface="微软雅黑" panose="020B0503020204020204" pitchFamily="34" charset="-122"/>
              </a:endParaRPr>
            </a:p>
          </p:txBody>
        </p:sp>
        <p:sp>
          <p:nvSpPr>
            <p:cNvPr id="15" name="文本框 34830"/>
            <p:cNvSpPr txBox="1">
              <a:spLocks noChangeArrowheads="1"/>
            </p:cNvSpPr>
            <p:nvPr/>
          </p:nvSpPr>
          <p:spPr bwMode="auto">
            <a:xfrm flipH="1">
              <a:off x="1497938" y="2507904"/>
              <a:ext cx="15231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cn</a:t>
              </a:r>
              <a:r>
                <a:rPr lang="zh-CN" altLang="en-US" sz="1400" dirty="0">
                  <a:latin typeface="微软雅黑" panose="020B0503020204020204" pitchFamily="34" charset="-122"/>
                  <a:ea typeface="微软雅黑" panose="020B0503020204020204" pitchFamily="34" charset="-122"/>
                </a:rPr>
                <a:t>域名服务器</a:t>
              </a:r>
              <a:endParaRPr lang="zh-CN" altLang="en-US" sz="1400" dirty="0">
                <a:latin typeface="微软雅黑" panose="020B0503020204020204" pitchFamily="34" charset="-122"/>
                <a:ea typeface="微软雅黑" panose="020B0503020204020204" pitchFamily="34" charset="-122"/>
              </a:endParaRPr>
            </a:p>
          </p:txBody>
        </p:sp>
        <p:sp>
          <p:nvSpPr>
            <p:cNvPr id="16" name="文本框 34830"/>
            <p:cNvSpPr txBox="1">
              <a:spLocks noChangeArrowheads="1"/>
            </p:cNvSpPr>
            <p:nvPr/>
          </p:nvSpPr>
          <p:spPr bwMode="auto">
            <a:xfrm flipH="1">
              <a:off x="2111068" y="3066114"/>
              <a:ext cx="18689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.edu.cn</a:t>
              </a:r>
              <a:r>
                <a:rPr lang="zh-CN" altLang="en-US" sz="1400" dirty="0">
                  <a:latin typeface="微软雅黑" panose="020B0503020204020204" pitchFamily="34" charset="-122"/>
                  <a:ea typeface="微软雅黑" panose="020B0503020204020204" pitchFamily="34" charset="-122"/>
                </a:rPr>
                <a:t>域名服务器</a:t>
              </a:r>
              <a:endParaRPr lang="zh-CN" altLang="en-US" sz="1400" dirty="0">
                <a:latin typeface="微软雅黑" panose="020B0503020204020204" pitchFamily="34" charset="-122"/>
                <a:ea typeface="微软雅黑" panose="020B0503020204020204" pitchFamily="34" charset="-122"/>
              </a:endParaRPr>
            </a:p>
          </p:txBody>
        </p:sp>
        <p:sp>
          <p:nvSpPr>
            <p:cNvPr id="17" name="文本框 34830"/>
            <p:cNvSpPr txBox="1">
              <a:spLocks noChangeArrowheads="1"/>
            </p:cNvSpPr>
            <p:nvPr/>
          </p:nvSpPr>
          <p:spPr bwMode="auto">
            <a:xfrm flipH="1">
              <a:off x="3771342" y="3659740"/>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www.jlu.edu.cn</a:t>
              </a:r>
              <a:endParaRPr lang="zh-CN" altLang="en-US" sz="1400" dirty="0">
                <a:latin typeface="微软雅黑" panose="020B0503020204020204" pitchFamily="34" charset="-122"/>
                <a:ea typeface="微软雅黑" panose="020B0503020204020204" pitchFamily="34" charset="-122"/>
              </a:endParaRPr>
            </a:p>
          </p:txBody>
        </p:sp>
        <p:sp>
          <p:nvSpPr>
            <p:cNvPr id="18" name="文本框 34830"/>
            <p:cNvSpPr txBox="1">
              <a:spLocks noChangeArrowheads="1"/>
            </p:cNvSpPr>
            <p:nvPr/>
          </p:nvSpPr>
          <p:spPr bwMode="auto">
            <a:xfrm flipH="1">
              <a:off x="3980041" y="4043913"/>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oa.jlu.edu.cn</a:t>
              </a:r>
              <a:endParaRPr lang="zh-CN" altLang="en-US" sz="1400" dirty="0">
                <a:latin typeface="微软雅黑" panose="020B0503020204020204" pitchFamily="34" charset="-122"/>
                <a:ea typeface="微软雅黑" panose="020B0503020204020204" pitchFamily="34" charset="-122"/>
              </a:endParaRPr>
            </a:p>
          </p:txBody>
        </p:sp>
        <p:sp>
          <p:nvSpPr>
            <p:cNvPr id="19" name="文本框 34830"/>
            <p:cNvSpPr txBox="1">
              <a:spLocks noChangeArrowheads="1"/>
            </p:cNvSpPr>
            <p:nvPr/>
          </p:nvSpPr>
          <p:spPr bwMode="auto">
            <a:xfrm flipH="1">
              <a:off x="4165771" y="4428086"/>
              <a:ext cx="1654615"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bbs.jlu.edu.cn</a:t>
              </a:r>
              <a:endParaRPr lang="zh-CN" altLang="en-US" sz="1400" dirty="0">
                <a:latin typeface="微软雅黑" panose="020B0503020204020204" pitchFamily="34" charset="-122"/>
                <a:ea typeface="微软雅黑" panose="020B0503020204020204" pitchFamily="34" charset="-122"/>
              </a:endParaRPr>
            </a:p>
          </p:txBody>
        </p:sp>
        <p:cxnSp>
          <p:nvCxnSpPr>
            <p:cNvPr id="20" name="直接连接符 19"/>
            <p:cNvCxnSpPr>
              <a:endCxn id="9" idx="1"/>
            </p:cNvCxnSpPr>
            <p:nvPr/>
          </p:nvCxnSpPr>
          <p:spPr>
            <a:xfrm>
              <a:off x="1437710" y="2565445"/>
              <a:ext cx="106880" cy="6073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994927" y="3354264"/>
              <a:ext cx="162300" cy="57170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522735" y="4080449"/>
              <a:ext cx="623336" cy="6107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1695251" y="4148245"/>
              <a:ext cx="601963" cy="5720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endCxn id="11" idx="1"/>
            </p:cNvCxnSpPr>
            <p:nvPr/>
          </p:nvCxnSpPr>
          <p:spPr>
            <a:xfrm flipV="1">
              <a:off x="1844833" y="4192752"/>
              <a:ext cx="1619112" cy="6093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851722" y="4390895"/>
              <a:ext cx="1613038" cy="6072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文本框 34830"/>
            <p:cNvSpPr txBox="1">
              <a:spLocks noChangeArrowheads="1"/>
            </p:cNvSpPr>
            <p:nvPr/>
          </p:nvSpPr>
          <p:spPr bwMode="auto">
            <a:xfrm flipH="1">
              <a:off x="1523213" y="4232130"/>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7" name="文本框 34830"/>
            <p:cNvSpPr txBox="1">
              <a:spLocks noChangeArrowheads="1"/>
            </p:cNvSpPr>
            <p:nvPr/>
          </p:nvSpPr>
          <p:spPr bwMode="auto">
            <a:xfrm flipH="1">
              <a:off x="1940339" y="4287483"/>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28" name="文本框 34830"/>
            <p:cNvSpPr txBox="1">
              <a:spLocks noChangeArrowheads="1"/>
            </p:cNvSpPr>
            <p:nvPr/>
          </p:nvSpPr>
          <p:spPr bwMode="auto">
            <a:xfrm flipH="1">
              <a:off x="2567029" y="4220148"/>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sp>
          <p:nvSpPr>
            <p:cNvPr id="29" name="文本框 34830"/>
            <p:cNvSpPr txBox="1">
              <a:spLocks noChangeArrowheads="1"/>
            </p:cNvSpPr>
            <p:nvPr/>
          </p:nvSpPr>
          <p:spPr bwMode="auto">
            <a:xfrm flipH="1">
              <a:off x="2666327" y="4626922"/>
              <a:ext cx="354729" cy="28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p:txBody>
        </p:sp>
        <p:sp>
          <p:nvSpPr>
            <p:cNvPr id="30" name="文本框 34830"/>
            <p:cNvSpPr txBox="1">
              <a:spLocks noChangeArrowheads="1"/>
            </p:cNvSpPr>
            <p:nvPr/>
          </p:nvSpPr>
          <p:spPr bwMode="auto">
            <a:xfrm flipH="1">
              <a:off x="3245074" y="5257339"/>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吉林大学服务器群</a:t>
              </a:r>
              <a:endParaRPr lang="zh-CN" altLang="en-US" sz="1400" dirty="0">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域名解析过程示例</a:t>
            </a:r>
            <a:r>
              <a:rPr lang="en-US" altLang="zh-CN" dirty="0">
                <a:sym typeface="+mn-ea"/>
              </a:rPr>
              <a:t>—</a:t>
            </a:r>
            <a:r>
              <a:rPr lang="zh-CN" altLang="en-US" dirty="0">
                <a:sym typeface="+mn-ea"/>
              </a:rPr>
              <a:t>有子域代理情形</a:t>
            </a:r>
            <a:endParaRPr lang="zh-CN" altLang="en-US" dirty="0"/>
          </a:p>
        </p:txBody>
      </p:sp>
      <p:sp>
        <p:nvSpPr>
          <p:cNvPr id="4" name="内容占位符 3"/>
          <p:cNvSpPr>
            <a:spLocks noGrp="1"/>
          </p:cNvSpPr>
          <p:nvPr>
            <p:ph idx="1"/>
          </p:nvPr>
        </p:nvSpPr>
        <p:spPr>
          <a:xfrm>
            <a:off x="5398654" y="1052513"/>
            <a:ext cx="6132945" cy="5183187"/>
          </a:xfrm>
        </p:spPr>
        <p:txBody>
          <a:bodyPr>
            <a:normAutofit fontScale="92500" lnSpcReduction="10000"/>
          </a:bodyPr>
          <a:lstStyle/>
          <a:p>
            <a:pPr lvl="1">
              <a:spcBef>
                <a:spcPts val="0"/>
              </a:spcBef>
            </a:pPr>
            <a:r>
              <a:rPr lang="zh-CN" altLang="zh-CN" dirty="0">
                <a:latin typeface="+mn-ea"/>
              </a:rPr>
              <a:t>客户机向</a:t>
            </a:r>
            <a:r>
              <a:rPr lang="en-US" altLang="zh-CN" dirty="0">
                <a:latin typeface="+mn-ea"/>
              </a:rPr>
              <a:t>edu.cn</a:t>
            </a:r>
            <a:r>
              <a:rPr lang="zh-CN" altLang="zh-CN" dirty="0">
                <a:latin typeface="+mn-ea"/>
              </a:rPr>
              <a:t>域名服务器发出域名解析请求，以获得域名</a:t>
            </a:r>
            <a:r>
              <a:rPr lang="en-US" altLang="zh-CN" dirty="0">
                <a:latin typeface="+mn-ea"/>
              </a:rPr>
              <a:t>www.jlu.edu.cn</a:t>
            </a:r>
            <a:r>
              <a:rPr lang="zh-CN" altLang="zh-CN" dirty="0">
                <a:latin typeface="+mn-ea"/>
              </a:rPr>
              <a:t>的</a:t>
            </a:r>
            <a:r>
              <a:rPr lang="en-US" altLang="zh-CN" dirty="0">
                <a:latin typeface="+mn-ea"/>
              </a:rPr>
              <a:t>IP</a:t>
            </a:r>
            <a:r>
              <a:rPr lang="zh-CN" altLang="zh-CN" dirty="0">
                <a:latin typeface="+mn-ea"/>
              </a:rPr>
              <a:t>地址；</a:t>
            </a:r>
            <a:endParaRPr lang="zh-CN" altLang="zh-CN" dirty="0">
              <a:latin typeface="+mn-ea"/>
            </a:endParaRPr>
          </a:p>
          <a:p>
            <a:pPr lvl="1">
              <a:spcBef>
                <a:spcPts val="0"/>
              </a:spcBef>
            </a:pPr>
            <a:r>
              <a:rPr lang="en-US" altLang="zh-CN" dirty="0">
                <a:latin typeface="+mn-ea"/>
              </a:rPr>
              <a:t>edu.cn</a:t>
            </a:r>
            <a:r>
              <a:rPr lang="zh-CN" altLang="zh-CN" dirty="0">
                <a:latin typeface="+mn-ea"/>
              </a:rPr>
              <a:t>域名服务器发觉所请求的地址已经代理出去，于是返回</a:t>
            </a:r>
            <a:r>
              <a:rPr lang="en-US" altLang="zh-CN" dirty="0" err="1">
                <a:latin typeface="+mn-ea"/>
              </a:rPr>
              <a:t>jlu</a:t>
            </a:r>
            <a:r>
              <a:rPr lang="zh-CN" altLang="zh-CN" dirty="0">
                <a:latin typeface="+mn-ea"/>
              </a:rPr>
              <a:t>域名服务器的</a:t>
            </a:r>
            <a:r>
              <a:rPr lang="en-US" altLang="zh-CN" dirty="0">
                <a:latin typeface="+mn-ea"/>
              </a:rPr>
              <a:t>IP</a:t>
            </a:r>
            <a:r>
              <a:rPr lang="zh-CN" altLang="zh-CN" dirty="0">
                <a:latin typeface="+mn-ea"/>
              </a:rPr>
              <a:t>的地址；</a:t>
            </a:r>
            <a:endParaRPr lang="zh-CN" altLang="zh-CN" dirty="0">
              <a:latin typeface="+mn-ea"/>
            </a:endParaRPr>
          </a:p>
          <a:p>
            <a:pPr lvl="1">
              <a:spcBef>
                <a:spcPts val="0"/>
              </a:spcBef>
            </a:pPr>
            <a:r>
              <a:rPr lang="zh-CN" altLang="zh-CN" dirty="0">
                <a:latin typeface="+mn-ea"/>
              </a:rPr>
              <a:t>客户机向</a:t>
            </a:r>
            <a:r>
              <a:rPr lang="en-US" altLang="zh-CN" dirty="0">
                <a:latin typeface="+mn-ea"/>
              </a:rPr>
              <a:t>jlu.edu.cn</a:t>
            </a:r>
            <a:r>
              <a:rPr lang="zh-CN" altLang="zh-CN" dirty="0">
                <a:latin typeface="+mn-ea"/>
              </a:rPr>
              <a:t>域名服务器查询</a:t>
            </a:r>
            <a:r>
              <a:rPr lang="en-US" altLang="zh-CN" dirty="0">
                <a:latin typeface="+mn-ea"/>
              </a:rPr>
              <a:t>www.jlu.edu.cn</a:t>
            </a:r>
            <a:r>
              <a:rPr lang="zh-CN" altLang="zh-CN" dirty="0">
                <a:latin typeface="+mn-ea"/>
              </a:rPr>
              <a:t>的</a:t>
            </a:r>
            <a:r>
              <a:rPr lang="en-US" altLang="zh-CN" dirty="0">
                <a:latin typeface="+mn-ea"/>
              </a:rPr>
              <a:t>IP</a:t>
            </a:r>
            <a:r>
              <a:rPr lang="zh-CN" altLang="zh-CN" dirty="0">
                <a:latin typeface="+mn-ea"/>
              </a:rPr>
              <a:t>地址；</a:t>
            </a:r>
            <a:endParaRPr lang="zh-CN" altLang="zh-CN" dirty="0">
              <a:latin typeface="+mn-ea"/>
            </a:endParaRPr>
          </a:p>
          <a:p>
            <a:pPr lvl="1">
              <a:spcBef>
                <a:spcPts val="0"/>
              </a:spcBef>
            </a:pPr>
            <a:r>
              <a:rPr lang="en-US" altLang="zh-CN" dirty="0">
                <a:latin typeface="+mn-ea"/>
              </a:rPr>
              <a:t>jlu.edu.cn</a:t>
            </a:r>
            <a:r>
              <a:rPr lang="zh-CN" altLang="zh-CN" dirty="0">
                <a:latin typeface="+mn-ea"/>
              </a:rPr>
              <a:t>域名服务器返回</a:t>
            </a:r>
            <a:r>
              <a:rPr lang="en-US" altLang="zh-CN" dirty="0">
                <a:latin typeface="+mn-ea"/>
              </a:rPr>
              <a:t>www.jlu.edu.cn</a:t>
            </a:r>
            <a:r>
              <a:rPr lang="zh-CN" altLang="zh-CN" dirty="0">
                <a:latin typeface="+mn-ea"/>
              </a:rPr>
              <a:t>的</a:t>
            </a:r>
            <a:r>
              <a:rPr lang="en-US" altLang="zh-CN" dirty="0">
                <a:latin typeface="+mn-ea"/>
              </a:rPr>
              <a:t>IP</a:t>
            </a:r>
            <a:r>
              <a:rPr lang="zh-CN" altLang="zh-CN" dirty="0">
                <a:latin typeface="+mn-ea"/>
              </a:rPr>
              <a:t>地址</a:t>
            </a:r>
            <a:r>
              <a:rPr lang="en-US" altLang="zh-CN" dirty="0">
                <a:latin typeface="+mn-ea"/>
              </a:rPr>
              <a:t>202.198.16.80</a:t>
            </a:r>
            <a:r>
              <a:rPr lang="zh-CN" altLang="zh-CN" dirty="0">
                <a:latin typeface="+mn-ea"/>
              </a:rPr>
              <a:t>；</a:t>
            </a:r>
            <a:endParaRPr lang="zh-CN" altLang="zh-CN" dirty="0">
              <a:latin typeface="+mn-ea"/>
            </a:endParaRPr>
          </a:p>
          <a:p>
            <a:pPr lvl="1">
              <a:spcBef>
                <a:spcPts val="0"/>
              </a:spcBef>
            </a:pPr>
            <a:r>
              <a:rPr lang="zh-CN" altLang="zh-CN" dirty="0">
                <a:latin typeface="+mn-ea"/>
              </a:rPr>
              <a:t>客户机用查询而得的</a:t>
            </a:r>
            <a:r>
              <a:rPr lang="en-US" altLang="zh-CN" dirty="0">
                <a:latin typeface="+mn-ea"/>
              </a:rPr>
              <a:t>IP</a:t>
            </a:r>
            <a:r>
              <a:rPr lang="zh-CN" altLang="zh-CN" dirty="0">
                <a:latin typeface="+mn-ea"/>
              </a:rPr>
              <a:t>地址向</a:t>
            </a:r>
            <a:r>
              <a:rPr lang="en-US" altLang="zh-CN" dirty="0">
                <a:latin typeface="+mn-ea"/>
              </a:rPr>
              <a:t>www.jlu.edu.cn</a:t>
            </a:r>
            <a:r>
              <a:rPr lang="zh-CN" altLang="zh-CN" dirty="0">
                <a:latin typeface="+mn-ea"/>
              </a:rPr>
              <a:t>发出</a:t>
            </a:r>
            <a:r>
              <a:rPr lang="en-US" altLang="zh-CN" dirty="0">
                <a:latin typeface="+mn-ea"/>
              </a:rPr>
              <a:t>http</a:t>
            </a:r>
            <a:r>
              <a:rPr lang="zh-CN" altLang="zh-CN" dirty="0">
                <a:latin typeface="+mn-ea"/>
              </a:rPr>
              <a:t>请求；</a:t>
            </a:r>
            <a:endParaRPr lang="zh-CN" altLang="zh-CN" dirty="0">
              <a:latin typeface="+mn-ea"/>
            </a:endParaRPr>
          </a:p>
          <a:p>
            <a:pPr lvl="1">
              <a:spcBef>
                <a:spcPts val="0"/>
              </a:spcBef>
            </a:pPr>
            <a:r>
              <a:rPr lang="zh-CN" altLang="zh-CN" dirty="0">
                <a:latin typeface="+mn-ea"/>
              </a:rPr>
              <a:t>吉林大学</a:t>
            </a:r>
            <a:r>
              <a:rPr lang="en-US" altLang="zh-CN" dirty="0">
                <a:latin typeface="+mn-ea"/>
              </a:rPr>
              <a:t>www</a:t>
            </a:r>
            <a:r>
              <a:rPr lang="zh-CN" altLang="zh-CN" dirty="0">
                <a:latin typeface="+mn-ea"/>
              </a:rPr>
              <a:t>服务器接受请求，并返回结果给客户机。</a:t>
            </a:r>
            <a:endParaRPr lang="zh-CN" altLang="en-US" dirty="0">
              <a:latin typeface="+mn-ea"/>
            </a:endParaRPr>
          </a:p>
        </p:txBody>
      </p:sp>
      <p:grpSp>
        <p:nvGrpSpPr>
          <p:cNvPr id="3" name="组合 2"/>
          <p:cNvGrpSpPr/>
          <p:nvPr/>
        </p:nvGrpSpPr>
        <p:grpSpPr>
          <a:xfrm>
            <a:off x="592667" y="1752600"/>
            <a:ext cx="5566833" cy="3841220"/>
            <a:chOff x="592667" y="1752600"/>
            <a:chExt cx="5566833" cy="3841220"/>
          </a:xfrm>
        </p:grpSpPr>
        <p:cxnSp>
          <p:nvCxnSpPr>
            <p:cNvPr id="6" name="直接连接符 5"/>
            <p:cNvCxnSpPr/>
            <p:nvPr/>
          </p:nvCxnSpPr>
          <p:spPr>
            <a:xfrm>
              <a:off x="2373046" y="3596956"/>
              <a:ext cx="614588" cy="26612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205344" y="2676010"/>
              <a:ext cx="287438" cy="2797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20064" y="3169223"/>
              <a:ext cx="205145" cy="189952"/>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图片 72" descr="交换机.png"/>
            <p:cNvPicPr>
              <a:picLocks noChangeAspect="1"/>
            </p:cNvPicPr>
            <p:nvPr/>
          </p:nvPicPr>
          <p:blipFill>
            <a:blip r:embed="rId1" cstate="print"/>
            <a:stretch>
              <a:fillRect/>
            </a:stretch>
          </p:blipFill>
          <p:spPr>
            <a:xfrm>
              <a:off x="807786" y="2067535"/>
              <a:ext cx="439295" cy="726222"/>
            </a:xfrm>
            <a:prstGeom prst="rect">
              <a:avLst/>
            </a:prstGeom>
          </p:spPr>
        </p:pic>
        <p:pic>
          <p:nvPicPr>
            <p:cNvPr id="11" name="图形 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76" y="4473492"/>
              <a:ext cx="492220" cy="439405"/>
            </a:xfrm>
            <a:prstGeom prst="rect">
              <a:avLst/>
            </a:prstGeom>
          </p:spPr>
        </p:pic>
        <p:pic>
          <p:nvPicPr>
            <p:cNvPr id="12" name="图片 72" descr="交换机.png"/>
            <p:cNvPicPr>
              <a:picLocks noChangeAspect="1"/>
            </p:cNvPicPr>
            <p:nvPr/>
          </p:nvPicPr>
          <p:blipFill>
            <a:blip r:embed="rId1" cstate="print"/>
            <a:stretch>
              <a:fillRect/>
            </a:stretch>
          </p:blipFill>
          <p:spPr>
            <a:xfrm>
              <a:off x="1400844" y="2530050"/>
              <a:ext cx="439295" cy="726222"/>
            </a:xfrm>
            <a:prstGeom prst="rect">
              <a:avLst/>
            </a:prstGeom>
          </p:spPr>
        </p:pic>
        <p:pic>
          <p:nvPicPr>
            <p:cNvPr id="13" name="图片 72" descr="交换机.png"/>
            <p:cNvPicPr>
              <a:picLocks noChangeAspect="1"/>
            </p:cNvPicPr>
            <p:nvPr/>
          </p:nvPicPr>
          <p:blipFill>
            <a:blip r:embed="rId1" cstate="print"/>
            <a:stretch>
              <a:fillRect/>
            </a:stretch>
          </p:blipFill>
          <p:spPr>
            <a:xfrm>
              <a:off x="1997853" y="3144155"/>
              <a:ext cx="439295" cy="726222"/>
            </a:xfrm>
            <a:prstGeom prst="rect">
              <a:avLst/>
            </a:prstGeom>
          </p:spPr>
        </p:pic>
        <p:pic>
          <p:nvPicPr>
            <p:cNvPr id="14" name="图片 72" descr="交换机.png"/>
            <p:cNvPicPr>
              <a:picLocks noChangeAspect="1"/>
            </p:cNvPicPr>
            <p:nvPr/>
          </p:nvPicPr>
          <p:blipFill>
            <a:blip r:embed="rId1" cstate="print"/>
            <a:stretch>
              <a:fillRect/>
            </a:stretch>
          </p:blipFill>
          <p:spPr>
            <a:xfrm>
              <a:off x="3907161" y="4002844"/>
              <a:ext cx="439295" cy="726222"/>
            </a:xfrm>
            <a:prstGeom prst="rect">
              <a:avLst/>
            </a:prstGeom>
          </p:spPr>
        </p:pic>
        <p:pic>
          <p:nvPicPr>
            <p:cNvPr id="15" name="图片 72" descr="交换机.png"/>
            <p:cNvPicPr>
              <a:picLocks noChangeAspect="1"/>
            </p:cNvPicPr>
            <p:nvPr/>
          </p:nvPicPr>
          <p:blipFill>
            <a:blip r:embed="rId1" cstate="print"/>
            <a:stretch>
              <a:fillRect/>
            </a:stretch>
          </p:blipFill>
          <p:spPr>
            <a:xfrm>
              <a:off x="4137110" y="4285777"/>
              <a:ext cx="439295" cy="726222"/>
            </a:xfrm>
            <a:prstGeom prst="rect">
              <a:avLst/>
            </a:prstGeom>
          </p:spPr>
        </p:pic>
        <p:pic>
          <p:nvPicPr>
            <p:cNvPr id="16" name="图片 72" descr="交换机.png"/>
            <p:cNvPicPr>
              <a:picLocks noChangeAspect="1"/>
            </p:cNvPicPr>
            <p:nvPr/>
          </p:nvPicPr>
          <p:blipFill>
            <a:blip r:embed="rId1" cstate="print"/>
            <a:stretch>
              <a:fillRect/>
            </a:stretch>
          </p:blipFill>
          <p:spPr>
            <a:xfrm>
              <a:off x="4344521" y="4598437"/>
              <a:ext cx="439295" cy="726222"/>
            </a:xfrm>
            <a:prstGeom prst="rect">
              <a:avLst/>
            </a:prstGeom>
          </p:spPr>
        </p:pic>
        <p:sp>
          <p:nvSpPr>
            <p:cNvPr id="17" name="文本框 34830"/>
            <p:cNvSpPr txBox="1">
              <a:spLocks noChangeArrowheads="1"/>
            </p:cNvSpPr>
            <p:nvPr/>
          </p:nvSpPr>
          <p:spPr bwMode="auto">
            <a:xfrm flipH="1">
              <a:off x="592667" y="1752600"/>
              <a:ext cx="964064"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根服务器</a:t>
              </a:r>
              <a:endParaRPr lang="zh-CN" altLang="en-US" sz="1400" dirty="0">
                <a:latin typeface="微软雅黑" panose="020B0503020204020204" pitchFamily="34" charset="-122"/>
                <a:ea typeface="微软雅黑" panose="020B0503020204020204" pitchFamily="34" charset="-122"/>
              </a:endParaRPr>
            </a:p>
          </p:txBody>
        </p:sp>
        <p:sp>
          <p:nvSpPr>
            <p:cNvPr id="18" name="文本框 34830"/>
            <p:cNvSpPr txBox="1">
              <a:spLocks noChangeArrowheads="1"/>
            </p:cNvSpPr>
            <p:nvPr/>
          </p:nvSpPr>
          <p:spPr bwMode="auto">
            <a:xfrm flipH="1">
              <a:off x="1317370" y="2278834"/>
              <a:ext cx="145583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err="1">
                  <a:latin typeface="微软雅黑" panose="020B0503020204020204" pitchFamily="34" charset="-122"/>
                  <a:ea typeface="微软雅黑" panose="020B0503020204020204" pitchFamily="34" charset="-122"/>
                </a:rPr>
                <a:t>cn</a:t>
              </a:r>
              <a:r>
                <a:rPr lang="zh-CN" altLang="en-US" sz="1400" dirty="0">
                  <a:latin typeface="微软雅黑" panose="020B0503020204020204" pitchFamily="34" charset="-122"/>
                  <a:ea typeface="微软雅黑" panose="020B0503020204020204" pitchFamily="34" charset="-122"/>
                </a:rPr>
                <a:t>域名服务器</a:t>
              </a:r>
              <a:endParaRPr lang="zh-CN" altLang="en-US" sz="1400" dirty="0">
                <a:latin typeface="微软雅黑" panose="020B0503020204020204" pitchFamily="34" charset="-122"/>
                <a:ea typeface="微软雅黑" panose="020B0503020204020204" pitchFamily="34" charset="-122"/>
              </a:endParaRPr>
            </a:p>
          </p:txBody>
        </p:sp>
        <p:sp>
          <p:nvSpPr>
            <p:cNvPr id="19" name="文本框 34830"/>
            <p:cNvSpPr txBox="1">
              <a:spLocks noChangeArrowheads="1"/>
            </p:cNvSpPr>
            <p:nvPr/>
          </p:nvSpPr>
          <p:spPr bwMode="auto">
            <a:xfrm flipH="1">
              <a:off x="1890229" y="2930452"/>
              <a:ext cx="1786405"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edu.cn</a:t>
              </a:r>
              <a:r>
                <a:rPr lang="zh-CN" altLang="en-US" sz="1400" dirty="0">
                  <a:latin typeface="微软雅黑" panose="020B0503020204020204" pitchFamily="34" charset="-122"/>
                  <a:ea typeface="微软雅黑" panose="020B0503020204020204" pitchFamily="34" charset="-122"/>
                </a:rPr>
                <a:t>域名服务器</a:t>
              </a:r>
              <a:endParaRPr lang="zh-CN" altLang="en-US" sz="1400" dirty="0">
                <a:latin typeface="微软雅黑" panose="020B0503020204020204" pitchFamily="34" charset="-122"/>
                <a:ea typeface="微软雅黑" panose="020B0503020204020204" pitchFamily="34" charset="-122"/>
              </a:endParaRPr>
            </a:p>
          </p:txBody>
        </p:sp>
        <p:sp>
          <p:nvSpPr>
            <p:cNvPr id="20" name="文本框 34830"/>
            <p:cNvSpPr txBox="1">
              <a:spLocks noChangeArrowheads="1"/>
            </p:cNvSpPr>
            <p:nvPr/>
          </p:nvSpPr>
          <p:spPr bwMode="auto">
            <a:xfrm flipH="1">
              <a:off x="4200978" y="3868765"/>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www.jlu.edu.cn</a:t>
              </a:r>
              <a:endParaRPr lang="zh-CN" altLang="en-US" sz="1400" dirty="0">
                <a:latin typeface="微软雅黑" panose="020B0503020204020204" pitchFamily="34" charset="-122"/>
                <a:ea typeface="微软雅黑" panose="020B0503020204020204" pitchFamily="34" charset="-122"/>
              </a:endParaRPr>
            </a:p>
          </p:txBody>
        </p:sp>
        <p:sp>
          <p:nvSpPr>
            <p:cNvPr id="21" name="文本框 34830"/>
            <p:cNvSpPr txBox="1">
              <a:spLocks noChangeArrowheads="1"/>
            </p:cNvSpPr>
            <p:nvPr/>
          </p:nvSpPr>
          <p:spPr bwMode="auto">
            <a:xfrm flipH="1">
              <a:off x="4400457" y="4227119"/>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oa.jlu.edu.cn</a:t>
              </a:r>
              <a:endParaRPr lang="zh-CN" altLang="en-US" sz="1400" dirty="0">
                <a:latin typeface="微软雅黑" panose="020B0503020204020204" pitchFamily="34" charset="-122"/>
                <a:ea typeface="微软雅黑" panose="020B0503020204020204" pitchFamily="34" charset="-122"/>
              </a:endParaRPr>
            </a:p>
          </p:txBody>
        </p:sp>
        <p:sp>
          <p:nvSpPr>
            <p:cNvPr id="22" name="文本框 34830"/>
            <p:cNvSpPr txBox="1">
              <a:spLocks noChangeArrowheads="1"/>
            </p:cNvSpPr>
            <p:nvPr/>
          </p:nvSpPr>
          <p:spPr bwMode="auto">
            <a:xfrm flipH="1">
              <a:off x="4577982" y="4585473"/>
              <a:ext cx="158151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bbs.jlu.edu.cn</a:t>
              </a:r>
              <a:endParaRPr lang="zh-CN" altLang="en-US" sz="1400" dirty="0">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flipV="1">
              <a:off x="1327888" y="3876617"/>
              <a:ext cx="595799" cy="5697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1492782" y="3939857"/>
              <a:ext cx="575370" cy="5336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1626655" y="4099635"/>
              <a:ext cx="1243172" cy="4594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1642341" y="4142508"/>
              <a:ext cx="1541778" cy="5663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文本框 34830"/>
            <p:cNvSpPr txBox="1">
              <a:spLocks noChangeArrowheads="1"/>
            </p:cNvSpPr>
            <p:nvPr/>
          </p:nvSpPr>
          <p:spPr bwMode="auto">
            <a:xfrm flipH="1">
              <a:off x="1328344" y="4018104"/>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sp>
          <p:nvSpPr>
            <p:cNvPr id="28" name="文本框 34830"/>
            <p:cNvSpPr txBox="1">
              <a:spLocks noChangeArrowheads="1"/>
            </p:cNvSpPr>
            <p:nvPr/>
          </p:nvSpPr>
          <p:spPr bwMode="auto">
            <a:xfrm flipH="1">
              <a:off x="1727043" y="4069737"/>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sp>
          <p:nvSpPr>
            <p:cNvPr id="29" name="文本框 34830"/>
            <p:cNvSpPr txBox="1">
              <a:spLocks noChangeArrowheads="1"/>
            </p:cNvSpPr>
            <p:nvPr/>
          </p:nvSpPr>
          <p:spPr bwMode="auto">
            <a:xfrm flipH="1">
              <a:off x="2326047" y="4006928"/>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p:txBody>
        </p:sp>
        <p:sp>
          <p:nvSpPr>
            <p:cNvPr id="30" name="文本框 34830"/>
            <p:cNvSpPr txBox="1">
              <a:spLocks noChangeArrowheads="1"/>
            </p:cNvSpPr>
            <p:nvPr/>
          </p:nvSpPr>
          <p:spPr bwMode="auto">
            <a:xfrm flipH="1">
              <a:off x="2461421" y="4275797"/>
              <a:ext cx="339058" cy="26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4</a:t>
              </a:r>
              <a:endParaRPr lang="zh-CN" altLang="en-US" sz="1400" dirty="0">
                <a:latin typeface="微软雅黑" panose="020B0503020204020204" pitchFamily="34" charset="-122"/>
                <a:ea typeface="微软雅黑" panose="020B0503020204020204" pitchFamily="34" charset="-122"/>
              </a:endParaRPr>
            </a:p>
          </p:txBody>
        </p:sp>
        <p:pic>
          <p:nvPicPr>
            <p:cNvPr id="31" name="图片 72" descr="交换机.png"/>
            <p:cNvPicPr>
              <a:picLocks noChangeAspect="1"/>
            </p:cNvPicPr>
            <p:nvPr/>
          </p:nvPicPr>
          <p:blipFill>
            <a:blip r:embed="rId1" cstate="print"/>
            <a:stretch>
              <a:fillRect/>
            </a:stretch>
          </p:blipFill>
          <p:spPr>
            <a:xfrm>
              <a:off x="2842683" y="3418977"/>
              <a:ext cx="439295" cy="726222"/>
            </a:xfrm>
            <a:prstGeom prst="rect">
              <a:avLst/>
            </a:prstGeom>
          </p:spPr>
        </p:pic>
        <p:sp>
          <p:nvSpPr>
            <p:cNvPr id="32" name="文本框 34830"/>
            <p:cNvSpPr txBox="1">
              <a:spLocks noChangeArrowheads="1"/>
            </p:cNvSpPr>
            <p:nvPr/>
          </p:nvSpPr>
          <p:spPr bwMode="auto">
            <a:xfrm flipH="1">
              <a:off x="3089421" y="3227254"/>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jlu.edu.cn</a:t>
              </a:r>
              <a:r>
                <a:rPr lang="zh-CN" altLang="en-US" sz="1400" dirty="0">
                  <a:latin typeface="微软雅黑" panose="020B0503020204020204" pitchFamily="34" charset="-122"/>
                  <a:ea typeface="微软雅黑" panose="020B0503020204020204" pitchFamily="34" charset="-122"/>
                </a:rPr>
                <a:t>域名服务器</a:t>
              </a:r>
              <a:endParaRPr lang="zh-CN" altLang="en-US" sz="1400" dirty="0">
                <a:latin typeface="微软雅黑" panose="020B0503020204020204" pitchFamily="34" charset="-122"/>
                <a:ea typeface="微软雅黑" panose="020B0503020204020204" pitchFamily="34" charset="-122"/>
              </a:endParaRPr>
            </a:p>
          </p:txBody>
        </p:sp>
        <p:cxnSp>
          <p:nvCxnSpPr>
            <p:cNvPr id="33" name="直接箭头连接符 32"/>
            <p:cNvCxnSpPr/>
            <p:nvPr/>
          </p:nvCxnSpPr>
          <p:spPr>
            <a:xfrm flipV="1">
              <a:off x="1667402" y="4536733"/>
              <a:ext cx="2217362" cy="3126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693775" y="4639290"/>
              <a:ext cx="2159376" cy="3206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文本框 34830"/>
            <p:cNvSpPr txBox="1">
              <a:spLocks noChangeArrowheads="1"/>
            </p:cNvSpPr>
            <p:nvPr/>
          </p:nvSpPr>
          <p:spPr bwMode="auto">
            <a:xfrm flipH="1">
              <a:off x="2987634" y="4397688"/>
              <a:ext cx="339058"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5</a:t>
              </a:r>
              <a:endParaRPr lang="zh-CN" altLang="en-US" sz="1400" dirty="0">
                <a:latin typeface="微软雅黑" panose="020B0503020204020204" pitchFamily="34" charset="-122"/>
                <a:ea typeface="微软雅黑" panose="020B0503020204020204" pitchFamily="34" charset="-122"/>
              </a:endParaRPr>
            </a:p>
          </p:txBody>
        </p:sp>
        <p:sp>
          <p:nvSpPr>
            <p:cNvPr id="36" name="文本框 34830"/>
            <p:cNvSpPr txBox="1">
              <a:spLocks noChangeArrowheads="1"/>
            </p:cNvSpPr>
            <p:nvPr/>
          </p:nvSpPr>
          <p:spPr bwMode="auto">
            <a:xfrm flipH="1">
              <a:off x="2682148" y="4764605"/>
              <a:ext cx="339058"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400" dirty="0">
                  <a:latin typeface="微软雅黑" panose="020B0503020204020204" pitchFamily="34" charset="-122"/>
                  <a:ea typeface="微软雅黑" panose="020B0503020204020204" pitchFamily="34" charset="-122"/>
                </a:rPr>
                <a:t>6</a:t>
              </a:r>
              <a:endParaRPr lang="zh-CN" altLang="en-US" sz="1400" dirty="0">
                <a:latin typeface="微软雅黑" panose="020B0503020204020204" pitchFamily="34" charset="-122"/>
                <a:ea typeface="微软雅黑" panose="020B0503020204020204" pitchFamily="34" charset="-122"/>
              </a:endParaRPr>
            </a:p>
          </p:txBody>
        </p:sp>
        <p:sp>
          <p:nvSpPr>
            <p:cNvPr id="37" name="文本框 34830"/>
            <p:cNvSpPr txBox="1">
              <a:spLocks noChangeArrowheads="1"/>
            </p:cNvSpPr>
            <p:nvPr/>
          </p:nvSpPr>
          <p:spPr bwMode="auto">
            <a:xfrm flipH="1">
              <a:off x="3613374" y="5306728"/>
              <a:ext cx="1901590" cy="28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吉林大学服务器群</a:t>
              </a:r>
              <a:endParaRPr lang="zh-CN" altLang="en-US" sz="1400" dirty="0">
                <a:latin typeface="微软雅黑" panose="020B0503020204020204" pitchFamily="34" charset="-122"/>
                <a:ea typeface="微软雅黑" panose="020B0503020204020204" pitchFamily="34" charset="-122"/>
              </a:endParaRPr>
            </a:p>
          </p:txBody>
        </p:sp>
      </p:gr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表格 6"/>
          <p:cNvGraphicFramePr>
            <a:graphicFrameLocks noGrp="1"/>
          </p:cNvGraphicFramePr>
          <p:nvPr/>
        </p:nvGraphicFramePr>
        <p:xfrm>
          <a:off x="1027063" y="4541539"/>
          <a:ext cx="7752101" cy="1483360"/>
        </p:xfrm>
        <a:graphic>
          <a:graphicData uri="http://schemas.openxmlformats.org/drawingml/2006/table">
            <a:tbl>
              <a:tblPr firstRow="1" bandRow="1">
                <a:tableStyleId>{5C22544A-7EE6-4342-B048-85BDC9FD1C3A}</a:tableStyleId>
              </a:tblPr>
              <a:tblGrid>
                <a:gridCol w="7752101"/>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查询问题（</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Queries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40000"/>
                        <a:lumOff val="60000"/>
                      </a:schemeClr>
                    </a:solidFill>
                  </a:tcPr>
                </a:tc>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授权（</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附加信息（</a:t>
                      </a:r>
                      <a:r>
                        <a:rPr lang="en-US" alt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Additional records</a:t>
                      </a: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b="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）（资源记录数可变）</a:t>
                      </a:r>
                      <a:endPar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sp>
        <p:nvSpPr>
          <p:cNvPr id="2" name="标题 1"/>
          <p:cNvSpPr>
            <a:spLocks noGrp="1"/>
          </p:cNvSpPr>
          <p:nvPr>
            <p:ph type="title"/>
          </p:nvPr>
        </p:nvSpPr>
        <p:spPr>
          <a:xfrm>
            <a:off x="660399" y="71438"/>
            <a:ext cx="10871202" cy="765175"/>
          </a:xfrm>
        </p:spPr>
        <p:txBody>
          <a:bodyPr>
            <a:normAutofit/>
          </a:bodyPr>
          <a:lstStyle/>
          <a:p>
            <a:r>
              <a:rPr lang="en-US" altLang="zh-CN" dirty="0">
                <a:sym typeface="+mn-ea"/>
              </a:rPr>
              <a:t>DNS</a:t>
            </a:r>
            <a:r>
              <a:rPr lang="zh-CN" altLang="en-US" dirty="0">
                <a:sym typeface="+mn-ea"/>
              </a:rPr>
              <a:t>报文格式</a:t>
            </a:r>
            <a:endParaRPr lang="zh-CN" altLang="en-US" dirty="0"/>
          </a:p>
        </p:txBody>
      </p:sp>
      <p:sp>
        <p:nvSpPr>
          <p:cNvPr id="3" name="内容占位符 2"/>
          <p:cNvSpPr>
            <a:spLocks noGrp="1"/>
          </p:cNvSpPr>
          <p:nvPr>
            <p:ph idx="1"/>
          </p:nvPr>
        </p:nvSpPr>
        <p:spPr>
          <a:xfrm>
            <a:off x="660399" y="1052515"/>
            <a:ext cx="10871202" cy="5183186"/>
          </a:xfrm>
        </p:spPr>
        <p:txBody>
          <a:bodyPr/>
          <a:lstStyle/>
          <a:p>
            <a:pPr>
              <a:lnSpc>
                <a:spcPct val="130000"/>
              </a:lnSpc>
            </a:pPr>
            <a:r>
              <a:rPr lang="en-US" altLang="zh-CN" dirty="0">
                <a:sym typeface="+mn-ea"/>
              </a:rPr>
              <a:t>DNS</a:t>
            </a:r>
            <a:r>
              <a:rPr lang="zh-CN" altLang="en-US" dirty="0">
                <a:sym typeface="+mn-ea"/>
              </a:rPr>
              <a:t>报文分为三部分：</a:t>
            </a:r>
            <a:r>
              <a:rPr lang="en-US" altLang="zh-CN" dirty="0" err="1">
                <a:sym typeface="+mn-ea"/>
              </a:rPr>
              <a:t>基础结构</a:t>
            </a:r>
            <a:r>
              <a:rPr lang="zh-CN" altLang="en-US" dirty="0">
                <a:sym typeface="+mn-ea"/>
              </a:rPr>
              <a:t>(报文首部)、</a:t>
            </a:r>
            <a:r>
              <a:rPr lang="en-US" altLang="zh-CN" dirty="0" err="1">
                <a:sym typeface="+mn-ea"/>
              </a:rPr>
              <a:t>问题</a:t>
            </a:r>
            <a:r>
              <a:rPr lang="zh-CN" altLang="en-US" dirty="0">
                <a:sym typeface="+mn-ea"/>
              </a:rPr>
              <a:t>、</a:t>
            </a:r>
            <a:r>
              <a:rPr lang="en-US" altLang="zh-CN" dirty="0" err="1">
                <a:sym typeface="+mn-ea"/>
              </a:rPr>
              <a:t>资源记录</a:t>
            </a:r>
            <a:r>
              <a:rPr lang="en-US" altLang="zh-CN" dirty="0">
                <a:sym typeface="+mn-ea"/>
              </a:rPr>
              <a:t>(RR, Resource Record)</a:t>
            </a:r>
            <a:endParaRPr lang="en-US" altLang="zh-CN" dirty="0">
              <a:sym typeface="+mn-ea"/>
            </a:endParaRPr>
          </a:p>
          <a:p>
            <a:pPr>
              <a:lnSpc>
                <a:spcPct val="130000"/>
              </a:lnSpc>
            </a:pPr>
            <a:r>
              <a:rPr lang="zh-CN" altLang="en-US" dirty="0">
                <a:sym typeface="+mn-ea"/>
              </a:rPr>
              <a:t>报文类型分为查询</a:t>
            </a:r>
            <a:r>
              <a:rPr lang="en-US" altLang="zh-CN" dirty="0" err="1">
                <a:sym typeface="+mn-ea"/>
              </a:rPr>
              <a:t>请求</a:t>
            </a:r>
            <a:r>
              <a:rPr lang="en-US" altLang="zh-CN" dirty="0">
                <a:sym typeface="+mn-ea"/>
              </a:rPr>
              <a:t>(query)</a:t>
            </a:r>
            <a:r>
              <a:rPr lang="zh-CN" altLang="en-US" dirty="0">
                <a:sym typeface="+mn-ea"/>
              </a:rPr>
              <a:t>和查询</a:t>
            </a:r>
            <a:r>
              <a:rPr lang="en-US" altLang="zh-CN" dirty="0" err="1">
                <a:sym typeface="+mn-ea"/>
              </a:rPr>
              <a:t>响应</a:t>
            </a:r>
            <a:r>
              <a:rPr lang="en-US" altLang="zh-CN" dirty="0">
                <a:sym typeface="+mn-ea"/>
              </a:rPr>
              <a:t>(reply)</a:t>
            </a:r>
            <a:r>
              <a:rPr lang="zh-CN" altLang="en-US" dirty="0">
                <a:sym typeface="+mn-ea"/>
              </a:rPr>
              <a:t>两类，请求和响应的报文结构</a:t>
            </a:r>
            <a:r>
              <a:rPr lang="en-US" altLang="zh-CN" dirty="0" err="1">
                <a:sym typeface="+mn-ea"/>
              </a:rPr>
              <a:t>基本相同</a:t>
            </a:r>
            <a:endParaRPr lang="zh-CN" altLang="en-US" dirty="0"/>
          </a:p>
        </p:txBody>
      </p:sp>
      <p:sp>
        <p:nvSpPr>
          <p:cNvPr id="14" name="文本框 13"/>
          <p:cNvSpPr txBox="1"/>
          <p:nvPr/>
        </p:nvSpPr>
        <p:spPr>
          <a:xfrm>
            <a:off x="999062" y="3306794"/>
            <a:ext cx="7830355" cy="1198880"/>
          </a:xfrm>
          <a:prstGeom prst="rect">
            <a:avLst/>
          </a:prstGeom>
          <a:noFill/>
          <a:ln w="38100">
            <a:solidFill>
              <a:schemeClr val="accent1"/>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graphicFrame>
        <p:nvGraphicFramePr>
          <p:cNvPr id="25" name="表格 6"/>
          <p:cNvGraphicFramePr>
            <a:graphicFrameLocks noGrp="1"/>
          </p:cNvGraphicFramePr>
          <p:nvPr>
            <p:custDataLst>
              <p:tags r:id="rId1"/>
            </p:custDataLst>
          </p:nvPr>
        </p:nvGraphicFramePr>
        <p:xfrm>
          <a:off x="1027063" y="3349974"/>
          <a:ext cx="7784972" cy="1112520"/>
        </p:xfrm>
        <a:graphic>
          <a:graphicData uri="http://schemas.openxmlformats.org/drawingml/2006/table">
            <a:tbl>
              <a:tblPr firstRow="1" bandRow="1">
                <a:tableStyleId>{5C22544A-7EE6-4342-B048-85BDC9FD1C3A}</a:tableStyleId>
              </a:tblPr>
              <a:tblGrid>
                <a:gridCol w="3892486"/>
                <a:gridCol w="3892486"/>
              </a:tblGrid>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标识</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问题数（</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c>
                  <a:txBody>
                    <a:bodyPr/>
                    <a:lstStyle/>
                    <a:p>
                      <a:pPr marL="0" algn="ctr" defTabSz="914400" rtl="0" eaLnBrk="1" latinLnBrk="0" hangingPunct="1"/>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资源记录数（</a:t>
                      </a:r>
                      <a:r>
                        <a:rPr lang="en-US" altLang="zh-CN"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授权资源记录计数（</a:t>
                      </a:r>
                      <a:r>
                        <a:rPr lang="en-US" alt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c>
                  <a:txBody>
                    <a:bodyPr/>
                    <a:lstStyle/>
                    <a:p>
                      <a:pPr algn="ct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sp>
        <p:nvSpPr>
          <p:cNvPr id="17" name="箭头: 右 16"/>
          <p:cNvSpPr/>
          <p:nvPr/>
        </p:nvSpPr>
        <p:spPr>
          <a:xfrm>
            <a:off x="8988347" y="3876712"/>
            <a:ext cx="572655" cy="2933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p:cNvSpPr txBox="1"/>
          <p:nvPr/>
        </p:nvSpPr>
        <p:spPr>
          <a:xfrm>
            <a:off x="9893510" y="3837535"/>
            <a:ext cx="1832408" cy="398780"/>
          </a:xfrm>
          <a:prstGeom prst="rect">
            <a:avLst/>
          </a:prstGeom>
          <a:noFill/>
        </p:spPr>
        <p:txBody>
          <a:bodyPr wrap="square">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基础结构部分</a:t>
            </a:r>
            <a:endParaRPr lang="zh-CN" altLang="en-US" sz="2000" dirty="0">
              <a:solidFill>
                <a:srgbClr val="0070C0"/>
              </a:solidFill>
              <a:latin typeface="微软雅黑" panose="020B0503020204020204" pitchFamily="34" charset="-122"/>
              <a:ea typeface="微软雅黑" panose="020B0503020204020204" pitchFamily="34" charset="-122"/>
            </a:endParaRPr>
          </a:p>
        </p:txBody>
      </p:sp>
      <p:sp>
        <p:nvSpPr>
          <p:cNvPr id="20" name="箭头: 右 19"/>
          <p:cNvSpPr/>
          <p:nvPr/>
        </p:nvSpPr>
        <p:spPr>
          <a:xfrm>
            <a:off x="8988347" y="4551304"/>
            <a:ext cx="572655" cy="29335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p:cNvSpPr/>
          <p:nvPr/>
        </p:nvSpPr>
        <p:spPr>
          <a:xfrm>
            <a:off x="9003212" y="5270424"/>
            <a:ext cx="572655" cy="293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21"/>
          <p:cNvSpPr txBox="1"/>
          <p:nvPr/>
        </p:nvSpPr>
        <p:spPr>
          <a:xfrm>
            <a:off x="9908376" y="4462494"/>
            <a:ext cx="1832408" cy="398780"/>
          </a:xfrm>
          <a:prstGeom prst="rect">
            <a:avLst/>
          </a:prstGeom>
          <a:noFill/>
        </p:spPr>
        <p:txBody>
          <a:bodyPr wrap="square">
            <a:spAutoFit/>
          </a:bodyPr>
          <a:lstStyle/>
          <a:p>
            <a:r>
              <a:rPr lang="zh-CN" altLang="en-US" sz="2000" dirty="0">
                <a:solidFill>
                  <a:schemeClr val="accent2"/>
                </a:solidFill>
                <a:latin typeface="微软雅黑" panose="020B0503020204020204" pitchFamily="34" charset="-122"/>
                <a:ea typeface="微软雅黑" panose="020B0503020204020204" pitchFamily="34" charset="-122"/>
              </a:rPr>
              <a:t>问题部分</a:t>
            </a:r>
            <a:endParaRPr lang="zh-CN" altLang="en-US" sz="2000" dirty="0">
              <a:solidFill>
                <a:schemeClr val="accent2"/>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9893510" y="5197998"/>
            <a:ext cx="1832408" cy="398780"/>
          </a:xfrm>
          <a:prstGeom prst="rect">
            <a:avLst/>
          </a:prstGeom>
          <a:noFill/>
        </p:spPr>
        <p:txBody>
          <a:bodyPr wrap="square">
            <a:spAutoFit/>
          </a:bodyPr>
          <a:lstStyle/>
          <a:p>
            <a:r>
              <a:rPr lang="zh-CN" altLang="en-US" sz="2000" dirty="0">
                <a:solidFill>
                  <a:srgbClr val="FF0000"/>
                </a:solidFill>
                <a:latin typeface="微软雅黑" panose="020B0503020204020204" pitchFamily="34" charset="-122"/>
                <a:ea typeface="微软雅黑" panose="020B0503020204020204" pitchFamily="34" charset="-122"/>
              </a:rPr>
              <a:t>资源部分</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024049" y="6012389"/>
            <a:ext cx="1745615" cy="398780"/>
          </a:xfrm>
          <a:prstGeom prst="rect">
            <a:avLst/>
          </a:prstGeom>
          <a:noFill/>
        </p:spPr>
        <p:txBody>
          <a:bodyPr wrap="none" rtlCol="0">
            <a:spAutoFit/>
          </a:bodyPr>
          <a:lstStyle/>
          <a:p>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报文格式</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99062" y="4907139"/>
            <a:ext cx="7854914" cy="110525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a:t>
            </a:r>
            <a:endParaRPr lang="zh-CN" altLang="en-US" dirty="0"/>
          </a:p>
        </p:txBody>
      </p:sp>
      <p:sp>
        <p:nvSpPr>
          <p:cNvPr id="3" name="内容占位符 2"/>
          <p:cNvSpPr>
            <a:spLocks noGrp="1"/>
          </p:cNvSpPr>
          <p:nvPr>
            <p:ph idx="1"/>
          </p:nvPr>
        </p:nvSpPr>
        <p:spPr>
          <a:xfrm>
            <a:off x="660400" y="3144982"/>
            <a:ext cx="10871200" cy="3090718"/>
          </a:xfrm>
        </p:spPr>
        <p:txBody>
          <a:bodyPr numCol="2" spcCol="216000">
            <a:normAutofit fontScale="92500" lnSpcReduction="20000"/>
          </a:bodyPr>
          <a:lstStyle/>
          <a:p>
            <a:r>
              <a:rPr lang="zh-CN" altLang="en-US" dirty="0">
                <a:sym typeface="+mn-ea"/>
              </a:rPr>
              <a:t>标识ID：DNS报文的ID。对于请求报文和其对应的响应报文，该字段的值是</a:t>
            </a:r>
            <a:r>
              <a:rPr lang="en-US" altLang="zh-CN" noProof="0" dirty="0" err="1">
                <a:sym typeface="+mn-ea"/>
              </a:rPr>
              <a:t>相同的</a:t>
            </a:r>
            <a:r>
              <a:rPr lang="zh-CN" altLang="en-US" dirty="0">
                <a:sym typeface="+mn-ea"/>
              </a:rPr>
              <a:t>。通过它可以区分 DNS 应答报文是对哪个请求进行响应的（</a:t>
            </a:r>
            <a:r>
              <a:rPr lang="en-US" altLang="zh-CN" dirty="0">
                <a:sym typeface="+mn-ea"/>
              </a:rPr>
              <a:t>2</a:t>
            </a:r>
            <a:r>
              <a:rPr lang="zh-CN" altLang="en-US" dirty="0">
                <a:sym typeface="+mn-ea"/>
              </a:rPr>
              <a:t>字节）</a:t>
            </a:r>
            <a:endParaRPr lang="zh-CN" altLang="en-US" dirty="0"/>
          </a:p>
          <a:p>
            <a:r>
              <a:rPr lang="zh-CN" altLang="en-US" dirty="0">
                <a:sym typeface="+mn-ea"/>
              </a:rPr>
              <a:t>标志：DNS报文中的标志字段（</a:t>
            </a:r>
            <a:r>
              <a:rPr lang="en-US" altLang="zh-CN" dirty="0">
                <a:sym typeface="+mn-ea"/>
              </a:rPr>
              <a:t>2</a:t>
            </a:r>
            <a:r>
              <a:rPr lang="zh-CN" altLang="en-US" dirty="0">
                <a:sym typeface="+mn-ea"/>
              </a:rPr>
              <a:t>字节）</a:t>
            </a:r>
            <a:endParaRPr lang="zh-CN" altLang="en-US" dirty="0"/>
          </a:p>
          <a:p>
            <a:r>
              <a:rPr lang="zh-CN" altLang="en-US" dirty="0">
                <a:sym typeface="+mn-ea"/>
              </a:rPr>
              <a:t>问题数：</a:t>
            </a:r>
            <a:r>
              <a:rPr lang="en-US" altLang="zh-CN" noProof="0" dirty="0" err="1">
                <a:sym typeface="+mn-ea"/>
              </a:rPr>
              <a:t>DNS查询请求</a:t>
            </a:r>
            <a:r>
              <a:rPr lang="zh-CN" altLang="en-US" dirty="0">
                <a:sym typeface="+mn-ea"/>
              </a:rPr>
              <a:t>的数目（</a:t>
            </a:r>
            <a:r>
              <a:rPr lang="en-US" altLang="zh-CN" dirty="0">
                <a:sym typeface="+mn-ea"/>
              </a:rPr>
              <a:t>2</a:t>
            </a:r>
            <a:r>
              <a:rPr lang="zh-CN" altLang="en-US" dirty="0">
                <a:sym typeface="+mn-ea"/>
              </a:rPr>
              <a:t>字节）</a:t>
            </a:r>
            <a:endParaRPr lang="zh-CN" altLang="en-US" dirty="0"/>
          </a:p>
          <a:p>
            <a:r>
              <a:rPr lang="zh-CN" altLang="en-US" dirty="0">
                <a:sym typeface="+mn-ea"/>
              </a:rPr>
              <a:t>资源记录数：</a:t>
            </a:r>
            <a:r>
              <a:rPr lang="en-US" altLang="zh-CN" noProof="0" dirty="0" err="1">
                <a:sym typeface="+mn-ea"/>
              </a:rPr>
              <a:t>DNS响应</a:t>
            </a:r>
            <a:r>
              <a:rPr lang="zh-CN" altLang="en-US" dirty="0">
                <a:sym typeface="+mn-ea"/>
              </a:rPr>
              <a:t>的数目（</a:t>
            </a:r>
            <a:r>
              <a:rPr lang="en-US" altLang="zh-CN" dirty="0">
                <a:sym typeface="+mn-ea"/>
              </a:rPr>
              <a:t>2</a:t>
            </a:r>
            <a:r>
              <a:rPr lang="zh-CN" altLang="en-US" dirty="0">
                <a:sym typeface="+mn-ea"/>
              </a:rPr>
              <a:t>字节）</a:t>
            </a:r>
            <a:endParaRPr lang="zh-CN" altLang="en-US" dirty="0"/>
          </a:p>
          <a:p>
            <a:r>
              <a:rPr lang="zh-CN" altLang="en-US" dirty="0">
                <a:sym typeface="+mn-ea"/>
              </a:rPr>
              <a:t>授权资源记录数：</a:t>
            </a:r>
            <a:r>
              <a:rPr lang="zh-CN" altLang="en-US" noProof="0" dirty="0">
                <a:sym typeface="+mn-ea"/>
              </a:rPr>
              <a:t>权限</a:t>
            </a:r>
            <a:r>
              <a:rPr lang="en-US" altLang="zh-CN" noProof="0" dirty="0" err="1">
                <a:sym typeface="+mn-ea"/>
              </a:rPr>
              <a:t>资源记录</a:t>
            </a:r>
            <a:r>
              <a:rPr lang="zh-CN" altLang="en-US" dirty="0">
                <a:sym typeface="+mn-ea"/>
              </a:rPr>
              <a:t>的数目（</a:t>
            </a:r>
            <a:r>
              <a:rPr lang="en-US" altLang="zh-CN" dirty="0">
                <a:sym typeface="+mn-ea"/>
              </a:rPr>
              <a:t>2</a:t>
            </a:r>
            <a:r>
              <a:rPr lang="zh-CN" altLang="en-US" dirty="0">
                <a:sym typeface="+mn-ea"/>
              </a:rPr>
              <a:t>字节）</a:t>
            </a:r>
            <a:endParaRPr lang="zh-CN" altLang="en-US" dirty="0"/>
          </a:p>
          <a:p>
            <a:r>
              <a:rPr lang="zh-CN" altLang="en-US" dirty="0">
                <a:sym typeface="+mn-ea"/>
              </a:rPr>
              <a:t>附加资源记录数：额外的记录数目（权限名字服务器对应IP地址的数目）（</a:t>
            </a:r>
            <a:r>
              <a:rPr lang="en-US" altLang="zh-CN" dirty="0">
                <a:sym typeface="+mn-ea"/>
              </a:rPr>
              <a:t>2</a:t>
            </a:r>
            <a:r>
              <a:rPr lang="zh-CN" altLang="en-US" dirty="0">
                <a:sym typeface="+mn-ea"/>
              </a:rPr>
              <a:t>字节）</a:t>
            </a:r>
            <a:endParaRPr lang="zh-CN" altLang="en-US" dirty="0"/>
          </a:p>
        </p:txBody>
      </p:sp>
      <p:sp>
        <p:nvSpPr>
          <p:cNvPr id="6" name="内容占位符 2"/>
          <p:cNvSpPr>
            <a:spLocks noGrp="1"/>
          </p:cNvSpPr>
          <p:nvPr/>
        </p:nvSpPr>
        <p:spPr>
          <a:xfrm>
            <a:off x="4005472" y="1300450"/>
            <a:ext cx="3854674" cy="536575"/>
          </a:xfrm>
          <a:prstGeom prst="rect">
            <a:avLst/>
          </a:prstGeom>
        </p:spPr>
        <p:txBody>
          <a:bodyPr vert="horz" lIns="91440" tIns="45720" rIns="91440" bIns="45720" rtlCol="0">
            <a:normAutofit fontScale="975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sym typeface="+mn-ea"/>
              </a:rPr>
              <a:t>DNS</a:t>
            </a:r>
            <a:r>
              <a:rPr lang="zh-CN" altLang="en-US" sz="2000" dirty="0">
                <a:sym typeface="+mn-ea"/>
              </a:rPr>
              <a:t>报文格式的</a:t>
            </a:r>
            <a:r>
              <a:rPr kumimoji="1" lang="en-US" altLang="zh-CN" sz="2000" noProof="0" dirty="0" err="1">
                <a:ln>
                  <a:noFill/>
                </a:ln>
                <a:solidFill>
                  <a:srgbClr val="C00000"/>
                </a:solidFill>
                <a:effectLst/>
                <a:uLnTx/>
                <a:uFillTx/>
                <a:cs typeface="微软雅黑" panose="020B0503020204020204" pitchFamily="34" charset="-122"/>
                <a:sym typeface="+mn-ea"/>
              </a:rPr>
              <a:t>基础结构部分</a:t>
            </a:r>
            <a:r>
              <a:rPr kumimoji="1" lang="zh-CN" altLang="en-US" sz="2000" noProof="0" dirty="0">
                <a:ln>
                  <a:noFill/>
                </a:ln>
                <a:solidFill>
                  <a:srgbClr val="C00000"/>
                </a:solidFill>
                <a:effectLst/>
                <a:uLnTx/>
                <a:uFillTx/>
                <a:cs typeface="微软雅黑" panose="020B0503020204020204" pitchFamily="34" charset="-122"/>
                <a:sym typeface="+mn-ea"/>
              </a:rPr>
              <a:t>：</a:t>
            </a:r>
            <a:endParaRPr kumimoji="1" lang="en-US" altLang="zh-CN" sz="2000" noProof="0" dirty="0">
              <a:ln>
                <a:noFill/>
              </a:ln>
              <a:solidFill>
                <a:srgbClr val="C00000"/>
              </a:solidFill>
              <a:effectLst/>
              <a:uLnTx/>
              <a:uFillTx/>
              <a:cs typeface="微软雅黑" panose="020B0503020204020204" pitchFamily="34" charset="-122"/>
              <a:sym typeface="+mn-ea"/>
            </a:endParaRPr>
          </a:p>
        </p:txBody>
      </p:sp>
      <p:graphicFrame>
        <p:nvGraphicFramePr>
          <p:cNvPr id="7" name="表格 6"/>
          <p:cNvGraphicFramePr>
            <a:graphicFrameLocks noGrp="1"/>
          </p:cNvGraphicFramePr>
          <p:nvPr>
            <p:custDataLst>
              <p:tags r:id="rId1"/>
            </p:custDataLst>
          </p:nvPr>
        </p:nvGraphicFramePr>
        <p:xfrm>
          <a:off x="1114728" y="1781165"/>
          <a:ext cx="9144000" cy="1227455"/>
        </p:xfrm>
        <a:graphic>
          <a:graphicData uri="http://schemas.openxmlformats.org/drawingml/2006/table">
            <a:tbl>
              <a:tblPr firstRow="1" bandRow="1">
                <a:tableStyleId>{5C22544A-7EE6-4342-B048-85BDC9FD1C3A}</a:tableStyleId>
              </a:tblPr>
              <a:tblGrid>
                <a:gridCol w="4876165"/>
                <a:gridCol w="4267835"/>
              </a:tblGrid>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标识</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Transaction ID</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标志（</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96240">
                <a:tc>
                  <a:txBody>
                    <a:bodyPr/>
                    <a:lstStyle/>
                    <a:p>
                      <a:pPr marL="0" algn="ctr" defTabSz="914400" rtl="0" eaLnBrk="1" latinLnBrk="0" hangingPunct="1"/>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问题数（</a:t>
                      </a:r>
                      <a:r>
                        <a:rPr lang="en-US" altLang="zh-CN"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Questions</a:t>
                      </a:r>
                      <a:r>
                        <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Answer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434975">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授权资源记录数（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Authority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附加资源记录数（</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Additional RRs</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a:t>
            </a:r>
            <a:endParaRPr lang="zh-CN" altLang="en-US" dirty="0"/>
          </a:p>
        </p:txBody>
      </p:sp>
      <p:sp>
        <p:nvSpPr>
          <p:cNvPr id="3" name="内容占位符 2"/>
          <p:cNvSpPr>
            <a:spLocks noGrp="1"/>
          </p:cNvSpPr>
          <p:nvPr>
            <p:ph idx="1"/>
          </p:nvPr>
        </p:nvSpPr>
        <p:spPr>
          <a:xfrm>
            <a:off x="660400" y="2946577"/>
            <a:ext cx="10871200" cy="3289123"/>
          </a:xfrm>
        </p:spPr>
        <p:txBody>
          <a:bodyPr numCol="1">
            <a:normAutofit/>
          </a:bodyPr>
          <a:lstStyle/>
          <a:p>
            <a:pPr marL="228600" lvl="1" indent="-228600">
              <a:lnSpc>
                <a:spcPct val="130000"/>
              </a:lnSpc>
              <a:spcBef>
                <a:spcPts val="600"/>
              </a:spcBef>
            </a:pPr>
            <a:r>
              <a:rPr lang="zh-CN" altLang="en-US" sz="2200" dirty="0">
                <a:sym typeface="+mn-ea"/>
              </a:rPr>
              <a:t>QR（Query/Response）：查询请求</a:t>
            </a:r>
            <a:r>
              <a:rPr lang="en-US" altLang="zh-CN" sz="2200" dirty="0">
                <a:sym typeface="+mn-ea"/>
              </a:rPr>
              <a:t>/</a:t>
            </a:r>
            <a:r>
              <a:rPr lang="zh-CN" altLang="en-US" sz="2200" dirty="0">
                <a:sym typeface="+mn-ea"/>
              </a:rPr>
              <a:t>响应标志信息。查询请求时值为0；响应时值为1</a:t>
            </a:r>
            <a:endParaRPr lang="zh-CN" altLang="en-US" sz="2200" dirty="0"/>
          </a:p>
          <a:p>
            <a:pPr marL="228600" lvl="1" indent="-228600">
              <a:lnSpc>
                <a:spcPct val="130000"/>
              </a:lnSpc>
              <a:spcBef>
                <a:spcPts val="600"/>
              </a:spcBef>
            </a:pPr>
            <a:r>
              <a:rPr lang="zh-CN" altLang="en-US" sz="2200" dirty="0">
                <a:sym typeface="+mn-ea"/>
              </a:rPr>
              <a:t>Opcode：操作码。其中，0表示标准查询；1表示反向查询；2表示服务器状态请求</a:t>
            </a:r>
            <a:endParaRPr lang="zh-CN" altLang="en-US" sz="2200" dirty="0"/>
          </a:p>
          <a:p>
            <a:pPr marL="228600" lvl="1" indent="-228600">
              <a:lnSpc>
                <a:spcPct val="130000"/>
              </a:lnSpc>
              <a:spcBef>
                <a:spcPts val="600"/>
              </a:spcBef>
            </a:pPr>
            <a:r>
              <a:rPr lang="zh-CN" altLang="en-US" sz="2200" dirty="0">
                <a:sym typeface="+mn-ea"/>
              </a:rPr>
              <a:t>AA（Authoritative）：授权应答，该字段在响应报文中有效。值为1时表示名称服务器是权限服务器；值为0时表示不是权限服务器</a:t>
            </a:r>
            <a:endParaRPr lang="zh-CN" altLang="en-US" sz="2200" dirty="0"/>
          </a:p>
          <a:p>
            <a:pPr marL="228600" lvl="1" indent="-228600">
              <a:lnSpc>
                <a:spcPct val="130000"/>
              </a:lnSpc>
              <a:spcBef>
                <a:spcPts val="600"/>
              </a:spcBef>
            </a:pPr>
            <a:r>
              <a:rPr lang="zh-CN" altLang="en-US" sz="2200" dirty="0">
                <a:sym typeface="+mn-ea"/>
              </a:rPr>
              <a:t>TC（Truncated）：表示是否被截断。值为1时，表示响应已超过512字节并已被截断，只返回前512个字节</a:t>
            </a:r>
            <a:endParaRPr lang="en-US" altLang="zh-CN" sz="2200" dirty="0">
              <a:sym typeface="+mn-ea"/>
            </a:endParaRPr>
          </a:p>
        </p:txBody>
      </p:sp>
      <p:sp>
        <p:nvSpPr>
          <p:cNvPr id="6" name="内容占位符 2"/>
          <p:cNvSpPr>
            <a:spLocks noGrp="1"/>
          </p:cNvSpPr>
          <p:nvPr/>
        </p:nvSpPr>
        <p:spPr>
          <a:xfrm>
            <a:off x="4165766" y="1214473"/>
            <a:ext cx="4211616" cy="426721"/>
          </a:xfrm>
          <a:prstGeom prst="rect">
            <a:avLst/>
          </a:prstGeom>
        </p:spPr>
        <p:txBody>
          <a:bodyPr vert="horz" lIns="91440" tIns="45720" rIns="91440" bIns="45720" rtlCol="0">
            <a:normAutofit fontScale="925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gridCol w="1440000"/>
                <a:gridCol w="720000"/>
                <a:gridCol w="720000"/>
                <a:gridCol w="720000"/>
                <a:gridCol w="720000"/>
                <a:gridCol w="1260000"/>
                <a:gridCol w="1440000"/>
              </a:tblGrid>
              <a:tr h="374065">
                <a:tc>
                  <a:txBody>
                    <a:bodyPr/>
                    <a:lstStyle/>
                    <a:p>
                      <a:pPr algn="ctr">
                        <a:buClrTx/>
                        <a:buSzTx/>
                        <a:buFontTx/>
                      </a:pPr>
                      <a:r>
                        <a:rPr lang="zh-CN" altLang="en-US" sz="22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QR</a:t>
                      </a:r>
                      <a:endParaRPr lang="zh-CN" altLang="en-US" sz="2200" b="0" kern="1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Opcode</a:t>
                      </a: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a:t>
                      </a: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TC</a:t>
                      </a:r>
                      <a:endParaRPr lang="zh-CN" altLang="en-US" sz="22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RD</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RA</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Z</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Rcode</a:t>
                      </a:r>
                      <a:endPar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r>
            </a:tbl>
          </a:graphicData>
        </a:graphic>
      </p:graphicFrame>
      <p:cxnSp>
        <p:nvCxnSpPr>
          <p:cNvPr id="7" name="直接连接符 6"/>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 Box 390"/>
          <p:cNvSpPr txBox="1">
            <a:spLocks noChangeArrowheads="1"/>
          </p:cNvSpPr>
          <p:nvPr/>
        </p:nvSpPr>
        <p:spPr bwMode="auto">
          <a:xfrm>
            <a:off x="208418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1</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sp>
        <p:nvSpPr>
          <p:cNvPr id="17" name="Text Box 390"/>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4</a:t>
            </a:r>
            <a:endParaRPr kumimoji="1" lang="en-US" altLang="zh-CN" sz="1465"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 Box 390"/>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4</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 Box 390"/>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1</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 Box 390"/>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1</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 Box 390"/>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 Box 390"/>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3</a:t>
            </a:r>
            <a:endParaRPr kumimoji="1" lang="en-US" altLang="zh-CN" sz="1465" b="1" dirty="0">
              <a:latin typeface="微软雅黑" panose="020B0503020204020204" pitchFamily="34" charset="-122"/>
              <a:ea typeface="微软雅黑" panose="020B0503020204020204" pitchFamily="34" charset="-122"/>
            </a:endParaRPr>
          </a:p>
        </p:txBody>
      </p:sp>
      <p:sp>
        <p:nvSpPr>
          <p:cNvPr id="43" name="Text Box 390"/>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bit</a:t>
            </a:r>
            <a:endParaRPr kumimoji="1" lang="en-US" altLang="zh-CN" sz="1465"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a:t>
            </a:r>
            <a:endParaRPr lang="zh-CN" altLang="en-US" dirty="0"/>
          </a:p>
        </p:txBody>
      </p:sp>
      <p:sp>
        <p:nvSpPr>
          <p:cNvPr id="3" name="内容占位符 2"/>
          <p:cNvSpPr>
            <a:spLocks noGrp="1"/>
          </p:cNvSpPr>
          <p:nvPr>
            <p:ph idx="1"/>
          </p:nvPr>
        </p:nvSpPr>
        <p:spPr>
          <a:xfrm>
            <a:off x="660400" y="2946577"/>
            <a:ext cx="10871200" cy="3289123"/>
          </a:xfrm>
        </p:spPr>
        <p:txBody>
          <a:bodyPr>
            <a:normAutofit/>
          </a:bodyPr>
          <a:lstStyle/>
          <a:p>
            <a:pPr marL="228600" lvl="1" indent="-228600">
              <a:lnSpc>
                <a:spcPct val="130000"/>
              </a:lnSpc>
              <a:spcBef>
                <a:spcPts val="1000"/>
              </a:spcBef>
            </a:pPr>
            <a:r>
              <a:rPr lang="zh-CN" altLang="en-US" sz="2200" dirty="0">
                <a:sym typeface="+mn-ea"/>
              </a:rPr>
              <a:t>RD（Recursion Desired）：期望递归。该字段能在一个查询中设置，并在响应中返回。该标志告诉域名服务器必须处理这个查询，这种方式被称为一个递归查询。如果该位为0，且被请求的域名服务器没有一个授权回答，它将返回一个能解答该查询的其他域名服务器列表。这种方式被称为迭代查询</a:t>
            </a:r>
            <a:endParaRPr lang="en-US" altLang="zh-CN" sz="2200" dirty="0"/>
          </a:p>
          <a:p>
            <a:pPr marL="228600" lvl="1" indent="-228600">
              <a:lnSpc>
                <a:spcPct val="130000"/>
              </a:lnSpc>
              <a:spcBef>
                <a:spcPts val="1000"/>
              </a:spcBef>
            </a:pPr>
            <a:r>
              <a:rPr lang="zh-CN" altLang="en-US" sz="2200" dirty="0">
                <a:sym typeface="+mn-ea"/>
              </a:rPr>
              <a:t>RA（Recursion Available）：可用递归。该字段只出现在响应报文中。当值为1时，表示服务器支持递归查询</a:t>
            </a:r>
            <a:endParaRPr lang="zh-CN" altLang="en-US" sz="2200" dirty="0"/>
          </a:p>
        </p:txBody>
      </p:sp>
      <p:sp>
        <p:nvSpPr>
          <p:cNvPr id="6" name="内容占位符 2"/>
          <p:cNvSpPr>
            <a:spLocks noGrp="1"/>
          </p:cNvSpPr>
          <p:nvPr/>
        </p:nvSpPr>
        <p:spPr>
          <a:xfrm>
            <a:off x="4165766" y="1214473"/>
            <a:ext cx="4211616" cy="426721"/>
          </a:xfrm>
          <a:prstGeom prst="rect">
            <a:avLst/>
          </a:prstGeom>
        </p:spPr>
        <p:txBody>
          <a:bodyPr vert="horz" lIns="91440" tIns="45720" rIns="91440" bIns="45720" rtlCol="0">
            <a:normAutofit fontScale="925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8" name="表格 4"/>
          <p:cNvGraphicFramePr>
            <a:graphicFrameLocks noGrp="1"/>
          </p:cNvGraphicFramePr>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gridCol w="1440000"/>
                <a:gridCol w="720000"/>
                <a:gridCol w="720000"/>
                <a:gridCol w="720000"/>
                <a:gridCol w="720000"/>
                <a:gridCol w="1260000"/>
                <a:gridCol w="1440000"/>
              </a:tblGrid>
              <a:tr h="374065">
                <a:tc>
                  <a:txBody>
                    <a:bodyPr/>
                    <a:lstStyle/>
                    <a:p>
                      <a:pPr algn="ctr">
                        <a:buClrTx/>
                        <a:buSzTx/>
                        <a:buFontTx/>
                      </a:pPr>
                      <a:r>
                        <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QR</a:t>
                      </a:r>
                      <a:endPar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Opcode</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RD</a:t>
                      </a:r>
                      <a:endPar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RA</a:t>
                      </a:r>
                      <a:endPar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Z</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Rcode</a:t>
                      </a:r>
                      <a:endParaRPr lang="en-US" altLang="zh-CN" sz="2000" b="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r>
            </a:tbl>
          </a:graphicData>
        </a:graphic>
      </p:graphicFrame>
      <p:cxnSp>
        <p:nvCxnSpPr>
          <p:cNvPr id="7" name="直接连接符 6"/>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 Box 390"/>
          <p:cNvSpPr txBox="1">
            <a:spLocks noChangeArrowheads="1"/>
          </p:cNvSpPr>
          <p:nvPr/>
        </p:nvSpPr>
        <p:spPr bwMode="auto">
          <a:xfrm>
            <a:off x="210727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sp>
        <p:nvSpPr>
          <p:cNvPr id="15" name="Text Box 390"/>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4</a:t>
            </a:r>
            <a:endParaRPr kumimoji="1" lang="en-US" altLang="zh-CN" sz="1465" b="1" dirty="0">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Box 390"/>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4</a:t>
            </a:r>
            <a:endParaRPr kumimoji="1" lang="en-US" altLang="zh-CN" sz="1465" b="1" dirty="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 Box 390"/>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 Box 390"/>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 Box 390"/>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1</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 Box 390"/>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1</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 Box 390"/>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3</a:t>
            </a:r>
            <a:endParaRPr kumimoji="1" lang="en-US" altLang="zh-CN" sz="1465" b="1" dirty="0">
              <a:latin typeface="微软雅黑" panose="020B0503020204020204" pitchFamily="34" charset="-122"/>
              <a:ea typeface="微软雅黑" panose="020B0503020204020204" pitchFamily="34" charset="-122"/>
            </a:endParaRPr>
          </a:p>
        </p:txBody>
      </p:sp>
      <p:sp>
        <p:nvSpPr>
          <p:cNvPr id="33" name="Text Box 390"/>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bit</a:t>
            </a:r>
            <a:endParaRPr kumimoji="1" lang="en-US" altLang="zh-CN" sz="1465"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a:t>
            </a:r>
            <a:endParaRPr lang="zh-CN" altLang="en-US" dirty="0"/>
          </a:p>
        </p:txBody>
      </p:sp>
      <p:sp>
        <p:nvSpPr>
          <p:cNvPr id="2" name="内容占位符 1"/>
          <p:cNvSpPr>
            <a:spLocks noGrp="1"/>
          </p:cNvSpPr>
          <p:nvPr>
            <p:ph idx="1"/>
          </p:nvPr>
        </p:nvSpPr>
        <p:spPr>
          <a:xfrm>
            <a:off x="660400" y="2865940"/>
            <a:ext cx="10871200" cy="3369760"/>
          </a:xfrm>
        </p:spPr>
        <p:txBody>
          <a:bodyPr>
            <a:normAutofit fontScale="92500"/>
          </a:bodyPr>
          <a:lstStyle/>
          <a:p>
            <a:pPr marL="228600" lvl="1">
              <a:lnSpc>
                <a:spcPct val="140000"/>
              </a:lnSpc>
              <a:spcBef>
                <a:spcPts val="0"/>
              </a:spcBef>
              <a:buFont typeface="Wingdings" panose="05000000000000000000" pitchFamily="2" charset="2"/>
              <a:buChar char="n"/>
            </a:pPr>
            <a:r>
              <a:rPr lang="zh-CN" altLang="en-US" sz="1800" dirty="0">
                <a:sym typeface="+mn-ea"/>
              </a:rPr>
              <a:t>Z：保留字段，在所有的请求和响应报文中，它的值必须为0</a:t>
            </a:r>
            <a:endParaRPr lang="zh-CN" altLang="en-US" sz="1800" dirty="0"/>
          </a:p>
          <a:p>
            <a:pPr marL="228600" lvl="1">
              <a:lnSpc>
                <a:spcPct val="140000"/>
              </a:lnSpc>
              <a:spcBef>
                <a:spcPts val="0"/>
              </a:spcBef>
              <a:buFont typeface="Wingdings" panose="05000000000000000000" pitchFamily="2" charset="2"/>
              <a:buChar char="n"/>
            </a:pPr>
            <a:r>
              <a:rPr lang="zh-CN" altLang="en-US" sz="1800" dirty="0">
                <a:sym typeface="+mn-ea"/>
              </a:rPr>
              <a:t>Rcode（Reply code）：返回码字段，表示响应的差错状态。常用Rcode有</a:t>
            </a:r>
            <a:endParaRPr lang="en-US" altLang="zh-CN" sz="1800" dirty="0"/>
          </a:p>
          <a:p>
            <a:pPr lvl="1">
              <a:lnSpc>
                <a:spcPct val="140000"/>
              </a:lnSpc>
              <a:spcBef>
                <a:spcPts val="0"/>
              </a:spcBef>
              <a:buClr>
                <a:srgbClr val="00B050"/>
              </a:buClr>
            </a:pPr>
            <a:r>
              <a:rPr lang="zh-CN" altLang="en-US" sz="1800" dirty="0">
                <a:sym typeface="+mn-ea"/>
              </a:rPr>
              <a:t>当值为0(NoError)时，表示没有错误</a:t>
            </a:r>
            <a:endParaRPr lang="zh-CN" altLang="en-US" sz="1800" dirty="0">
              <a:sym typeface="+mn-ea"/>
            </a:endParaRPr>
          </a:p>
          <a:p>
            <a:pPr lvl="1">
              <a:lnSpc>
                <a:spcPct val="140000"/>
              </a:lnSpc>
              <a:spcBef>
                <a:spcPts val="0"/>
              </a:spcBef>
              <a:buClr>
                <a:srgbClr val="00B050"/>
              </a:buClr>
            </a:pPr>
            <a:r>
              <a:rPr lang="zh-CN" altLang="en-US" sz="1800" dirty="0">
                <a:sym typeface="+mn-ea"/>
              </a:rPr>
              <a:t>当值为1(FormErr)时，表示报文格式错误，服务器不能理解请求的报文</a:t>
            </a:r>
            <a:endParaRPr lang="zh-CN" altLang="en-US" sz="1800" dirty="0">
              <a:sym typeface="+mn-ea"/>
            </a:endParaRPr>
          </a:p>
          <a:p>
            <a:pPr lvl="1">
              <a:lnSpc>
                <a:spcPct val="140000"/>
              </a:lnSpc>
              <a:spcBef>
                <a:spcPts val="0"/>
              </a:spcBef>
              <a:buClr>
                <a:srgbClr val="00B050"/>
              </a:buClr>
            </a:pPr>
            <a:r>
              <a:rPr lang="zh-CN" altLang="en-US" sz="1800" dirty="0">
                <a:sym typeface="+mn-ea"/>
              </a:rPr>
              <a:t>当值为2(ServFail)时，表示域名服务器失败，因为服务器的原因导致没办法处理这个请求</a:t>
            </a:r>
            <a:endParaRPr lang="zh-CN" altLang="en-US" sz="1800" dirty="0">
              <a:sym typeface="+mn-ea"/>
            </a:endParaRPr>
          </a:p>
          <a:p>
            <a:pPr lvl="1">
              <a:lnSpc>
                <a:spcPct val="140000"/>
              </a:lnSpc>
              <a:spcBef>
                <a:spcPts val="0"/>
              </a:spcBef>
              <a:buClr>
                <a:srgbClr val="00B050"/>
              </a:buClr>
            </a:pPr>
            <a:r>
              <a:rPr lang="zh-CN" altLang="en-US" sz="1800" dirty="0">
                <a:sym typeface="+mn-ea"/>
              </a:rPr>
              <a:t>当值为3(NXDomain)时，表示域名不存在，只有对授权域名解析服务器有意义，指出解析的域名不存在</a:t>
            </a:r>
            <a:endParaRPr lang="zh-CN" altLang="en-US" sz="1800" dirty="0">
              <a:sym typeface="+mn-ea"/>
            </a:endParaRPr>
          </a:p>
          <a:p>
            <a:pPr lvl="1">
              <a:lnSpc>
                <a:spcPct val="140000"/>
              </a:lnSpc>
              <a:spcBef>
                <a:spcPts val="0"/>
              </a:spcBef>
              <a:buClr>
                <a:srgbClr val="00B050"/>
              </a:buClr>
            </a:pPr>
            <a:r>
              <a:rPr lang="zh-CN" altLang="en-US" sz="1800" dirty="0">
                <a:sym typeface="+mn-ea"/>
              </a:rPr>
              <a:t>当值为4(NotImp)时，表示查询类型不支持，即域名服务器不支持查询类型</a:t>
            </a:r>
            <a:endParaRPr lang="zh-CN" altLang="en-US" sz="1800" dirty="0"/>
          </a:p>
          <a:p>
            <a:pPr lvl="1">
              <a:lnSpc>
                <a:spcPct val="140000"/>
              </a:lnSpc>
              <a:spcBef>
                <a:spcPts val="0"/>
              </a:spcBef>
              <a:buClr>
                <a:srgbClr val="00B050"/>
              </a:buClr>
            </a:pPr>
            <a:r>
              <a:rPr lang="zh-CN" altLang="en-US" sz="1800" dirty="0">
                <a:sym typeface="+mn-ea"/>
              </a:rPr>
              <a:t>当值为5(Refused)时，表示拒绝应答，一般是服务器由于设置的策略拒绝给出应答，如服务器不希望对某些请求者给出应答</a:t>
            </a:r>
            <a:endParaRPr lang="zh-CN" altLang="en-US" sz="1800" dirty="0">
              <a:sym typeface="+mn-ea"/>
            </a:endParaRPr>
          </a:p>
        </p:txBody>
      </p:sp>
      <p:sp>
        <p:nvSpPr>
          <p:cNvPr id="7" name="内容占位符 2"/>
          <p:cNvSpPr>
            <a:spLocks noGrp="1"/>
          </p:cNvSpPr>
          <p:nvPr/>
        </p:nvSpPr>
        <p:spPr>
          <a:xfrm>
            <a:off x="4165766" y="1214473"/>
            <a:ext cx="4211616" cy="426721"/>
          </a:xfrm>
          <a:prstGeom prst="rect">
            <a:avLst/>
          </a:prstGeom>
        </p:spPr>
        <p:txBody>
          <a:bodyPr vert="horz" lIns="91440" tIns="45720" rIns="91440" bIns="45720" rtlCol="0">
            <a:normAutofit fontScale="92500" lnSpcReduction="10000"/>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ClrTx/>
              <a:buSzTx/>
              <a:buNone/>
            </a:pPr>
            <a:r>
              <a:rPr lang="en-US" altLang="zh-CN" sz="2000" dirty="0">
                <a:latin typeface="+mn-ea"/>
                <a:ea typeface="+mn-ea"/>
                <a:sym typeface="+mn-ea"/>
              </a:rPr>
              <a:t>DNS</a:t>
            </a:r>
            <a:r>
              <a:rPr lang="zh-CN" altLang="en-US" sz="2000" dirty="0">
                <a:latin typeface="+mn-ea"/>
                <a:ea typeface="+mn-ea"/>
                <a:sym typeface="+mn-ea"/>
              </a:rPr>
              <a:t>报文格式的</a:t>
            </a:r>
            <a:r>
              <a:rPr kumimoji="1" lang="en-US" altLang="zh-CN" sz="2000" noProof="0" dirty="0">
                <a:ln>
                  <a:noFill/>
                </a:ln>
                <a:solidFill>
                  <a:srgbClr val="C00000"/>
                </a:solidFill>
                <a:effectLst/>
                <a:uLnTx/>
                <a:uFillTx/>
                <a:latin typeface="+mn-ea"/>
                <a:ea typeface="+mn-ea"/>
                <a:cs typeface="微软雅黑" panose="020B0503020204020204" pitchFamily="34" charset="-122"/>
                <a:sym typeface="+mn-ea"/>
              </a:rPr>
              <a:t>标志(Flags)</a:t>
            </a:r>
            <a:r>
              <a:rPr lang="zh-CN" altLang="en-US" sz="2000" dirty="0">
                <a:latin typeface="+mn-ea"/>
                <a:ea typeface="+mn-ea"/>
                <a:sym typeface="+mn-ea"/>
              </a:rPr>
              <a:t>字段：</a:t>
            </a:r>
            <a:endParaRPr kumimoji="1" lang="en-US" altLang="zh-CN" sz="2000" noProof="0" dirty="0">
              <a:ln>
                <a:noFill/>
              </a:ln>
              <a:solidFill>
                <a:srgbClr val="C00000"/>
              </a:solidFill>
              <a:effectLst/>
              <a:uLnTx/>
              <a:uFillTx/>
              <a:latin typeface="+mn-ea"/>
              <a:ea typeface="+mn-ea"/>
              <a:cs typeface="微软雅黑" panose="020B0503020204020204" pitchFamily="34" charset="-122"/>
              <a:sym typeface="+mn-ea"/>
            </a:endParaRPr>
          </a:p>
        </p:txBody>
      </p:sp>
      <p:graphicFrame>
        <p:nvGraphicFramePr>
          <p:cNvPr id="6" name="表格 4"/>
          <p:cNvGraphicFramePr>
            <a:graphicFrameLocks noGrp="1"/>
          </p:cNvGraphicFramePr>
          <p:nvPr/>
        </p:nvGraphicFramePr>
        <p:xfrm>
          <a:off x="1898372" y="1783347"/>
          <a:ext cx="7740000" cy="426720"/>
        </p:xfrm>
        <a:graphic>
          <a:graphicData uri="http://schemas.openxmlformats.org/drawingml/2006/table">
            <a:tbl>
              <a:tblPr firstRow="1" bandRow="1">
                <a:tableStyleId>{5C22544A-7EE6-4342-B048-85BDC9FD1C3A}</a:tableStyleId>
              </a:tblPr>
              <a:tblGrid>
                <a:gridCol w="720000"/>
                <a:gridCol w="1440000"/>
                <a:gridCol w="720000"/>
                <a:gridCol w="720000"/>
                <a:gridCol w="720000"/>
                <a:gridCol w="720000"/>
                <a:gridCol w="1260000"/>
                <a:gridCol w="1440000"/>
              </a:tblGrid>
              <a:tr h="374065">
                <a:tc>
                  <a:txBody>
                    <a:bodyPr/>
                    <a:lstStyle/>
                    <a:p>
                      <a:pPr algn="ctr">
                        <a:buClrTx/>
                        <a:buSzTx/>
                        <a:buFontTx/>
                      </a:pPr>
                      <a:r>
                        <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QR</a:t>
                      </a:r>
                      <a:endParaRPr lang="zh-CN" altLang="en-US" sz="2200" b="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Opcode</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buClrTx/>
                        <a:buSzTx/>
                        <a:buFontTx/>
                      </a:pPr>
                      <a:r>
                        <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TC</a:t>
                      </a:r>
                      <a:endParaRPr lang="zh-CN" altLang="en-US" sz="2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RD</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RA</a:t>
                      </a:r>
                      <a:endPar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Z</a:t>
                      </a:r>
                      <a:endParaRPr lang="en-US" altLang="zh-CN" sz="2000" b="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c>
                  <a:txBody>
                    <a:bodyPr/>
                    <a:lstStyle/>
                    <a:p>
                      <a:pPr algn="ctr"/>
                      <a:r>
                        <a:rPr lang="en-US" altLang="zh-CN" sz="2000" b="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Rcode</a:t>
                      </a:r>
                      <a:endParaRPr lang="en-US" altLang="zh-CN" sz="2000" b="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txBody>
                  <a:tcPr>
                    <a:solidFill>
                      <a:schemeClr val="accent1">
                        <a:lumMod val="60000"/>
                        <a:lumOff val="40000"/>
                      </a:schemeClr>
                    </a:solidFill>
                  </a:tcPr>
                </a:tc>
              </a:tr>
            </a:tbl>
          </a:graphicData>
        </a:graphic>
      </p:graphicFrame>
      <p:cxnSp>
        <p:nvCxnSpPr>
          <p:cNvPr id="9" name="直接连接符 8"/>
          <p:cNvCxnSpPr/>
          <p:nvPr/>
        </p:nvCxnSpPr>
        <p:spPr>
          <a:xfrm>
            <a:off x="189837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622182"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634662"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32276" y="2633498"/>
            <a:ext cx="659047"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38242" y="2633498"/>
            <a:ext cx="138147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8204861" y="2632775"/>
            <a:ext cx="1349772" cy="999"/>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 Box 390"/>
          <p:cNvSpPr txBox="1">
            <a:spLocks noChangeArrowheads="1"/>
          </p:cNvSpPr>
          <p:nvPr/>
        </p:nvSpPr>
        <p:spPr bwMode="auto">
          <a:xfrm>
            <a:off x="2107275"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sp>
        <p:nvSpPr>
          <p:cNvPr id="17" name="Text Box 390"/>
          <p:cNvSpPr txBox="1">
            <a:spLocks noChangeArrowheads="1"/>
          </p:cNvSpPr>
          <p:nvPr/>
        </p:nvSpPr>
        <p:spPr bwMode="auto">
          <a:xfrm>
            <a:off x="8751997" y="2313175"/>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4</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054930"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 Box 390"/>
          <p:cNvSpPr txBox="1">
            <a:spLocks noChangeArrowheads="1"/>
          </p:cNvSpPr>
          <p:nvPr/>
        </p:nvSpPr>
        <p:spPr bwMode="auto">
          <a:xfrm>
            <a:off x="3274739" y="2308243"/>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4</a:t>
            </a:r>
            <a:endParaRPr kumimoji="1" lang="en-US" altLang="zh-CN" sz="1465" b="1" dirty="0">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4773748" y="2228058"/>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78983" y="2633498"/>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 Box 390"/>
          <p:cNvSpPr txBox="1">
            <a:spLocks noChangeArrowheads="1"/>
          </p:cNvSpPr>
          <p:nvPr/>
        </p:nvSpPr>
        <p:spPr bwMode="auto">
          <a:xfrm>
            <a:off x="4254907" y="2305799"/>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5487678"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792913" y="263277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 Box 390"/>
          <p:cNvSpPr txBox="1">
            <a:spLocks noChangeArrowheads="1"/>
          </p:cNvSpPr>
          <p:nvPr/>
        </p:nvSpPr>
        <p:spPr bwMode="auto">
          <a:xfrm>
            <a:off x="4968837" y="23050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6209414" y="2230990"/>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514649" y="2636430"/>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 Box 390"/>
          <p:cNvSpPr txBox="1">
            <a:spLocks noChangeArrowheads="1"/>
          </p:cNvSpPr>
          <p:nvPr/>
        </p:nvSpPr>
        <p:spPr bwMode="auto">
          <a:xfrm>
            <a:off x="5690573" y="230873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6928231" y="223416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233466" y="2639605"/>
            <a:ext cx="694765"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 Box 390"/>
          <p:cNvSpPr txBox="1">
            <a:spLocks noChangeArrowheads="1"/>
          </p:cNvSpPr>
          <p:nvPr/>
        </p:nvSpPr>
        <p:spPr bwMode="auto">
          <a:xfrm>
            <a:off x="6418781" y="2306741"/>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a:t>
            </a:r>
            <a:endParaRPr kumimoji="1" lang="en-US" altLang="zh-CN" sz="1465" b="1"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8204861" y="2227335"/>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928231" y="2632775"/>
            <a:ext cx="127663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7406061" y="2313176"/>
            <a:ext cx="30008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FF0000"/>
                </a:solidFill>
                <a:latin typeface="微软雅黑" panose="020B0503020204020204" pitchFamily="34" charset="-122"/>
                <a:ea typeface="微软雅黑" panose="020B0503020204020204" pitchFamily="34" charset="-122"/>
              </a:rPr>
              <a:t>3</a:t>
            </a:r>
            <a:endParaRPr kumimoji="1" lang="en-US" altLang="zh-CN" sz="1465" b="1" dirty="0">
              <a:solidFill>
                <a:srgbClr val="FF0000"/>
              </a:solidFill>
              <a:latin typeface="微软雅黑" panose="020B0503020204020204" pitchFamily="34" charset="-122"/>
              <a:ea typeface="微软雅黑" panose="020B0503020204020204" pitchFamily="34" charset="-122"/>
            </a:endParaRPr>
          </a:p>
        </p:txBody>
      </p:sp>
      <p:sp>
        <p:nvSpPr>
          <p:cNvPr id="35" name="Text Box 390"/>
          <p:cNvSpPr txBox="1">
            <a:spLocks noChangeArrowheads="1"/>
          </p:cNvSpPr>
          <p:nvPr/>
        </p:nvSpPr>
        <p:spPr bwMode="auto">
          <a:xfrm>
            <a:off x="10221493" y="2297529"/>
            <a:ext cx="444352"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bit</a:t>
            </a:r>
            <a:endParaRPr kumimoji="1" lang="en-US" altLang="zh-CN" sz="1465"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报文格式中的“问题部分”</a:t>
            </a:r>
            <a:endParaRPr lang="zh-CN" altLang="en-US" dirty="0"/>
          </a:p>
        </p:txBody>
      </p:sp>
      <p:sp>
        <p:nvSpPr>
          <p:cNvPr id="3" name="内容占位符 2"/>
          <p:cNvSpPr>
            <a:spLocks noGrp="1"/>
          </p:cNvSpPr>
          <p:nvPr>
            <p:ph idx="1"/>
          </p:nvPr>
        </p:nvSpPr>
        <p:spPr>
          <a:xfrm>
            <a:off x="660400" y="3048000"/>
            <a:ext cx="10871200" cy="3187700"/>
          </a:xfrm>
        </p:spPr>
        <p:txBody>
          <a:bodyPr>
            <a:normAutofit/>
          </a:bodyPr>
          <a:lstStyle/>
          <a:p>
            <a:pPr>
              <a:lnSpc>
                <a:spcPct val="130000"/>
              </a:lnSpc>
              <a:spcBef>
                <a:spcPts val="0"/>
              </a:spcBef>
            </a:pPr>
            <a:r>
              <a:rPr lang="zh-CN" altLang="en-US" dirty="0">
                <a:sym typeface="+mn-ea"/>
              </a:rPr>
              <a:t>用来显示</a:t>
            </a:r>
            <a:r>
              <a:rPr lang="en-US" altLang="zh-CN" noProof="0" dirty="0" err="1">
                <a:sym typeface="+mn-ea"/>
              </a:rPr>
              <a:t>DNS查询请求的问题</a:t>
            </a:r>
            <a:r>
              <a:rPr lang="zh-CN" altLang="en-US" dirty="0">
                <a:sym typeface="+mn-ea"/>
              </a:rPr>
              <a:t>，通常只有一个问题</a:t>
            </a:r>
            <a:endParaRPr lang="en-US" altLang="zh-CN" dirty="0">
              <a:sym typeface="+mn-ea"/>
            </a:endParaRPr>
          </a:p>
          <a:p>
            <a:pPr>
              <a:lnSpc>
                <a:spcPct val="130000"/>
              </a:lnSpc>
              <a:spcBef>
                <a:spcPts val="0"/>
              </a:spcBef>
            </a:pPr>
            <a:r>
              <a:rPr lang="zh-CN" altLang="en-US" dirty="0">
                <a:sym typeface="+mn-ea"/>
              </a:rPr>
              <a:t>正在进行的查询信息，包含</a:t>
            </a:r>
            <a:r>
              <a:rPr lang="en-US" altLang="zh-CN" noProof="0" dirty="0" err="1">
                <a:sym typeface="+mn-ea"/>
              </a:rPr>
              <a:t>查询名（被查询主机名字</a:t>
            </a:r>
            <a:r>
              <a:rPr lang="en-US" altLang="zh-CN" noProof="0" dirty="0">
                <a:sym typeface="+mn-ea"/>
              </a:rPr>
              <a:t>）、</a:t>
            </a:r>
            <a:r>
              <a:rPr lang="en-US" altLang="zh-CN" noProof="0" dirty="0" err="1">
                <a:sym typeface="+mn-ea"/>
              </a:rPr>
              <a:t>查询类型、查询类</a:t>
            </a:r>
            <a:endParaRPr lang="zh-CN" altLang="en-US" dirty="0"/>
          </a:p>
          <a:p>
            <a:pPr lvl="1">
              <a:lnSpc>
                <a:spcPct val="130000"/>
              </a:lnSpc>
              <a:spcBef>
                <a:spcPts val="0"/>
              </a:spcBef>
              <a:buClr>
                <a:srgbClr val="00B050"/>
              </a:buClr>
            </a:pPr>
            <a:r>
              <a:rPr lang="zh-CN" altLang="en-US" dirty="0">
                <a:sym typeface="+mn-ea"/>
              </a:rPr>
              <a:t>查询名</a:t>
            </a:r>
            <a:r>
              <a:rPr lang="en-US" altLang="zh-CN" dirty="0">
                <a:sym typeface="+mn-ea"/>
              </a:rPr>
              <a:t>(name)</a:t>
            </a:r>
            <a:r>
              <a:rPr lang="zh-CN" altLang="en-US" dirty="0">
                <a:sym typeface="+mn-ea"/>
              </a:rPr>
              <a:t>：一般为</a:t>
            </a:r>
            <a:r>
              <a:rPr lang="en-US" altLang="zh-CN" noProof="0" dirty="0" err="1">
                <a:sym typeface="+mn-ea"/>
              </a:rPr>
              <a:t>要查询的域名</a:t>
            </a:r>
            <a:r>
              <a:rPr lang="zh-CN" altLang="en-US" dirty="0">
                <a:sym typeface="+mn-ea"/>
              </a:rPr>
              <a:t>，有时是IP地址，用于反向查询</a:t>
            </a:r>
            <a:endParaRPr lang="zh-CN" altLang="en-US" dirty="0">
              <a:sym typeface="+mn-ea"/>
            </a:endParaRPr>
          </a:p>
          <a:p>
            <a:pPr lvl="1">
              <a:lnSpc>
                <a:spcPct val="130000"/>
              </a:lnSpc>
              <a:spcBef>
                <a:spcPts val="0"/>
              </a:spcBef>
              <a:buClr>
                <a:srgbClr val="00B050"/>
              </a:buClr>
            </a:pPr>
            <a:r>
              <a:rPr lang="zh-CN" altLang="en-US" dirty="0">
                <a:sym typeface="+mn-ea"/>
              </a:rPr>
              <a:t>查询类型</a:t>
            </a:r>
            <a:r>
              <a:rPr lang="en-US" altLang="zh-CN" dirty="0">
                <a:sym typeface="+mn-ea"/>
              </a:rPr>
              <a:t>(type)</a:t>
            </a:r>
            <a:r>
              <a:rPr lang="zh-CN" altLang="en-US" dirty="0">
                <a:sym typeface="+mn-ea"/>
              </a:rPr>
              <a:t>：DNS查询请求的</a:t>
            </a:r>
            <a:r>
              <a:rPr lang="en-US" altLang="zh-CN" noProof="0" dirty="0" err="1">
                <a:sym typeface="+mn-ea"/>
              </a:rPr>
              <a:t>资源类型</a:t>
            </a:r>
            <a:r>
              <a:rPr lang="zh-CN" altLang="en-US" dirty="0">
                <a:sym typeface="+mn-ea"/>
              </a:rPr>
              <a:t>。通常查询类型为A类型，表示由域名获取对应的IP地址</a:t>
            </a:r>
            <a:endParaRPr lang="zh-CN" altLang="en-US" dirty="0">
              <a:sym typeface="+mn-ea"/>
            </a:endParaRPr>
          </a:p>
          <a:p>
            <a:pPr lvl="1">
              <a:lnSpc>
                <a:spcPct val="130000"/>
              </a:lnSpc>
              <a:spcBef>
                <a:spcPts val="0"/>
              </a:spcBef>
              <a:buClr>
                <a:srgbClr val="00B050"/>
              </a:buClr>
            </a:pPr>
            <a:r>
              <a:rPr lang="zh-CN" altLang="en-US" dirty="0">
                <a:sym typeface="+mn-ea"/>
              </a:rPr>
              <a:t>查询类</a:t>
            </a:r>
            <a:r>
              <a:rPr lang="en-US" altLang="zh-CN" dirty="0">
                <a:sym typeface="+mn-ea"/>
              </a:rPr>
              <a:t>(class)</a:t>
            </a:r>
            <a:r>
              <a:rPr lang="zh-CN" altLang="en-US" dirty="0">
                <a:sym typeface="+mn-ea"/>
              </a:rPr>
              <a:t>：</a:t>
            </a:r>
            <a:r>
              <a:rPr lang="en-US" altLang="zh-CN" noProof="0" dirty="0" err="1">
                <a:sym typeface="+mn-ea"/>
              </a:rPr>
              <a:t>地址类型</a:t>
            </a:r>
            <a:r>
              <a:rPr lang="zh-CN" altLang="en-US" dirty="0">
                <a:sym typeface="+mn-ea"/>
              </a:rPr>
              <a:t>，通常为互联网地址，值为1(IN)</a:t>
            </a:r>
            <a:endParaRPr lang="zh-CN" altLang="en-US" dirty="0">
              <a:sym typeface="+mn-ea"/>
            </a:endParaRPr>
          </a:p>
        </p:txBody>
      </p:sp>
      <p:sp>
        <p:nvSpPr>
          <p:cNvPr id="11" name="文本框 10"/>
          <p:cNvSpPr txBox="1"/>
          <p:nvPr/>
        </p:nvSpPr>
        <p:spPr>
          <a:xfrm>
            <a:off x="4765457" y="1229063"/>
            <a:ext cx="1733167" cy="400110"/>
          </a:xfrm>
          <a:prstGeom prst="rect">
            <a:avLst/>
          </a:prstGeom>
          <a:noFill/>
        </p:spPr>
        <p:txBody>
          <a:bodyPr wrap="none" rtlCol="0">
            <a:spAutoFit/>
          </a:bodyPr>
          <a:lstStyle/>
          <a:p>
            <a:r>
              <a:rPr lang="zh-CN" altLang="en-US" sz="2000" dirty="0">
                <a:solidFill>
                  <a:srgbClr val="0070C0"/>
                </a:solidFill>
                <a:latin typeface="微软雅黑" panose="020B0503020204020204" pitchFamily="34" charset="-122"/>
                <a:ea typeface="微软雅黑" panose="020B0503020204020204" pitchFamily="34" charset="-122"/>
              </a:rPr>
              <a:t>问题部分格式</a:t>
            </a:r>
            <a:endParaRPr lang="zh-CN" altLang="en-US" sz="2000" dirty="0">
              <a:solidFill>
                <a:srgbClr val="0070C0"/>
              </a:solidFill>
              <a:latin typeface="微软雅黑" panose="020B0503020204020204" pitchFamily="34" charset="-122"/>
              <a:ea typeface="微软雅黑" panose="020B0503020204020204" pitchFamily="34" charset="-122"/>
            </a:endParaRPr>
          </a:p>
        </p:txBody>
      </p:sp>
      <p:graphicFrame>
        <p:nvGraphicFramePr>
          <p:cNvPr id="12" name="表格 6"/>
          <p:cNvGraphicFramePr>
            <a:graphicFrameLocks noGrp="1"/>
          </p:cNvGraphicFramePr>
          <p:nvPr/>
        </p:nvGraphicFramePr>
        <p:xfrm>
          <a:off x="3585378" y="1718132"/>
          <a:ext cx="3600000" cy="396240"/>
        </p:xfrm>
        <a:graphic>
          <a:graphicData uri="http://schemas.openxmlformats.org/drawingml/2006/table">
            <a:tbl>
              <a:tblPr firstRow="1" bandRow="1">
                <a:tableStyleId>{5C22544A-7EE6-4342-B048-85BDC9FD1C3A}</a:tableStyleId>
              </a:tblPr>
              <a:tblGrid>
                <a:gridCol w="3600000"/>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查询名</a:t>
                      </a:r>
                      <a:endParaRPr lang="zh-CN" altLang="en-US" sz="2000" b="0" kern="1200" dirty="0">
                        <a:solidFill>
                          <a:schemeClr val="dk1"/>
                        </a:solidFill>
                        <a:latin typeface="微软雅黑" panose="020B0503020204020204" pitchFamily="34" charset="-122"/>
                        <a:ea typeface="微软雅黑" panose="020B0503020204020204" pitchFamily="34" charset="-122"/>
                        <a:cs typeface="+mn-cs"/>
                      </a:endParaRPr>
                    </a:p>
                  </a:txBody>
                  <a:tcPr>
                    <a:solidFill>
                      <a:schemeClr val="accent1">
                        <a:lumMod val="40000"/>
                        <a:lumOff val="60000"/>
                      </a:schemeClr>
                    </a:solidFill>
                  </a:tcPr>
                </a:tc>
              </a:tr>
            </a:tbl>
          </a:graphicData>
        </a:graphic>
      </p:graphicFrame>
      <p:graphicFrame>
        <p:nvGraphicFramePr>
          <p:cNvPr id="15" name="表格 6"/>
          <p:cNvGraphicFramePr>
            <a:graphicFrameLocks noGrp="1"/>
          </p:cNvGraphicFramePr>
          <p:nvPr/>
        </p:nvGraphicFramePr>
        <p:xfrm>
          <a:off x="3585378" y="2068081"/>
          <a:ext cx="3600000" cy="396240"/>
        </p:xfrm>
        <a:graphic>
          <a:graphicData uri="http://schemas.openxmlformats.org/drawingml/2006/table">
            <a:tbl>
              <a:tblPr firstRow="1" bandRow="1">
                <a:tableStyleId>{5C22544A-7EE6-4342-B048-85BDC9FD1C3A}</a:tableStyleId>
              </a:tblPr>
              <a:tblGrid>
                <a:gridCol w="1800000"/>
                <a:gridCol w="1800000"/>
              </a:tblGrid>
              <a:tr h="370840">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查询类型</a:t>
                      </a:r>
                      <a:endParaRPr lang="zh-CN" altLang="en-US" sz="2000" b="0" kern="1200" dirty="0">
                        <a:solidFill>
                          <a:schemeClr val="dk1"/>
                        </a:solidFill>
                        <a:latin typeface="微软雅黑" panose="020B0503020204020204" pitchFamily="34" charset="-122"/>
                        <a:ea typeface="微软雅黑" panose="020B0503020204020204" pitchFamily="34" charset="-122"/>
                        <a:cs typeface="+mn-cs"/>
                      </a:endParaRPr>
                    </a:p>
                  </a:txBody>
                  <a:tcPr>
                    <a:solidFill>
                      <a:schemeClr val="accent1">
                        <a:lumMod val="40000"/>
                        <a:lumOff val="60000"/>
                      </a:schemeClr>
                    </a:solidFill>
                  </a:tcPr>
                </a:tc>
                <a:tc>
                  <a:txBody>
                    <a:bodyPr/>
                    <a:lstStyle/>
                    <a:p>
                      <a:pPr marL="0" algn="ctr" defTabSz="914400" rtl="0" eaLnBrk="1" latinLnBrk="0" hangingPunct="1"/>
                      <a:r>
                        <a:rPr lang="zh-CN" altLang="en-US" sz="2000" b="0" kern="1200" dirty="0">
                          <a:solidFill>
                            <a:schemeClr val="dk1"/>
                          </a:solidFill>
                          <a:latin typeface="微软雅黑" panose="020B0503020204020204" pitchFamily="34" charset="-122"/>
                          <a:ea typeface="微软雅黑" panose="020B0503020204020204" pitchFamily="34" charset="-122"/>
                          <a:cs typeface="+mn-cs"/>
                        </a:rPr>
                        <a:t>查询类</a:t>
                      </a:r>
                      <a:endParaRPr lang="zh-CN" altLang="en-US" sz="2000" b="0" kern="1200" dirty="0">
                        <a:solidFill>
                          <a:schemeClr val="dk1"/>
                        </a:solidFill>
                        <a:latin typeface="微软雅黑" panose="020B0503020204020204" pitchFamily="34" charset="-122"/>
                        <a:ea typeface="微软雅黑" panose="020B0503020204020204" pitchFamily="34" charset="-122"/>
                        <a:cs typeface="+mn-cs"/>
                      </a:endParaRPr>
                    </a:p>
                  </a:txBody>
                  <a:tcPr>
                    <a:solidFill>
                      <a:schemeClr val="accent1">
                        <a:lumMod val="40000"/>
                        <a:lumOff val="60000"/>
                      </a:schemeClr>
                    </a:solidFill>
                  </a:tcPr>
                </a:tc>
              </a:tr>
            </a:tbl>
          </a:graphicData>
        </a:graphic>
      </p:graphicFrame>
      <p:cxnSp>
        <p:nvCxnSpPr>
          <p:cNvPr id="7" name="直接连接符 6"/>
          <p:cNvCxnSpPr/>
          <p:nvPr/>
        </p:nvCxnSpPr>
        <p:spPr>
          <a:xfrm>
            <a:off x="3595092" y="2466753"/>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375542" y="2464321"/>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588355" y="2872193"/>
            <a:ext cx="180000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386522" y="2872193"/>
            <a:ext cx="1800000"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 Box 390"/>
          <p:cNvSpPr txBox="1">
            <a:spLocks noChangeArrowheads="1"/>
          </p:cNvSpPr>
          <p:nvPr/>
        </p:nvSpPr>
        <p:spPr bwMode="auto">
          <a:xfrm>
            <a:off x="4173882" y="2542744"/>
            <a:ext cx="784198"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16</a:t>
            </a:r>
            <a:endParaRPr kumimoji="1" lang="en-US" altLang="zh-CN" sz="1465" b="1" dirty="0">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7185378" y="2464321"/>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Box 390"/>
          <p:cNvSpPr txBox="1">
            <a:spLocks noChangeArrowheads="1"/>
          </p:cNvSpPr>
          <p:nvPr/>
        </p:nvSpPr>
        <p:spPr bwMode="auto">
          <a:xfrm>
            <a:off x="6102470" y="2546938"/>
            <a:ext cx="415498"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16</a:t>
            </a:r>
            <a:endParaRPr kumimoji="1" lang="en-US" altLang="zh-CN" sz="1465" b="1" dirty="0">
              <a:latin typeface="微软雅黑" panose="020B0503020204020204" pitchFamily="34" charset="-122"/>
              <a:ea typeface="微软雅黑" panose="020B0503020204020204" pitchFamily="34" charset="-122"/>
            </a:endParaRPr>
          </a:p>
        </p:txBody>
      </p:sp>
      <p:sp>
        <p:nvSpPr>
          <p:cNvPr id="17" name="Text Box 390"/>
          <p:cNvSpPr txBox="1">
            <a:spLocks noChangeArrowheads="1"/>
          </p:cNvSpPr>
          <p:nvPr/>
        </p:nvSpPr>
        <p:spPr bwMode="auto">
          <a:xfrm>
            <a:off x="7506340" y="2542743"/>
            <a:ext cx="537327" cy="329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bits</a:t>
            </a:r>
            <a:endParaRPr kumimoji="1" lang="en-US" altLang="zh-CN" sz="1465"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dirty="0">
                <a:sym typeface="+mn-ea"/>
              </a:rPr>
              <a:t>应用进程</a:t>
            </a:r>
            <a:r>
              <a:rPr lang="zh-CN" altLang="en-US" dirty="0">
                <a:sym typeface="+mn-ea"/>
              </a:rPr>
              <a:t>间的</a:t>
            </a:r>
            <a:r>
              <a:rPr lang="zh-CN" dirty="0">
                <a:sym typeface="+mn-ea"/>
              </a:rPr>
              <a:t>通信方式</a:t>
            </a:r>
            <a:r>
              <a:rPr lang="zh-CN" altLang="en-US" dirty="0">
                <a:sym typeface="+mn-ea"/>
              </a:rPr>
              <a:t>：</a:t>
            </a:r>
            <a:r>
              <a:rPr lang="en-US" altLang="zh-CN" dirty="0">
                <a:sym typeface="+mn-ea"/>
              </a:rPr>
              <a:t>C/S </a:t>
            </a:r>
            <a:r>
              <a:rPr lang="zh-CN" altLang="en-US" dirty="0">
                <a:sym typeface="+mn-ea"/>
              </a:rPr>
              <a:t>方式架构</a:t>
            </a:r>
            <a:endParaRPr lang="zh-CN" altLang="en-US" dirty="0"/>
          </a:p>
        </p:txBody>
      </p:sp>
      <p:sp>
        <p:nvSpPr>
          <p:cNvPr id="4" name="内容占位符 3"/>
          <p:cNvSpPr>
            <a:spLocks noGrp="1"/>
          </p:cNvSpPr>
          <p:nvPr>
            <p:ph idx="1"/>
          </p:nvPr>
        </p:nvSpPr>
        <p:spPr>
          <a:xfrm>
            <a:off x="660399" y="1052515"/>
            <a:ext cx="6473367" cy="5183186"/>
          </a:xfrm>
        </p:spPr>
        <p:txBody>
          <a:bodyPr tIns="0" bIns="0">
            <a:normAutofit/>
          </a:bodyPr>
          <a:lstStyle/>
          <a:p>
            <a:pPr>
              <a:lnSpc>
                <a:spcPct val="130000"/>
              </a:lnSpc>
              <a:spcBef>
                <a:spcPts val="0"/>
              </a:spcBef>
            </a:pPr>
            <a:r>
              <a:rPr lang="en-US" altLang="zh-CN" sz="2600" dirty="0"/>
              <a:t>C/S</a:t>
            </a:r>
            <a:r>
              <a:rPr lang="zh-CN" altLang="en-US" sz="2600" dirty="0"/>
              <a:t>方式，即客户</a:t>
            </a:r>
            <a:r>
              <a:rPr lang="en-US" altLang="zh-CN" sz="2600" dirty="0"/>
              <a:t>/</a:t>
            </a:r>
            <a:r>
              <a:rPr lang="zh-CN" altLang="en-US" sz="2600" dirty="0"/>
              <a:t>服务器（ </a:t>
            </a:r>
            <a:r>
              <a:rPr lang="en-US" altLang="zh-CN" sz="2600" dirty="0"/>
              <a:t>Client/Server </a:t>
            </a:r>
            <a:r>
              <a:rPr lang="zh-CN" altLang="en-US" sz="2600" dirty="0"/>
              <a:t>）模式，是一种主从式架构</a:t>
            </a:r>
            <a:endParaRPr lang="en-US" altLang="zh-CN" sz="2600" dirty="0"/>
          </a:p>
          <a:p>
            <a:pPr lvl="1">
              <a:lnSpc>
                <a:spcPct val="130000"/>
              </a:lnSpc>
              <a:spcBef>
                <a:spcPts val="0"/>
              </a:spcBef>
              <a:buClr>
                <a:srgbClr val="00B050"/>
              </a:buClr>
            </a:pPr>
            <a:r>
              <a:rPr lang="zh-CN" altLang="en-US" sz="2200" dirty="0">
                <a:latin typeface="Times New Roman" panose="02020603050405020304" pitchFamily="18" charset="0"/>
              </a:rPr>
              <a:t>服务器是主，客户端是从。服务器软件以多进程方式运行，可以同时为多个客户服务</a:t>
            </a:r>
            <a:endParaRPr lang="en-US" altLang="zh-CN" sz="2200" dirty="0">
              <a:latin typeface="Times New Roman" panose="02020603050405020304" pitchFamily="18" charset="0"/>
            </a:endParaRPr>
          </a:p>
          <a:p>
            <a:pPr lvl="1">
              <a:lnSpc>
                <a:spcPct val="130000"/>
              </a:lnSpc>
              <a:spcBef>
                <a:spcPts val="0"/>
              </a:spcBef>
              <a:buClr>
                <a:srgbClr val="00B050"/>
              </a:buClr>
            </a:pPr>
            <a:r>
              <a:rPr lang="zh-CN" altLang="en-US" sz="2200" dirty="0">
                <a:latin typeface="Times New Roman" panose="02020603050405020304" pitchFamily="18" charset="0"/>
              </a:rPr>
              <a:t>在移动互联网环境下，每个应用</a:t>
            </a:r>
            <a:r>
              <a:rPr lang="en-US" altLang="zh-CN" sz="2200" dirty="0">
                <a:latin typeface="Times New Roman" panose="02020603050405020304" pitchFamily="18" charset="0"/>
              </a:rPr>
              <a:t>APP</a:t>
            </a:r>
            <a:r>
              <a:rPr lang="zh-CN" altLang="en-US" sz="2200" dirty="0">
                <a:latin typeface="Times New Roman" panose="02020603050405020304" pitchFamily="18" charset="0"/>
              </a:rPr>
              <a:t>都是一个客户</a:t>
            </a:r>
            <a:endParaRPr lang="zh-CN" altLang="en-US" sz="2200" dirty="0">
              <a:latin typeface="Times New Roman" panose="02020603050405020304" pitchFamily="18" charset="0"/>
            </a:endParaRPr>
          </a:p>
          <a:p>
            <a:pPr lvl="1">
              <a:lnSpc>
                <a:spcPct val="130000"/>
              </a:lnSpc>
              <a:spcBef>
                <a:spcPts val="0"/>
              </a:spcBef>
              <a:buClr>
                <a:srgbClr val="00B050"/>
              </a:buClr>
            </a:pPr>
            <a:r>
              <a:rPr lang="en-US" altLang="zh-CN" sz="2200" dirty="0">
                <a:latin typeface="Times New Roman" panose="02020603050405020304" pitchFamily="18" charset="0"/>
              </a:rPr>
              <a:t>C/S </a:t>
            </a:r>
            <a:r>
              <a:rPr lang="zh-CN" altLang="en-US" sz="2200" dirty="0">
                <a:latin typeface="Times New Roman" panose="02020603050405020304" pitchFamily="18" charset="0"/>
              </a:rPr>
              <a:t>是一个可缩放的架构</a:t>
            </a:r>
            <a:endParaRPr lang="en-US" altLang="zh-CN" sz="2200" dirty="0">
              <a:latin typeface="Times New Roman" panose="02020603050405020304" pitchFamily="18" charset="0"/>
            </a:endParaRPr>
          </a:p>
          <a:p>
            <a:pPr lvl="2">
              <a:lnSpc>
                <a:spcPct val="130000"/>
              </a:lnSpc>
              <a:spcBef>
                <a:spcPts val="0"/>
              </a:spcBef>
              <a:buClr>
                <a:srgbClr val="0836BF"/>
              </a:buClr>
            </a:pPr>
            <a:r>
              <a:rPr lang="zh-CN" altLang="en-US" sz="1900" dirty="0"/>
              <a:t>服务器软件通常运行在性能强大的专用计算机上，承担复杂的业务逻辑处理、数据计算等</a:t>
            </a:r>
            <a:endParaRPr lang="en-US" altLang="zh-CN" sz="1900" dirty="0"/>
          </a:p>
          <a:p>
            <a:pPr lvl="2">
              <a:lnSpc>
                <a:spcPct val="130000"/>
              </a:lnSpc>
              <a:spcBef>
                <a:spcPts val="0"/>
              </a:spcBef>
              <a:buClr>
                <a:srgbClr val="0836BF"/>
              </a:buClr>
            </a:pPr>
            <a:r>
              <a:rPr lang="zh-CN" altLang="en-US" sz="1900" dirty="0"/>
              <a:t>客户端则一般运行于普通个人计算机上，为用户提供操作与显示等</a:t>
            </a:r>
            <a:endParaRPr lang="zh-CN" altLang="en-US" sz="1900" dirty="0"/>
          </a:p>
        </p:txBody>
      </p:sp>
      <p:grpSp>
        <p:nvGrpSpPr>
          <p:cNvPr id="10" name="组合 9"/>
          <p:cNvGrpSpPr/>
          <p:nvPr/>
        </p:nvGrpSpPr>
        <p:grpSpPr>
          <a:xfrm>
            <a:off x="7366000" y="3530746"/>
            <a:ext cx="4239553" cy="2680520"/>
            <a:chOff x="2344347" y="3029527"/>
            <a:chExt cx="6957836" cy="3205390"/>
          </a:xfrm>
        </p:grpSpPr>
        <p:sp>
          <p:nvSpPr>
            <p:cNvPr id="11" name="云形 10"/>
            <p:cNvSpPr/>
            <p:nvPr/>
          </p:nvSpPr>
          <p:spPr>
            <a:xfrm>
              <a:off x="2674529" y="5719312"/>
              <a:ext cx="6058453" cy="515605"/>
            </a:xfrm>
            <a:prstGeom prst="cloud">
              <a:avLst/>
            </a:prstGeom>
            <a:solidFill>
              <a:schemeClr val="bg1">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666666"/>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344347" y="3029527"/>
              <a:ext cx="6957836" cy="3101254"/>
              <a:chOff x="2713903" y="2377735"/>
              <a:chExt cx="7192452" cy="3946188"/>
            </a:xfrm>
          </p:grpSpPr>
          <p:sp>
            <p:nvSpPr>
              <p:cNvPr id="13" name="直接连接符 146434"/>
              <p:cNvSpPr>
                <a:spLocks noChangeShapeType="1"/>
              </p:cNvSpPr>
              <p:nvPr/>
            </p:nvSpPr>
            <p:spPr bwMode="auto">
              <a:xfrm>
                <a:off x="6202870" y="5436611"/>
                <a:ext cx="0" cy="392969"/>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14" name="矩形 146435"/>
              <p:cNvSpPr>
                <a:spLocks noChangeArrowheads="1"/>
              </p:cNvSpPr>
              <p:nvPr/>
            </p:nvSpPr>
            <p:spPr bwMode="auto">
              <a:xfrm>
                <a:off x="4756699" y="2803174"/>
                <a:ext cx="2898775" cy="2694235"/>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5" name="文本框 146436"/>
              <p:cNvSpPr txBox="1">
                <a:spLocks noChangeArrowheads="1"/>
              </p:cNvSpPr>
              <p:nvPr/>
            </p:nvSpPr>
            <p:spPr bwMode="auto">
              <a:xfrm>
                <a:off x="5480598" y="4655422"/>
                <a:ext cx="1517799"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数据链路层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16" name="直接连接符 146437"/>
              <p:cNvSpPr>
                <a:spLocks noChangeShapeType="1"/>
              </p:cNvSpPr>
              <p:nvPr/>
            </p:nvSpPr>
            <p:spPr bwMode="auto">
              <a:xfrm>
                <a:off x="4756699" y="5089114"/>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7" name="直接连接符 146438"/>
              <p:cNvSpPr>
                <a:spLocks noChangeShapeType="1"/>
              </p:cNvSpPr>
              <p:nvPr/>
            </p:nvSpPr>
            <p:spPr bwMode="auto">
              <a:xfrm>
                <a:off x="4756699" y="4679550"/>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8" name="直接连接符 146439"/>
              <p:cNvSpPr>
                <a:spLocks noChangeShapeType="1"/>
              </p:cNvSpPr>
              <p:nvPr/>
            </p:nvSpPr>
            <p:spPr bwMode="auto">
              <a:xfrm>
                <a:off x="4756699" y="427125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19" name="直接连接符 146440"/>
              <p:cNvSpPr>
                <a:spLocks noChangeShapeType="1"/>
              </p:cNvSpPr>
              <p:nvPr/>
            </p:nvSpPr>
            <p:spPr bwMode="auto">
              <a:xfrm>
                <a:off x="4756699" y="3863596"/>
                <a:ext cx="28987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0" name="文本框 146441"/>
              <p:cNvSpPr txBox="1">
                <a:spLocks noChangeArrowheads="1"/>
              </p:cNvSpPr>
              <p:nvPr/>
            </p:nvSpPr>
            <p:spPr bwMode="auto">
              <a:xfrm>
                <a:off x="5715548" y="506371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物理层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21" name="文本框 146442"/>
              <p:cNvSpPr txBox="1">
                <a:spLocks noChangeArrowheads="1"/>
              </p:cNvSpPr>
              <p:nvPr/>
            </p:nvSpPr>
            <p:spPr bwMode="auto">
              <a:xfrm>
                <a:off x="5715548" y="385216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22" name="文本框 146443"/>
              <p:cNvSpPr txBox="1">
                <a:spLocks noChangeArrowheads="1"/>
              </p:cNvSpPr>
              <p:nvPr/>
            </p:nvSpPr>
            <p:spPr bwMode="auto">
              <a:xfrm>
                <a:off x="5715548" y="4260462"/>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网络层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23" name="文本框 146444"/>
              <p:cNvSpPr txBox="1">
                <a:spLocks noChangeArrowheads="1"/>
              </p:cNvSpPr>
              <p:nvPr/>
            </p:nvSpPr>
            <p:spPr bwMode="auto">
              <a:xfrm>
                <a:off x="5685704" y="2763168"/>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24" name="文本框 146445"/>
              <p:cNvSpPr txBox="1">
                <a:spLocks noChangeArrowheads="1"/>
              </p:cNvSpPr>
              <p:nvPr/>
            </p:nvSpPr>
            <p:spPr bwMode="auto">
              <a:xfrm>
                <a:off x="5606329" y="2377735"/>
                <a:ext cx="1242393"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直接连接符 146447"/>
              <p:cNvSpPr>
                <a:spLocks noChangeShapeType="1"/>
              </p:cNvSpPr>
              <p:nvPr/>
            </p:nvSpPr>
            <p:spPr bwMode="auto">
              <a:xfrm flipH="1">
                <a:off x="5502973" y="3691833"/>
                <a:ext cx="0" cy="171763"/>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6" name="椭圆 146448"/>
              <p:cNvSpPr>
                <a:spLocks noChangeArrowheads="1"/>
              </p:cNvSpPr>
              <p:nvPr/>
            </p:nvSpPr>
            <p:spPr bwMode="auto">
              <a:xfrm>
                <a:off x="4931345" y="3227025"/>
                <a:ext cx="1143258"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7" name="文本框 146449"/>
              <p:cNvSpPr txBox="1">
                <a:spLocks noChangeArrowheads="1"/>
              </p:cNvSpPr>
              <p:nvPr/>
            </p:nvSpPr>
            <p:spPr bwMode="auto">
              <a:xfrm>
                <a:off x="4839249" y="3294614"/>
                <a:ext cx="1405255" cy="401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p>
                <a:pPr algn="ctr">
                  <a:lnSpc>
                    <a:spcPct val="90000"/>
                  </a:lnSpc>
                </a:pPr>
                <a:r>
                  <a:rPr lang="zh-CN" altLang="en-US"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直接连接符 146451"/>
              <p:cNvSpPr>
                <a:spLocks noChangeShapeType="1"/>
              </p:cNvSpPr>
              <p:nvPr/>
            </p:nvSpPr>
            <p:spPr bwMode="auto">
              <a:xfrm flipH="1">
                <a:off x="6939829" y="3672246"/>
                <a:ext cx="0" cy="18023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29" name="椭圆 146452"/>
              <p:cNvSpPr>
                <a:spLocks noChangeArrowheads="1"/>
              </p:cNvSpPr>
              <p:nvPr/>
            </p:nvSpPr>
            <p:spPr bwMode="auto">
              <a:xfrm>
                <a:off x="6337849" y="3227025"/>
                <a:ext cx="1141730" cy="438139"/>
              </a:xfrm>
              <a:prstGeom prst="ellipse">
                <a:avLst/>
              </a:prstGeom>
              <a:solidFill>
                <a:schemeClr val="hlink"/>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0" name="文本框 146453"/>
              <p:cNvSpPr txBox="1">
                <a:spLocks noChangeArrowheads="1"/>
              </p:cNvSpPr>
              <p:nvPr/>
            </p:nvSpPr>
            <p:spPr bwMode="auto">
              <a:xfrm>
                <a:off x="6339890" y="3267921"/>
                <a:ext cx="1170991" cy="401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服务器</a:t>
                </a:r>
                <a:r>
                  <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1200" dirty="0">
                  <a:solidFill>
                    <a:srgbClr val="FFFF66"/>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1" name="组合 146456"/>
              <p:cNvGrpSpPr/>
              <p:nvPr/>
            </p:nvGrpSpPr>
            <p:grpSpPr bwMode="auto">
              <a:xfrm>
                <a:off x="2713903" y="2377735"/>
                <a:ext cx="1562100" cy="3119356"/>
                <a:chOff x="318" y="0"/>
                <a:chExt cx="984" cy="1965"/>
              </a:xfrm>
            </p:grpSpPr>
            <p:sp>
              <p:nvSpPr>
                <p:cNvPr id="53" name="矩形 146457"/>
                <p:cNvSpPr>
                  <a:spLocks noChangeArrowheads="1"/>
                </p:cNvSpPr>
                <p:nvPr/>
              </p:nvSpPr>
              <p:spPr bwMode="auto">
                <a:xfrm>
                  <a:off x="318" y="268"/>
                  <a:ext cx="941" cy="1697"/>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54" name="文本框 146458"/>
                <p:cNvSpPr txBox="1">
                  <a:spLocks noChangeArrowheads="1"/>
                </p:cNvSpPr>
                <p:nvPr/>
              </p:nvSpPr>
              <p:spPr bwMode="auto">
                <a:xfrm>
                  <a:off x="346" y="1435"/>
                  <a:ext cx="95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数据链路层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55" name="直接连接符 146459"/>
                <p:cNvSpPr>
                  <a:spLocks noChangeShapeType="1"/>
                </p:cNvSpPr>
                <p:nvPr/>
              </p:nvSpPr>
              <p:spPr bwMode="auto">
                <a:xfrm>
                  <a:off x="318" y="1708"/>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6" name="直接连接符 146460"/>
                <p:cNvSpPr>
                  <a:spLocks noChangeShapeType="1"/>
                </p:cNvSpPr>
                <p:nvPr/>
              </p:nvSpPr>
              <p:spPr bwMode="auto">
                <a:xfrm>
                  <a:off x="318" y="1450"/>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7" name="直接连接符 146461"/>
                <p:cNvSpPr>
                  <a:spLocks noChangeShapeType="1"/>
                </p:cNvSpPr>
                <p:nvPr/>
              </p:nvSpPr>
              <p:spPr bwMode="auto">
                <a:xfrm>
                  <a:off x="318" y="1193"/>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8" name="直接连接符 146462"/>
                <p:cNvSpPr>
                  <a:spLocks noChangeShapeType="1"/>
                </p:cNvSpPr>
                <p:nvPr/>
              </p:nvSpPr>
              <p:spPr bwMode="auto">
                <a:xfrm>
                  <a:off x="318" y="936"/>
                  <a:ext cx="94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59" name="文本框 146463"/>
                <p:cNvSpPr txBox="1">
                  <a:spLocks noChangeArrowheads="1"/>
                </p:cNvSpPr>
                <p:nvPr/>
              </p:nvSpPr>
              <p:spPr bwMode="auto">
                <a:xfrm>
                  <a:off x="493" y="1692"/>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60" name="文本框 146464"/>
                <p:cNvSpPr txBox="1">
                  <a:spLocks noChangeArrowheads="1"/>
                </p:cNvSpPr>
                <p:nvPr/>
              </p:nvSpPr>
              <p:spPr bwMode="auto">
                <a:xfrm>
                  <a:off x="493" y="929"/>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61" name="文本框 146465"/>
                <p:cNvSpPr txBox="1">
                  <a:spLocks noChangeArrowheads="1"/>
                </p:cNvSpPr>
                <p:nvPr/>
              </p:nvSpPr>
              <p:spPr bwMode="auto">
                <a:xfrm>
                  <a:off x="493" y="1186"/>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网络层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62" name="直接连接符 146466"/>
                <p:cNvSpPr>
                  <a:spLocks noChangeShapeType="1"/>
                </p:cNvSpPr>
                <p:nvPr/>
              </p:nvSpPr>
              <p:spPr bwMode="auto">
                <a:xfrm>
                  <a:off x="778" y="782"/>
                  <a:ext cx="0" cy="141"/>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63" name="椭圆 146467"/>
                <p:cNvSpPr>
                  <a:spLocks noChangeArrowheads="1"/>
                </p:cNvSpPr>
                <p:nvPr/>
              </p:nvSpPr>
              <p:spPr bwMode="auto">
                <a:xfrm>
                  <a:off x="398" y="525"/>
                  <a:ext cx="775" cy="269"/>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64" name="文本框 146468"/>
                <p:cNvSpPr txBox="1">
                  <a:spLocks noChangeArrowheads="1"/>
                </p:cNvSpPr>
                <p:nvPr/>
              </p:nvSpPr>
              <p:spPr bwMode="auto">
                <a:xfrm>
                  <a:off x="498" y="252"/>
                  <a:ext cx="64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应用层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65" name="文本框 146469"/>
                <p:cNvSpPr txBox="1">
                  <a:spLocks noChangeArrowheads="1"/>
                </p:cNvSpPr>
                <p:nvPr/>
              </p:nvSpPr>
              <p:spPr bwMode="auto">
                <a:xfrm>
                  <a:off x="455" y="0"/>
                  <a:ext cx="783"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文本框 146470"/>
                <p:cNvSpPr txBox="1">
                  <a:spLocks noChangeArrowheads="1"/>
                </p:cNvSpPr>
                <p:nvPr/>
              </p:nvSpPr>
              <p:spPr bwMode="auto">
                <a:xfrm>
                  <a:off x="500" y="535"/>
                  <a:ext cx="62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2" name="矩形 146472"/>
              <p:cNvSpPr>
                <a:spLocks noChangeArrowheads="1"/>
              </p:cNvSpPr>
              <p:nvPr/>
            </p:nvSpPr>
            <p:spPr bwMode="auto">
              <a:xfrm>
                <a:off x="8344105" y="2803175"/>
                <a:ext cx="1493838" cy="2693918"/>
              </a:xfrm>
              <a:prstGeom prst="rect">
                <a:avLst/>
              </a:prstGeom>
              <a:solidFill>
                <a:srgbClr val="FFFFCC"/>
              </a:solidFill>
              <a:ln w="28575">
                <a:solidFill>
                  <a:srgbClr val="333399"/>
                </a:solidFill>
                <a:miter lim="800000"/>
              </a:ln>
              <a:effectLst>
                <a:outerShdw dist="35921" dir="2700000" algn="ctr" rotWithShape="0">
                  <a:schemeClr val="bg2"/>
                </a:outerShdw>
              </a:effec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33" name="文本框 146473"/>
              <p:cNvSpPr txBox="1">
                <a:spLocks noChangeArrowheads="1"/>
              </p:cNvSpPr>
              <p:nvPr/>
            </p:nvSpPr>
            <p:spPr bwMode="auto">
              <a:xfrm>
                <a:off x="8388556" y="4655738"/>
                <a:ext cx="1517799"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数据链路层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34" name="直接连接符 146474"/>
              <p:cNvSpPr>
                <a:spLocks noChangeShapeType="1"/>
              </p:cNvSpPr>
              <p:nvPr/>
            </p:nvSpPr>
            <p:spPr bwMode="auto">
              <a:xfrm>
                <a:off x="8344105" y="5089114"/>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5" name="直接连接符 146475"/>
              <p:cNvSpPr>
                <a:spLocks noChangeShapeType="1"/>
              </p:cNvSpPr>
              <p:nvPr/>
            </p:nvSpPr>
            <p:spPr bwMode="auto">
              <a:xfrm>
                <a:off x="8344105" y="4679550"/>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6" name="直接连接符 146476"/>
              <p:cNvSpPr>
                <a:spLocks noChangeShapeType="1"/>
              </p:cNvSpPr>
              <p:nvPr/>
            </p:nvSpPr>
            <p:spPr bwMode="auto">
              <a:xfrm>
                <a:off x="8344105" y="4271573"/>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7" name="直接连接符 146477"/>
              <p:cNvSpPr>
                <a:spLocks noChangeShapeType="1"/>
              </p:cNvSpPr>
              <p:nvPr/>
            </p:nvSpPr>
            <p:spPr bwMode="auto">
              <a:xfrm>
                <a:off x="8353646" y="3863596"/>
                <a:ext cx="149383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38" name="文本框 146478"/>
              <p:cNvSpPr txBox="1">
                <a:spLocks noChangeArrowheads="1"/>
              </p:cNvSpPr>
              <p:nvPr/>
            </p:nvSpPr>
            <p:spPr bwMode="auto">
              <a:xfrm>
                <a:off x="8623505" y="506371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物理层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39" name="文本框 146479"/>
              <p:cNvSpPr txBox="1">
                <a:spLocks noChangeArrowheads="1"/>
              </p:cNvSpPr>
              <p:nvPr/>
            </p:nvSpPr>
            <p:spPr bwMode="auto">
              <a:xfrm>
                <a:off x="8623505" y="3852485"/>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rPr>
                  <a:t>传输层</a:t>
                </a:r>
                <a:endParaRPr lang="zh-CN" altLang="en-US" sz="1200" dirty="0">
                  <a:solidFill>
                    <a:srgbClr val="333399"/>
                  </a:solidFill>
                  <a:latin typeface="微软雅黑" panose="020B0503020204020204" pitchFamily="34" charset="-122"/>
                  <a:ea typeface="微软雅黑" panose="020B0503020204020204" pitchFamily="34" charset="-122"/>
                </a:endParaRPr>
              </a:p>
            </p:txBody>
          </p:sp>
          <p:sp>
            <p:nvSpPr>
              <p:cNvPr id="40" name="文本框 146480"/>
              <p:cNvSpPr txBox="1">
                <a:spLocks noChangeArrowheads="1"/>
              </p:cNvSpPr>
              <p:nvPr/>
            </p:nvSpPr>
            <p:spPr bwMode="auto">
              <a:xfrm>
                <a:off x="8623505" y="4260462"/>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网络层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41" name="直接连接符 146481"/>
              <p:cNvSpPr>
                <a:spLocks noChangeShapeType="1"/>
              </p:cNvSpPr>
              <p:nvPr/>
            </p:nvSpPr>
            <p:spPr bwMode="auto">
              <a:xfrm>
                <a:off x="9117219" y="3665164"/>
                <a:ext cx="0" cy="220658"/>
              </a:xfrm>
              <a:prstGeom prst="line">
                <a:avLst/>
              </a:prstGeom>
              <a:noFill/>
              <a:ln w="28575">
                <a:solidFill>
                  <a:srgbClr val="333399"/>
                </a:solidFill>
                <a:round/>
              </a:ln>
              <a:extLst>
                <a:ext uri="{909E8E84-426E-40DD-AFC4-6F175D3DCCD1}">
                  <a14:hiddenFill xmlns:a14="http://schemas.microsoft.com/office/drawing/2010/main">
                    <a:noFill/>
                  </a14:hiddenFill>
                </a:ext>
              </a:extLst>
            </p:spPr>
            <p:txBody>
              <a:bodyPr/>
              <a:lstStyle/>
              <a:p>
                <a:endParaRPr lang="zh-CN" altLang="en-US" sz="1200"/>
              </a:p>
            </p:txBody>
          </p:sp>
          <p:sp>
            <p:nvSpPr>
              <p:cNvPr id="42" name="椭圆 146482"/>
              <p:cNvSpPr>
                <a:spLocks noChangeArrowheads="1"/>
              </p:cNvSpPr>
              <p:nvPr/>
            </p:nvSpPr>
            <p:spPr bwMode="auto">
              <a:xfrm>
                <a:off x="8480646" y="3227025"/>
                <a:ext cx="1230313" cy="445221"/>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3" name="文本框 146483"/>
              <p:cNvSpPr txBox="1">
                <a:spLocks noChangeArrowheads="1"/>
              </p:cNvSpPr>
              <p:nvPr/>
            </p:nvSpPr>
            <p:spPr bwMode="auto">
              <a:xfrm>
                <a:off x="8615570" y="2790474"/>
                <a:ext cx="10281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solidFill>
                      <a:srgbClr val="333399"/>
                    </a:solidFill>
                    <a:latin typeface="微软雅黑" panose="020B0503020204020204" pitchFamily="34" charset="-122"/>
                    <a:ea typeface="微软雅黑" panose="020B0503020204020204" pitchFamily="34" charset="-122"/>
                  </a:rPr>
                  <a:t>应用层</a:t>
                </a:r>
                <a:endParaRPr lang="zh-CN" altLang="en-US" sz="1200">
                  <a:solidFill>
                    <a:srgbClr val="333399"/>
                  </a:solidFill>
                  <a:latin typeface="微软雅黑" panose="020B0503020204020204" pitchFamily="34" charset="-122"/>
                  <a:ea typeface="微软雅黑" panose="020B0503020204020204" pitchFamily="34" charset="-122"/>
                </a:endParaRPr>
              </a:p>
            </p:txBody>
          </p:sp>
          <p:sp>
            <p:nvSpPr>
              <p:cNvPr id="44" name="文本框 146484"/>
              <p:cNvSpPr txBox="1">
                <a:spLocks noChangeArrowheads="1"/>
              </p:cNvSpPr>
              <p:nvPr/>
            </p:nvSpPr>
            <p:spPr bwMode="auto">
              <a:xfrm>
                <a:off x="8571118" y="2377735"/>
                <a:ext cx="1242393"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计算机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文本框 146485"/>
              <p:cNvSpPr txBox="1">
                <a:spLocks noChangeArrowheads="1"/>
              </p:cNvSpPr>
              <p:nvPr/>
            </p:nvSpPr>
            <p:spPr bwMode="auto">
              <a:xfrm>
                <a:off x="8663192" y="3227025"/>
                <a:ext cx="997587" cy="42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客户 </a:t>
                </a:r>
                <a:r>
                  <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1200" dirty="0">
                  <a:solidFill>
                    <a:srgbClr val="333399"/>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6" name="组合 146486"/>
              <p:cNvGrpSpPr/>
              <p:nvPr/>
            </p:nvGrpSpPr>
            <p:grpSpPr bwMode="auto">
              <a:xfrm>
                <a:off x="5606329" y="5894322"/>
                <a:ext cx="1745780" cy="429601"/>
                <a:chOff x="317" y="438"/>
                <a:chExt cx="784" cy="823"/>
              </a:xfrm>
            </p:grpSpPr>
            <p:sp>
              <p:nvSpPr>
                <p:cNvPr id="52" name="文本框 146488"/>
                <p:cNvSpPr txBox="1">
                  <a:spLocks noChangeArrowheads="1"/>
                </p:cNvSpPr>
                <p:nvPr/>
              </p:nvSpPr>
              <p:spPr bwMode="auto">
                <a:xfrm>
                  <a:off x="317" y="438"/>
                  <a:ext cx="784"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200" dirty="0">
                      <a:solidFill>
                        <a:srgbClr val="333399"/>
                      </a:solidFill>
                      <a:latin typeface="微软雅黑" panose="020B0503020204020204" pitchFamily="34" charset="-122"/>
                      <a:ea typeface="微软雅黑" panose="020B0503020204020204" pitchFamily="34" charset="-122"/>
                    </a:rPr>
                    <a:t>IP </a:t>
                  </a:r>
                  <a:r>
                    <a:rPr lang="zh-CN" altLang="en-US" sz="1200" dirty="0">
                      <a:solidFill>
                        <a:srgbClr val="333399"/>
                      </a:solidFill>
                      <a:latin typeface="微软雅黑" panose="020B0503020204020204" pitchFamily="34" charset="-122"/>
                      <a:ea typeface="微软雅黑" panose="020B0503020204020204" pitchFamily="34" charset="-122"/>
                    </a:rPr>
                    <a:t>网络</a:t>
                  </a:r>
                  <a:endParaRPr lang="zh-CN" altLang="en-US" sz="1200" dirty="0">
                    <a:solidFill>
                      <a:srgbClr val="333399"/>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4075690" y="3455300"/>
                <a:ext cx="4259523" cy="11427"/>
                <a:chOff x="291" y="-2"/>
                <a:chExt cx="2683" cy="11427"/>
              </a:xfrm>
            </p:grpSpPr>
            <p:sp>
              <p:nvSpPr>
                <p:cNvPr id="50" name="直接连接符 146490"/>
                <p:cNvSpPr>
                  <a:spLocks noChangeShapeType="1"/>
                </p:cNvSpPr>
                <p:nvPr/>
              </p:nvSpPr>
              <p:spPr bwMode="auto">
                <a:xfrm>
                  <a:off x="2435" y="-2"/>
                  <a:ext cx="539" cy="11427"/>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sp>
              <p:nvSpPr>
                <p:cNvPr id="51" name="直接连接符 146491"/>
                <p:cNvSpPr>
                  <a:spLocks noChangeShapeType="1"/>
                </p:cNvSpPr>
                <p:nvPr/>
              </p:nvSpPr>
              <p:spPr bwMode="auto">
                <a:xfrm>
                  <a:off x="291" y="0"/>
                  <a:ext cx="539" cy="0"/>
                </a:xfrm>
                <a:prstGeom prst="line">
                  <a:avLst/>
                </a:prstGeom>
                <a:noFill/>
                <a:ln w="38100">
                  <a:solidFill>
                    <a:srgbClr val="33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sz="1200"/>
                </a:p>
              </p:txBody>
            </p:sp>
          </p:grpSp>
          <p:sp>
            <p:nvSpPr>
              <p:cNvPr id="48" name="直接连接符 146434"/>
              <p:cNvSpPr>
                <a:spLocks noChangeShapeType="1"/>
              </p:cNvSpPr>
              <p:nvPr/>
            </p:nvSpPr>
            <p:spPr bwMode="auto">
              <a:xfrm flipH="1">
                <a:off x="3480666" y="5497090"/>
                <a:ext cx="0" cy="347241"/>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sp>
            <p:nvSpPr>
              <p:cNvPr id="49" name="直接连接符 146434"/>
              <p:cNvSpPr>
                <a:spLocks noChangeShapeType="1"/>
              </p:cNvSpPr>
              <p:nvPr/>
            </p:nvSpPr>
            <p:spPr bwMode="auto">
              <a:xfrm flipH="1">
                <a:off x="9065325" y="5485515"/>
                <a:ext cx="0" cy="370390"/>
              </a:xfrm>
              <a:prstGeom prst="line">
                <a:avLst/>
              </a:prstGeom>
              <a:noFill/>
              <a:ln w="38100">
                <a:solidFill>
                  <a:srgbClr val="333399"/>
                </a:solidFill>
                <a:round/>
              </a:ln>
              <a:extLst>
                <a:ext uri="{909E8E84-426E-40DD-AFC4-6F175D3DCCD1}">
                  <a14:hiddenFill xmlns:a14="http://schemas.microsoft.com/office/drawing/2010/main">
                    <a:noFill/>
                  </a14:hiddenFill>
                </a:ext>
              </a:extLst>
            </p:spPr>
            <p:txBody>
              <a:bodyPr/>
              <a:lstStyle/>
              <a:p>
                <a:endParaRPr lang="zh-CN" altLang="en-US" sz="1200" dirty="0"/>
              </a:p>
            </p:txBody>
          </p:sp>
        </p:grpSp>
      </p:grpSp>
      <p:pic>
        <p:nvPicPr>
          <p:cNvPr id="68" name="图片 72" descr="交换机.png"/>
          <p:cNvPicPr>
            <a:picLocks noChangeAspect="1"/>
          </p:cNvPicPr>
          <p:nvPr/>
        </p:nvPicPr>
        <p:blipFill>
          <a:blip r:embed="rId1" cstate="print"/>
          <a:stretch>
            <a:fillRect/>
          </a:stretch>
        </p:blipFill>
        <p:spPr>
          <a:xfrm>
            <a:off x="9654889" y="1161633"/>
            <a:ext cx="394918" cy="668977"/>
          </a:xfrm>
          <a:prstGeom prst="rect">
            <a:avLst/>
          </a:prstGeom>
        </p:spPr>
      </p:pic>
      <p:pic>
        <p:nvPicPr>
          <p:cNvPr id="69" name="图形 6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8466" y="1442956"/>
            <a:ext cx="604860" cy="499796"/>
          </a:xfrm>
          <a:prstGeom prst="rect">
            <a:avLst/>
          </a:prstGeom>
        </p:spPr>
      </p:pic>
      <p:pic>
        <p:nvPicPr>
          <p:cNvPr id="70" name="图形 6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6065" y="2369179"/>
            <a:ext cx="604860" cy="499796"/>
          </a:xfrm>
          <a:prstGeom prst="rect">
            <a:avLst/>
          </a:prstGeom>
        </p:spPr>
      </p:pic>
      <p:pic>
        <p:nvPicPr>
          <p:cNvPr id="71" name="图形 7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2871" y="2796195"/>
            <a:ext cx="604860" cy="499796"/>
          </a:xfrm>
          <a:prstGeom prst="rect">
            <a:avLst/>
          </a:prstGeom>
        </p:spPr>
      </p:pic>
      <p:pic>
        <p:nvPicPr>
          <p:cNvPr id="72" name="图形 7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19677" y="2480419"/>
            <a:ext cx="604860" cy="499796"/>
          </a:xfrm>
          <a:prstGeom prst="rect">
            <a:avLst/>
          </a:prstGeom>
        </p:spPr>
      </p:pic>
      <p:sp>
        <p:nvSpPr>
          <p:cNvPr id="3" name="箭头: 上下 2"/>
          <p:cNvSpPr/>
          <p:nvPr/>
        </p:nvSpPr>
        <p:spPr>
          <a:xfrm rot="4697061">
            <a:off x="9088981" y="127524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箭头: 上下 72"/>
          <p:cNvSpPr/>
          <p:nvPr/>
        </p:nvSpPr>
        <p:spPr>
          <a:xfrm rot="2180000">
            <a:off x="9272088" y="177938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上下 73"/>
          <p:cNvSpPr/>
          <p:nvPr/>
        </p:nvSpPr>
        <p:spPr>
          <a:xfrm>
            <a:off x="9809270" y="1944343"/>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箭头: 上下 74"/>
          <p:cNvSpPr/>
          <p:nvPr/>
        </p:nvSpPr>
        <p:spPr>
          <a:xfrm rot="19095243">
            <a:off x="10275491" y="1807531"/>
            <a:ext cx="165685" cy="733419"/>
          </a:xfrm>
          <a:prstGeom prst="upDownArrow">
            <a:avLst/>
          </a:prstGeom>
          <a:noFill/>
          <a:ln w="19050">
            <a:solidFill>
              <a:srgbClr val="0836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525808" y="1608601"/>
            <a:ext cx="543739" cy="307777"/>
          </a:xfrm>
          <a:prstGeom prst="rect">
            <a:avLst/>
          </a:prstGeom>
          <a:noFill/>
        </p:spPr>
        <p:txBody>
          <a:bodyPr wrap="none" rtlCol="0">
            <a:spAutoFit/>
          </a:bodyPr>
          <a:lstStyle/>
          <a:p>
            <a:r>
              <a:rPr lang="zh-CN" altLang="en-US" sz="1400" dirty="0"/>
              <a:t>客户</a:t>
            </a:r>
            <a:endParaRPr lang="zh-CN" altLang="en-US" sz="1400" dirty="0"/>
          </a:p>
        </p:txBody>
      </p:sp>
      <p:sp>
        <p:nvSpPr>
          <p:cNvPr id="77" name="文本框 76"/>
          <p:cNvSpPr txBox="1"/>
          <p:nvPr/>
        </p:nvSpPr>
        <p:spPr>
          <a:xfrm>
            <a:off x="8252192" y="2914178"/>
            <a:ext cx="543739" cy="307777"/>
          </a:xfrm>
          <a:prstGeom prst="rect">
            <a:avLst/>
          </a:prstGeom>
          <a:noFill/>
        </p:spPr>
        <p:txBody>
          <a:bodyPr wrap="none" rtlCol="0">
            <a:spAutoFit/>
          </a:bodyPr>
          <a:lstStyle/>
          <a:p>
            <a:r>
              <a:rPr lang="zh-CN" altLang="en-US" sz="1400" dirty="0"/>
              <a:t>客户</a:t>
            </a:r>
            <a:endParaRPr lang="zh-CN" altLang="en-US" sz="1400" dirty="0"/>
          </a:p>
        </p:txBody>
      </p:sp>
      <p:sp>
        <p:nvSpPr>
          <p:cNvPr id="78" name="文本框 77"/>
          <p:cNvSpPr txBox="1"/>
          <p:nvPr/>
        </p:nvSpPr>
        <p:spPr>
          <a:xfrm>
            <a:off x="10108155" y="3078765"/>
            <a:ext cx="543739" cy="307777"/>
          </a:xfrm>
          <a:prstGeom prst="rect">
            <a:avLst/>
          </a:prstGeom>
          <a:noFill/>
        </p:spPr>
        <p:txBody>
          <a:bodyPr wrap="none" rtlCol="0">
            <a:spAutoFit/>
          </a:bodyPr>
          <a:lstStyle/>
          <a:p>
            <a:r>
              <a:rPr lang="zh-CN" altLang="en-US" sz="1400" dirty="0"/>
              <a:t>客户</a:t>
            </a:r>
            <a:endParaRPr lang="zh-CN" altLang="en-US" sz="1400" dirty="0"/>
          </a:p>
        </p:txBody>
      </p:sp>
      <p:sp>
        <p:nvSpPr>
          <p:cNvPr id="79" name="文本框 78"/>
          <p:cNvSpPr txBox="1"/>
          <p:nvPr/>
        </p:nvSpPr>
        <p:spPr>
          <a:xfrm>
            <a:off x="10816645" y="2989257"/>
            <a:ext cx="543739" cy="307777"/>
          </a:xfrm>
          <a:prstGeom prst="rect">
            <a:avLst/>
          </a:prstGeom>
          <a:noFill/>
        </p:spPr>
        <p:txBody>
          <a:bodyPr wrap="none" rtlCol="0">
            <a:spAutoFit/>
          </a:bodyPr>
          <a:lstStyle/>
          <a:p>
            <a:r>
              <a:rPr lang="zh-CN" altLang="en-US" sz="1400" dirty="0"/>
              <a:t>客户</a:t>
            </a:r>
            <a:endParaRPr lang="zh-CN" altLang="en-US" sz="1400"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dirty="0">
                <a:sym typeface="+mn-ea"/>
              </a:rPr>
              <a:t>域名系统查询和响应：</a:t>
            </a:r>
            <a:r>
              <a:rPr lang="en-US" altLang="zh-CN" b="0" dirty="0">
                <a:latin typeface="+mj-ea"/>
                <a:ea typeface="+mj-ea"/>
                <a:cs typeface="Times New Roman" panose="02020603050405020304" pitchFamily="18" charset="0"/>
                <a:sym typeface="+mn-ea"/>
              </a:rPr>
              <a:t>DNS</a:t>
            </a:r>
            <a:r>
              <a:rPr lang="zh-CN" altLang="en-US" b="0" dirty="0">
                <a:latin typeface="+mj-ea"/>
                <a:ea typeface="+mj-ea"/>
                <a:cs typeface="Times New Roman" panose="02020603050405020304" pitchFamily="18" charset="0"/>
                <a:sym typeface="+mn-ea"/>
              </a:rPr>
              <a:t>报文格式中的“资源记录格式”</a:t>
            </a:r>
            <a:endParaRPr lang="zh-CN" altLang="en-US" b="0" dirty="0">
              <a:latin typeface="+mj-ea"/>
              <a:ea typeface="+mj-ea"/>
              <a:cs typeface="Times New Roman" panose="02020603050405020304" pitchFamily="18" charset="0"/>
            </a:endParaRPr>
          </a:p>
        </p:txBody>
      </p:sp>
      <p:sp>
        <p:nvSpPr>
          <p:cNvPr id="5" name="内容占位符 2"/>
          <p:cNvSpPr>
            <a:spLocks noGrp="1"/>
          </p:cNvSpPr>
          <p:nvPr/>
        </p:nvSpPr>
        <p:spPr>
          <a:xfrm>
            <a:off x="660400" y="4215178"/>
            <a:ext cx="10858499" cy="1950480"/>
          </a:xfrm>
          <a:prstGeom prst="rect">
            <a:avLst/>
          </a:prstGeom>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nSpc>
                <a:spcPct val="130000"/>
              </a:lnSpc>
              <a:spcBef>
                <a:spcPts val="0"/>
              </a:spcBef>
              <a:buClr>
                <a:srgbClr val="C00000"/>
              </a:buClr>
              <a:buSzTx/>
              <a:buFont typeface="Wingdings" panose="05000000000000000000" pitchFamily="2" charset="2"/>
              <a:buChar char="n"/>
            </a:pPr>
            <a:r>
              <a:rPr lang="zh-CN" altLang="en-US" sz="2400" dirty="0">
                <a:solidFill>
                  <a:schemeClr val="tx2">
                    <a:lumMod val="10000"/>
                  </a:schemeClr>
                </a:solidFill>
                <a:latin typeface="+mn-lt"/>
                <a:ea typeface="+mn-ea"/>
                <a:cs typeface="Times New Roman" panose="02020603050405020304" pitchFamily="18" charset="0"/>
                <a:sym typeface="+mn-ea"/>
              </a:rPr>
              <a:t>资源记录部分是DNS报文格式的最后3个字段，</a:t>
            </a:r>
            <a:r>
              <a:rPr lang="en-US" altLang="zh-CN" sz="2400" dirty="0">
                <a:solidFill>
                  <a:schemeClr val="tx2">
                    <a:lumMod val="10000"/>
                  </a:schemeClr>
                </a:solidFill>
                <a:latin typeface="+mn-lt"/>
                <a:ea typeface="+mn-ea"/>
                <a:cs typeface="Times New Roman" panose="02020603050405020304" pitchFamily="18" charset="0"/>
                <a:sym typeface="+mn-ea"/>
              </a:rPr>
              <a:t>只有在DNS响应报文中才出现</a:t>
            </a:r>
            <a:r>
              <a:rPr lang="zh-CN" altLang="en-US" sz="2400" dirty="0">
                <a:solidFill>
                  <a:schemeClr val="tx2">
                    <a:lumMod val="10000"/>
                  </a:schemeClr>
                </a:solidFill>
                <a:latin typeface="+mn-lt"/>
                <a:ea typeface="+mn-ea"/>
                <a:cs typeface="Times New Roman" panose="02020603050405020304" pitchFamily="18" charset="0"/>
                <a:sym typeface="+mn-ea"/>
              </a:rPr>
              <a:t>，包括</a:t>
            </a:r>
            <a:r>
              <a:rPr lang="en-US" altLang="zh-CN" sz="2400" dirty="0" err="1">
                <a:solidFill>
                  <a:schemeClr val="tx2">
                    <a:lumMod val="10000"/>
                  </a:schemeClr>
                </a:solidFill>
                <a:latin typeface="+mn-lt"/>
                <a:ea typeface="+mn-ea"/>
                <a:cs typeface="Times New Roman" panose="02020603050405020304" pitchFamily="18" charset="0"/>
                <a:sym typeface="+mn-ea"/>
              </a:rPr>
              <a:t>回答问题区域字段</a:t>
            </a:r>
            <a:r>
              <a:rPr lang="en-US" altLang="zh-CN" sz="2400" dirty="0">
                <a:solidFill>
                  <a:schemeClr val="tx2">
                    <a:lumMod val="10000"/>
                  </a:schemeClr>
                </a:solidFill>
                <a:latin typeface="+mn-lt"/>
                <a:ea typeface="+mn-ea"/>
                <a:cs typeface="Times New Roman" panose="02020603050405020304" pitchFamily="18" charset="0"/>
                <a:sym typeface="+mn-ea"/>
              </a:rPr>
              <a:t>、</a:t>
            </a:r>
            <a:r>
              <a:rPr lang="zh-CN" altLang="en-US" sz="2400" dirty="0">
                <a:solidFill>
                  <a:schemeClr val="tx2">
                    <a:lumMod val="10000"/>
                  </a:schemeClr>
                </a:solidFill>
                <a:latin typeface="+mn-lt"/>
                <a:ea typeface="+mn-ea"/>
                <a:cs typeface="Times New Roman" panose="02020603050405020304" pitchFamily="18" charset="0"/>
                <a:sym typeface="+mn-ea"/>
              </a:rPr>
              <a:t>权限</a:t>
            </a:r>
            <a:r>
              <a:rPr lang="en-US" altLang="zh-CN" sz="2400" dirty="0" err="1">
                <a:solidFill>
                  <a:schemeClr val="tx2">
                    <a:lumMod val="10000"/>
                  </a:schemeClr>
                </a:solidFill>
                <a:latin typeface="+mn-lt"/>
                <a:ea typeface="+mn-ea"/>
                <a:cs typeface="Times New Roman" panose="02020603050405020304" pitchFamily="18" charset="0"/>
                <a:sym typeface="+mn-ea"/>
              </a:rPr>
              <a:t>名字服务器区域字段、附加信息区域字段</a:t>
            </a:r>
            <a:r>
              <a:rPr lang="zh-CN" altLang="en-US" sz="2400" dirty="0">
                <a:solidFill>
                  <a:schemeClr val="tx2">
                    <a:lumMod val="10000"/>
                  </a:schemeClr>
                </a:solidFill>
                <a:latin typeface="+mn-lt"/>
                <a:ea typeface="+mn-ea"/>
                <a:cs typeface="Times New Roman" panose="02020603050405020304" pitchFamily="18" charset="0"/>
                <a:sym typeface="+mn-ea"/>
              </a:rPr>
              <a:t>。这3个字段都采用</a:t>
            </a:r>
            <a:r>
              <a:rPr lang="en-US" altLang="zh-CN" sz="2400" dirty="0" err="1">
                <a:solidFill>
                  <a:schemeClr val="tx2">
                    <a:lumMod val="10000"/>
                  </a:schemeClr>
                </a:solidFill>
                <a:latin typeface="+mn-lt"/>
                <a:ea typeface="+mn-ea"/>
                <a:cs typeface="Times New Roman" panose="02020603050405020304" pitchFamily="18" charset="0"/>
                <a:sym typeface="+mn-ea"/>
              </a:rPr>
              <a:t>资源记录</a:t>
            </a:r>
            <a:r>
              <a:rPr lang="zh-CN" altLang="en-US" sz="2400" dirty="0">
                <a:solidFill>
                  <a:schemeClr val="tx2">
                    <a:lumMod val="10000"/>
                  </a:schemeClr>
                </a:solidFill>
                <a:latin typeface="+mn-lt"/>
                <a:ea typeface="+mn-ea"/>
                <a:cs typeface="Times New Roman" panose="02020603050405020304" pitchFamily="18" charset="0"/>
                <a:sym typeface="+mn-ea"/>
              </a:rPr>
              <a:t>的格式</a:t>
            </a:r>
            <a:endParaRPr lang="zh-CN" altLang="en-US" sz="2400" dirty="0">
              <a:solidFill>
                <a:schemeClr val="tx2">
                  <a:lumMod val="10000"/>
                </a:schemeClr>
              </a:solidFill>
              <a:latin typeface="+mn-lt"/>
              <a:ea typeface="+mn-ea"/>
              <a:cs typeface="Times New Roman" panose="02020603050405020304" pitchFamily="18" charset="0"/>
            </a:endParaRPr>
          </a:p>
          <a:p>
            <a:pPr marL="285750" lvl="1" indent="-285750" algn="just">
              <a:lnSpc>
                <a:spcPct val="150000"/>
              </a:lnSpc>
              <a:buClrTx/>
              <a:buSzTx/>
              <a:buFont typeface="Wingdings" panose="05000000000000000000" pitchFamily="2" charset="2"/>
              <a:buChar char="Ø"/>
            </a:pPr>
            <a:endParaRPr lang="zh-CN" altLang="en-US" sz="2000" dirty="0">
              <a:cs typeface="微软雅黑" panose="020B0503020204020204" pitchFamily="34" charset="-122"/>
              <a:sym typeface="+mn-ea"/>
            </a:endParaRPr>
          </a:p>
        </p:txBody>
      </p:sp>
      <p:sp>
        <p:nvSpPr>
          <p:cNvPr id="26" name="文本框 25"/>
          <p:cNvSpPr txBox="1"/>
          <p:nvPr/>
        </p:nvSpPr>
        <p:spPr>
          <a:xfrm>
            <a:off x="5441063" y="1564731"/>
            <a:ext cx="4020704" cy="2340000"/>
          </a:xfrm>
          <a:prstGeom prst="rect">
            <a:avLst/>
          </a:prstGeom>
          <a:noFill/>
          <a:ln w="38100">
            <a:solidFill>
              <a:srgbClr val="FF0000"/>
            </a:solidFill>
          </a:ln>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0084089" y="2496748"/>
            <a:ext cx="1434811" cy="706755"/>
          </a:xfrm>
          <a:prstGeom prst="rect">
            <a:avLst/>
          </a:prstGeom>
          <a:noFill/>
        </p:spPr>
        <p:txBody>
          <a:bodyPr wrap="squar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资源记录格式</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箭头: 右 18"/>
          <p:cNvSpPr/>
          <p:nvPr/>
        </p:nvSpPr>
        <p:spPr>
          <a:xfrm>
            <a:off x="9610007" y="2723923"/>
            <a:ext cx="489527" cy="20005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aphicFrame>
        <p:nvGraphicFramePr>
          <p:cNvPr id="29" name="表格 6"/>
          <p:cNvGraphicFramePr>
            <a:graphicFrameLocks noGrp="1"/>
          </p:cNvGraphicFramePr>
          <p:nvPr/>
        </p:nvGraphicFramePr>
        <p:xfrm>
          <a:off x="715874" y="1933016"/>
          <a:ext cx="3796145" cy="1381760"/>
        </p:xfrm>
        <a:graphic>
          <a:graphicData uri="http://schemas.openxmlformats.org/drawingml/2006/table">
            <a:tbl>
              <a:tblPr firstRow="1" bandRow="1">
                <a:tableStyleId>{5C22544A-7EE6-4342-B048-85BDC9FD1C3A}</a:tableStyleId>
              </a:tblPr>
              <a:tblGrid>
                <a:gridCol w="3796145"/>
              </a:tblGrid>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回答问题区域（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Answers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marL="0" algn="ctr" defTabSz="914400" rtl="0" eaLnBrk="1" latinLnBrk="0" hangingPunct="1"/>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权限名字服务器区域（</a:t>
                      </a:r>
                      <a:r>
                        <a:rPr lang="en-US" altLang="zh-CN"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Authoritative name servers</a:t>
                      </a:r>
                      <a:r>
                        <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0" kern="1200" dirty="0">
                        <a:solidFill>
                          <a:schemeClr val="dk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附加信息区域</a:t>
                      </a:r>
                      <a:r>
                        <a:rPr lang="zh-CN" altLang="en-US" b="0" dirty="0">
                          <a:latin typeface="+mn-lt"/>
                          <a:ea typeface="微软雅黑" panose="020B0503020204020204" pitchFamily="34" charset="-122"/>
                          <a:cs typeface="微软雅黑" panose="020B0503020204020204" pitchFamily="34" charset="-122"/>
                        </a:rPr>
                        <a:t>（</a:t>
                      </a:r>
                      <a:r>
                        <a:rPr lang="en-US" altLang="zh-CN" b="0" dirty="0">
                          <a:latin typeface="+mn-lt"/>
                          <a:ea typeface="微软雅黑" panose="020B0503020204020204" pitchFamily="34" charset="-122"/>
                          <a:cs typeface="微软雅黑" panose="020B0503020204020204" pitchFamily="34" charset="-122"/>
                        </a:rPr>
                        <a:t>Additional records</a:t>
                      </a:r>
                      <a:r>
                        <a:rPr lang="zh-CN" altLang="en-US" b="0" dirty="0">
                          <a:latin typeface="+mn-lt"/>
                          <a:ea typeface="微软雅黑" panose="020B0503020204020204" pitchFamily="34" charset="-122"/>
                          <a:cs typeface="微软雅黑" panose="020B0503020204020204" pitchFamily="34" charset="-122"/>
                        </a:rPr>
                        <a:t>）</a:t>
                      </a:r>
                      <a:endParaRPr lang="zh-CN" altLang="en-US" b="0" dirty="0">
                        <a:latin typeface="+mn-lt"/>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graphicFrame>
        <p:nvGraphicFramePr>
          <p:cNvPr id="30" name="表格 5"/>
          <p:cNvGraphicFramePr>
            <a:graphicFrameLocks noGrp="1"/>
          </p:cNvGraphicFramePr>
          <p:nvPr/>
        </p:nvGraphicFramePr>
        <p:xfrm>
          <a:off x="5660675" y="1609407"/>
          <a:ext cx="3581400" cy="2250440"/>
        </p:xfrm>
        <a:graphic>
          <a:graphicData uri="http://schemas.openxmlformats.org/drawingml/2006/table">
            <a:tbl>
              <a:tblPr firstRow="1" bandRow="1">
                <a:tableStyleId>{5C22544A-7EE6-4342-B048-85BDC9FD1C3A}</a:tableStyleId>
              </a:tblPr>
              <a:tblGrid>
                <a:gridCol w="3581400"/>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cxnSp>
        <p:nvCxnSpPr>
          <p:cNvPr id="31" name="直接箭头连接符 30"/>
          <p:cNvCxnSpPr/>
          <p:nvPr/>
        </p:nvCxnSpPr>
        <p:spPr>
          <a:xfrm>
            <a:off x="4650567" y="2168280"/>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650567" y="2610042"/>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650567" y="3010152"/>
            <a:ext cx="6188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90188" y="3374809"/>
            <a:ext cx="2761615" cy="398780"/>
          </a:xfrm>
          <a:prstGeom prst="rect">
            <a:avLst/>
          </a:prstGeom>
          <a:noFill/>
        </p:spPr>
        <p:txBody>
          <a:bodyPr wrap="none" rtlCol="0">
            <a:spAutoFit/>
          </a:bodyPr>
          <a:lstStyle/>
          <a:p>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DNS</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报文资源记录部分</a:t>
            </a:r>
            <a:endPar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124386" y="2343384"/>
            <a:ext cx="2964180" cy="460375"/>
          </a:xfrm>
          <a:prstGeom prst="rect">
            <a:avLst/>
          </a:prstGeom>
          <a:noFill/>
        </p:spPr>
        <p:txBody>
          <a:bodyPr wrap="square">
            <a:spAutoFit/>
          </a:bodyPr>
          <a:lstStyle/>
          <a:p>
            <a:pPr algn="ctr">
              <a:buClrTx/>
              <a:buSzTx/>
              <a:buFontTx/>
            </a:pPr>
            <a:r>
              <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DNS资源记录格式</a:t>
            </a:r>
            <a:endParaRPr kumimoji="1" lang="en-US" altLang="zh-CN" sz="240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4" name="表格 5"/>
          <p:cNvGraphicFramePr>
            <a:graphicFrameLocks noGrp="1"/>
          </p:cNvGraphicFramePr>
          <p:nvPr/>
        </p:nvGraphicFramePr>
        <p:xfrm>
          <a:off x="7871576" y="2839636"/>
          <a:ext cx="3581480" cy="2250440"/>
        </p:xfrm>
        <a:graphic>
          <a:graphicData uri="http://schemas.openxmlformats.org/drawingml/2006/table">
            <a:tbl>
              <a:tblPr firstRow="1" bandRow="1">
                <a:tableStyleId>{5C22544A-7EE6-4342-B048-85BDC9FD1C3A}</a:tableStyleId>
              </a:tblPr>
              <a:tblGrid>
                <a:gridCol w="3581480"/>
              </a:tblGrid>
              <a:tr h="396240">
                <a:tc>
                  <a:txBody>
                    <a:bodyPr/>
                    <a:lstStyle/>
                    <a:p>
                      <a:pPr algn="ct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域名（</a:t>
                      </a:r>
                      <a:r>
                        <a:rPr lang="en-US" altLang="zh-CN"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NAME</a:t>
                      </a:r>
                      <a:r>
                        <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类型（</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TYPE</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类（</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class</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生存时间（</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TTL</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10000"/>
                        <a:lumOff val="90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资源数据长度（</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RDLENGTH</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25000"/>
                        <a:lumOff val="75000"/>
                      </a:schemeClr>
                    </a:solidFill>
                  </a:tcPr>
                </a:tc>
              </a:tr>
              <a:tr h="370840">
                <a:tc>
                  <a:txBody>
                    <a:bodyPr/>
                    <a:lstStyle/>
                    <a:p>
                      <a:pPr algn="ct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资源数据（</a:t>
                      </a:r>
                      <a:r>
                        <a:rPr lang="en-US" altLang="zh-CN" b="0" dirty="0">
                          <a:latin typeface="微软雅黑" panose="020B0503020204020204" pitchFamily="34" charset="-122"/>
                          <a:ea typeface="微软雅黑" panose="020B0503020204020204" pitchFamily="34" charset="-122"/>
                          <a:cs typeface="微软雅黑" panose="020B0503020204020204" pitchFamily="34" charset="-122"/>
                        </a:rPr>
                        <a:t>RDATA</a:t>
                      </a:r>
                      <a:r>
                        <a:rPr lang="zh-CN" altLang="en-US"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txBody>
                  <a:tcPr>
                    <a:solidFill>
                      <a:schemeClr val="accent1">
                        <a:lumMod val="50000"/>
                        <a:lumOff val="50000"/>
                      </a:schemeClr>
                    </a:solidFill>
                  </a:tcPr>
                </a:tc>
              </a:tr>
            </a:tbl>
          </a:graphicData>
        </a:graphic>
      </p:graphicFrame>
      <p:sp>
        <p:nvSpPr>
          <p:cNvPr id="13" name="标题 1"/>
          <p:cNvSpPr>
            <a:spLocks noGrp="1"/>
          </p:cNvSpPr>
          <p:nvPr>
            <p:ph type="title"/>
          </p:nvPr>
        </p:nvSpPr>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报文格式中的“资源记录格式”</a:t>
            </a:r>
            <a:endParaRPr lang="zh-CN" altLang="en-US" dirty="0"/>
          </a:p>
        </p:txBody>
      </p:sp>
      <p:sp>
        <p:nvSpPr>
          <p:cNvPr id="6" name="内容占位符 5"/>
          <p:cNvSpPr>
            <a:spLocks noGrp="1"/>
          </p:cNvSpPr>
          <p:nvPr>
            <p:ph idx="1"/>
          </p:nvPr>
        </p:nvSpPr>
        <p:spPr>
          <a:xfrm>
            <a:off x="660400" y="1052515"/>
            <a:ext cx="6844872" cy="5183186"/>
          </a:xfrm>
        </p:spPr>
        <p:txBody>
          <a:bodyPr>
            <a:normAutofit fontScale="92500"/>
          </a:bodyPr>
          <a:lstStyle/>
          <a:p>
            <a:pPr>
              <a:lnSpc>
                <a:spcPct val="140000"/>
              </a:lnSpc>
              <a:spcBef>
                <a:spcPts val="600"/>
              </a:spcBef>
            </a:pPr>
            <a:r>
              <a:rPr lang="zh-CN" altLang="en-US" dirty="0"/>
              <a:t>域名：</a:t>
            </a:r>
            <a:r>
              <a:rPr lang="en-US" altLang="zh-CN" dirty="0"/>
              <a:t>DNS</a:t>
            </a:r>
            <a:r>
              <a:rPr lang="zh-CN" altLang="en-US" dirty="0"/>
              <a:t>请求的域名</a:t>
            </a:r>
            <a:endParaRPr lang="zh-CN" altLang="en-US" dirty="0"/>
          </a:p>
          <a:p>
            <a:pPr>
              <a:lnSpc>
                <a:spcPct val="140000"/>
              </a:lnSpc>
              <a:spcBef>
                <a:spcPts val="600"/>
              </a:spcBef>
            </a:pPr>
            <a:r>
              <a:rPr lang="zh-CN" altLang="en-US" dirty="0"/>
              <a:t>类型：资源记录类型，与问题部分的查询类型值相同</a:t>
            </a:r>
            <a:endParaRPr lang="zh-CN" altLang="en-US" dirty="0"/>
          </a:p>
          <a:p>
            <a:pPr>
              <a:lnSpc>
                <a:spcPct val="140000"/>
              </a:lnSpc>
              <a:spcBef>
                <a:spcPts val="600"/>
              </a:spcBef>
            </a:pPr>
            <a:r>
              <a:rPr lang="zh-CN" altLang="en-US" dirty="0"/>
              <a:t>类：地址类型，与问题部分的查询类值相同</a:t>
            </a:r>
            <a:endParaRPr lang="zh-CN" altLang="en-US" dirty="0"/>
          </a:p>
          <a:p>
            <a:pPr>
              <a:lnSpc>
                <a:spcPct val="140000"/>
              </a:lnSpc>
              <a:spcBef>
                <a:spcPts val="600"/>
              </a:spcBef>
            </a:pPr>
            <a:r>
              <a:rPr lang="zh-CN" altLang="en-US" dirty="0"/>
              <a:t>生存时间：以秒为单位，表示资源记录的生命周期，一般用于当地址解析程序取出资源记录后决定保存及使用缓存数据的时间。它同时也可以表明该资源记录的稳定程度，稳定的信息会被分配一个很大的值</a:t>
            </a:r>
            <a:endParaRPr lang="zh-CN" altLang="en-US" dirty="0"/>
          </a:p>
          <a:p>
            <a:pPr>
              <a:lnSpc>
                <a:spcPct val="140000"/>
              </a:lnSpc>
              <a:spcBef>
                <a:spcPts val="600"/>
              </a:spcBef>
            </a:pPr>
            <a:r>
              <a:rPr lang="zh-CN" altLang="en-US" dirty="0"/>
              <a:t>资源数据长度：资源数据的长度</a:t>
            </a:r>
            <a:endParaRPr lang="zh-CN" altLang="en-US" dirty="0"/>
          </a:p>
          <a:p>
            <a:pPr>
              <a:lnSpc>
                <a:spcPct val="140000"/>
              </a:lnSpc>
              <a:spcBef>
                <a:spcPts val="600"/>
              </a:spcBef>
            </a:pPr>
            <a:r>
              <a:rPr lang="zh-CN" altLang="en-US" dirty="0"/>
              <a:t>资源数据：表示按查询段要求返回的相关资源记录数据</a:t>
            </a:r>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cs typeface="Times New Roman" panose="02020603050405020304" pitchFamily="18" charset="0"/>
                <a:sym typeface="+mn-ea"/>
              </a:rPr>
              <a:t>DNS</a:t>
            </a:r>
            <a:r>
              <a:rPr lang="zh-CN" altLang="en-US" b="0" dirty="0">
                <a:latin typeface="+mj-ea"/>
                <a:ea typeface="+mj-ea"/>
                <a:cs typeface="Times New Roman" panose="02020603050405020304" pitchFamily="18" charset="0"/>
                <a:sym typeface="+mn-ea"/>
              </a:rPr>
              <a:t>资源记录的不同类型</a:t>
            </a:r>
            <a:endParaRPr lang="zh-CN" altLang="en-US" b="0" dirty="0">
              <a:latin typeface="+mj-ea"/>
              <a:ea typeface="+mj-ea"/>
              <a:cs typeface="Times New Roman" panose="02020603050405020304" pitchFamily="18" charset="0"/>
            </a:endParaRPr>
          </a:p>
        </p:txBody>
      </p:sp>
      <p:sp>
        <p:nvSpPr>
          <p:cNvPr id="6" name="内容占位符 2"/>
          <p:cNvSpPr>
            <a:spLocks noGrp="1"/>
          </p:cNvSpPr>
          <p:nvPr/>
        </p:nvSpPr>
        <p:spPr>
          <a:xfrm>
            <a:off x="660400" y="1140345"/>
            <a:ext cx="8417560" cy="785495"/>
          </a:xfrm>
          <a:prstGeom prst="rect">
            <a:avLst/>
          </a:prstGeom>
        </p:spPr>
        <p:txBody>
          <a:bodyPr vert="horz" lIns="91440" tIns="45720" rIns="91440" bIns="45720" rtlCol="0">
            <a:normAutofit/>
          </a:bodyPr>
          <a:lstStyle>
            <a:lvl1pPr marL="360680" indent="-360680" algn="l"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30000"/>
              </a:lnSpc>
              <a:buClr>
                <a:srgbClr val="C80000"/>
              </a:buClr>
              <a:buSzTx/>
              <a:buFont typeface="Wingdings" panose="05000000000000000000" pitchFamily="2" charset="2"/>
              <a:buChar char="n"/>
            </a:pPr>
            <a:r>
              <a:rPr lang="en-US" altLang="zh-CN" sz="2400" dirty="0" err="1">
                <a:latin typeface="+mn-lt"/>
                <a:ea typeface="+mn-ea"/>
                <a:sym typeface="+mn-ea"/>
              </a:rPr>
              <a:t>DNS资源记录</a:t>
            </a:r>
            <a:r>
              <a:rPr kumimoji="1" lang="en-US" altLang="zh-CN" sz="2400" dirty="0" err="1">
                <a:latin typeface="+mn-lt"/>
                <a:ea typeface="+mn-ea"/>
                <a:cs typeface="微软雅黑" panose="020B0503020204020204" pitchFamily="34" charset="-122"/>
              </a:rPr>
              <a:t>格式</a:t>
            </a:r>
            <a:r>
              <a:rPr kumimoji="1" lang="en-US" altLang="zh-CN" sz="2400" dirty="0">
                <a:latin typeface="+mn-lt"/>
                <a:ea typeface="+mn-ea"/>
                <a:cs typeface="微软雅黑" panose="020B0503020204020204" pitchFamily="34" charset="-122"/>
                <a:sym typeface="Wingdings" panose="05000000000000000000" pitchFamily="2" charset="2"/>
              </a:rPr>
              <a:t>：(name, </a:t>
            </a:r>
            <a:r>
              <a:rPr kumimoji="1" lang="en-US" altLang="zh-CN" sz="2400" dirty="0" err="1">
                <a:latin typeface="+mn-lt"/>
                <a:ea typeface="+mn-ea"/>
                <a:cs typeface="微软雅黑" panose="020B0503020204020204" pitchFamily="34" charset="-122"/>
                <a:sym typeface="Wingdings" panose="05000000000000000000" pitchFamily="2" charset="2"/>
              </a:rPr>
              <a:t>ttl</a:t>
            </a:r>
            <a:r>
              <a:rPr kumimoji="1" lang="en-US" altLang="zh-CN" sz="2400" dirty="0">
                <a:latin typeface="+mn-lt"/>
                <a:ea typeface="+mn-ea"/>
                <a:cs typeface="微软雅黑" panose="020B0503020204020204" pitchFamily="34" charset="-122"/>
                <a:sym typeface="Wingdings" panose="05000000000000000000" pitchFamily="2" charset="2"/>
              </a:rPr>
              <a:t>, class, type, value)</a:t>
            </a:r>
            <a:r>
              <a:rPr kumimoji="1" lang="zh-CN" altLang="en-US" sz="2400" dirty="0">
                <a:latin typeface="+mn-lt"/>
                <a:ea typeface="+mn-ea"/>
                <a:cs typeface="微软雅黑" panose="020B0503020204020204" pitchFamily="34" charset="-122"/>
                <a:sym typeface="Wingdings" panose="05000000000000000000" pitchFamily="2" charset="2"/>
              </a:rPr>
              <a:t>：</a:t>
            </a:r>
            <a:endParaRPr lang="en-US" altLang="zh-CN" sz="2400" dirty="0">
              <a:latin typeface="+mn-lt"/>
              <a:ea typeface="+mn-ea"/>
              <a:sym typeface="+mn-ea"/>
            </a:endParaRPr>
          </a:p>
        </p:txBody>
      </p:sp>
      <p:sp>
        <p:nvSpPr>
          <p:cNvPr id="7" name="文本框 6"/>
          <p:cNvSpPr txBox="1"/>
          <p:nvPr/>
        </p:nvSpPr>
        <p:spPr>
          <a:xfrm>
            <a:off x="845712" y="1729789"/>
            <a:ext cx="3380105" cy="1000274"/>
          </a:xfrm>
          <a:prstGeom prst="rect">
            <a:avLst/>
          </a:prstGeom>
          <a:noFill/>
        </p:spPr>
        <p:txBody>
          <a:bodyPr wrap="square" rtlCol="0">
            <a:spAutoFit/>
          </a:bodyPr>
          <a:lstStyle/>
          <a:p>
            <a:pPr marL="342900" indent="-342900" algn="l">
              <a:spcBef>
                <a:spcPts val="300"/>
              </a:spcBef>
              <a:spcAft>
                <a:spcPts val="0"/>
              </a:spcAft>
              <a:buClr>
                <a:srgbClr val="00B050"/>
              </a:buClr>
              <a:buSzTx/>
              <a:buFont typeface="Wingdings" panose="05000000000000000000" pitchFamily="2" charset="2"/>
              <a:buChar char="n"/>
            </a:pPr>
            <a:r>
              <a:rPr kumimoji="1" lang="en-US" altLang="zh-CN" noProof="0" dirty="0">
                <a:ln>
                  <a:noFill/>
                </a:ln>
                <a:solidFill>
                  <a:srgbClr val="C00000"/>
                </a:solidFill>
                <a:effectLst/>
                <a:uLnTx/>
                <a:uFillTx/>
                <a:cs typeface="微软雅黑" panose="020B0503020204020204" pitchFamily="34" charset="-122"/>
              </a:rPr>
              <a:t>tpye=A</a:t>
            </a:r>
            <a:endParaRPr kumimoji="1" lang="en-US" altLang="zh-CN" noProof="0" dirty="0">
              <a:ln>
                <a:noFill/>
              </a:ln>
              <a:solidFill>
                <a:srgbClr val="C00000"/>
              </a:solidFill>
              <a:effectLst/>
              <a:uLnTx/>
              <a:uFillTx/>
              <a:cs typeface="微软雅黑" panose="020B0503020204020204" pitchFamily="34" charset="-122"/>
            </a:endParaRPr>
          </a:p>
          <a:p>
            <a:pPr marL="742950" lvl="2" indent="-285750" algn="l">
              <a:spcBef>
                <a:spcPts val="300"/>
              </a:spcBef>
              <a:spcAft>
                <a:spcPts val="0"/>
              </a:spcAft>
              <a:buClr>
                <a:srgbClr val="0836BF"/>
              </a:buClr>
              <a:buSzTx/>
              <a:buFont typeface="Wingdings" panose="05000000000000000000" pitchFamily="2" charset="2"/>
              <a:buChar char="n"/>
            </a:pPr>
            <a:r>
              <a:rPr lang="zh-CN" altLang="en-US" dirty="0">
                <a:cs typeface="微软雅黑" panose="020B0503020204020204" pitchFamily="34" charset="-122"/>
                <a:sym typeface="+mn-ea"/>
              </a:rPr>
              <a:t>name是主机名</a:t>
            </a:r>
            <a:endParaRPr lang="zh-CN" altLang="en-US" dirty="0">
              <a:cs typeface="微软雅黑" panose="020B0503020204020204" pitchFamily="34" charset="-122"/>
              <a:sym typeface="+mn-ea"/>
            </a:endParaRPr>
          </a:p>
          <a:p>
            <a:pPr marL="742950" lvl="2" indent="-285750" algn="l">
              <a:spcBef>
                <a:spcPts val="300"/>
              </a:spcBef>
              <a:spcAft>
                <a:spcPts val="0"/>
              </a:spcAft>
              <a:buClr>
                <a:srgbClr val="0836BF"/>
              </a:buClr>
              <a:buSzTx/>
              <a:buFont typeface="Wingdings" panose="05000000000000000000" pitchFamily="2" charset="2"/>
              <a:buChar char="n"/>
            </a:pPr>
            <a:r>
              <a:rPr lang="zh-CN" altLang="en-US" dirty="0">
                <a:cs typeface="微软雅黑" panose="020B0503020204020204" pitchFamily="34" charset="-122"/>
                <a:sym typeface="+mn-ea"/>
              </a:rPr>
              <a:t>value是IPv4地址</a:t>
            </a:r>
            <a:endParaRPr lang="zh-CN" altLang="en-US" dirty="0">
              <a:cs typeface="微软雅黑" panose="020B0503020204020204" pitchFamily="34" charset="-122"/>
            </a:endParaRPr>
          </a:p>
        </p:txBody>
      </p:sp>
      <p:sp>
        <p:nvSpPr>
          <p:cNvPr id="13" name="文本框 12"/>
          <p:cNvSpPr txBox="1"/>
          <p:nvPr/>
        </p:nvSpPr>
        <p:spPr>
          <a:xfrm>
            <a:off x="5798241" y="1717626"/>
            <a:ext cx="6081480" cy="1277273"/>
          </a:xfrm>
          <a:prstGeom prst="rect">
            <a:avLst/>
          </a:prstGeom>
          <a:noFill/>
        </p:spPr>
        <p:txBody>
          <a:bodyPr wrap="square" rtlCol="0">
            <a:spAutoFit/>
          </a:bodyPr>
          <a:lstStyle/>
          <a:p>
            <a:pPr marL="342900" indent="-342900">
              <a:spcBef>
                <a:spcPts val="300"/>
              </a:spcBef>
              <a:spcAft>
                <a:spcPts val="0"/>
              </a:spcAft>
              <a:buClr>
                <a:srgbClr val="00B050"/>
              </a:buClr>
              <a:buSzTx/>
              <a:buFont typeface="Wingdings" panose="05000000000000000000" pitchFamily="2" charset="2"/>
              <a:buChar char="n"/>
            </a:pPr>
            <a:r>
              <a:rPr kumimoji="1" lang="en-US" altLang="zh-CN" dirty="0">
                <a:solidFill>
                  <a:srgbClr val="C00000"/>
                </a:solidFill>
              </a:rPr>
              <a:t>tpye=CNAME</a:t>
            </a:r>
            <a:endParaRPr kumimoji="1" lang="en-US" altLang="zh-CN" dirty="0">
              <a:solidFill>
                <a:srgbClr val="C00000"/>
              </a:solidFill>
            </a:endParaRPr>
          </a:p>
          <a:p>
            <a:pPr marL="742950" lvl="2" indent="-285750">
              <a:spcBef>
                <a:spcPts val="300"/>
              </a:spcBef>
              <a:spcAft>
                <a:spcPts val="0"/>
              </a:spcAft>
              <a:buClr>
                <a:srgbClr val="0836BF"/>
              </a:buClr>
              <a:buSzTx/>
              <a:buFont typeface="Wingdings" panose="05000000000000000000" pitchFamily="2" charset="2"/>
              <a:buChar char="n"/>
            </a:pPr>
            <a:r>
              <a:rPr lang="zh-CN" altLang="en-US" dirty="0"/>
              <a:t>name是某些“规范”名称的别名，例如www.cs.vu.nl.是主机名papac022.vu.nl.的别名</a:t>
            </a:r>
            <a:endParaRPr lang="zh-CN" altLang="en-US" dirty="0"/>
          </a:p>
          <a:p>
            <a:pPr marL="742950" lvl="2" indent="-285750">
              <a:spcBef>
                <a:spcPts val="300"/>
              </a:spcBef>
              <a:spcAft>
                <a:spcPts val="0"/>
              </a:spcAft>
              <a:buClr>
                <a:srgbClr val="0836BF"/>
              </a:buClr>
              <a:buSzTx/>
              <a:buFont typeface="Wingdings" panose="05000000000000000000" pitchFamily="2" charset="2"/>
              <a:buChar char="n"/>
            </a:pPr>
            <a:r>
              <a:rPr lang="zh-CN" altLang="en-US" dirty="0"/>
              <a:t>value是IP地址</a:t>
            </a:r>
            <a:endParaRPr lang="zh-CN" altLang="en-US" dirty="0"/>
          </a:p>
        </p:txBody>
      </p:sp>
      <p:sp>
        <p:nvSpPr>
          <p:cNvPr id="15" name="文本框 14"/>
          <p:cNvSpPr txBox="1"/>
          <p:nvPr/>
        </p:nvSpPr>
        <p:spPr>
          <a:xfrm>
            <a:off x="845712" y="2697897"/>
            <a:ext cx="4297045" cy="1277273"/>
          </a:xfrm>
          <a:prstGeom prst="rect">
            <a:avLst/>
          </a:prstGeom>
          <a:noFill/>
        </p:spPr>
        <p:txBody>
          <a:bodyPr wrap="square" rtlCol="0">
            <a:spAutoFit/>
          </a:bodyPr>
          <a:lstStyle/>
          <a:p>
            <a:pPr marL="342900" indent="-342900">
              <a:spcBef>
                <a:spcPts val="300"/>
              </a:spcBef>
              <a:buClr>
                <a:srgbClr val="00B050"/>
              </a:buClr>
              <a:buFont typeface="Wingdings" panose="05000000000000000000" pitchFamily="2" charset="2"/>
              <a:buChar char="n"/>
            </a:pPr>
            <a:r>
              <a:rPr kumimoji="1" lang="en-US" altLang="zh-CN" dirty="0">
                <a:solidFill>
                  <a:srgbClr val="C00000"/>
                </a:solidFill>
              </a:rPr>
              <a:t>tpye=NS</a:t>
            </a:r>
            <a:endParaRPr kumimoji="1" lang="en-US" altLang="zh-CN" dirty="0">
              <a:solidFill>
                <a:srgbClr val="C00000"/>
              </a:solidFill>
            </a:endParaRPr>
          </a:p>
          <a:p>
            <a:pPr marL="742950" lvl="2" indent="-285750">
              <a:spcBef>
                <a:spcPts val="300"/>
              </a:spcBef>
              <a:buClr>
                <a:srgbClr val="0836BF"/>
              </a:buClr>
              <a:buFont typeface="Wingdings" panose="05000000000000000000" pitchFamily="2" charset="2"/>
              <a:buChar char="n"/>
            </a:pPr>
            <a:r>
              <a:rPr lang="zh-CN" altLang="en-US" dirty="0"/>
              <a:t>name是请求域名</a:t>
            </a:r>
            <a:endParaRPr lang="zh-CN" altLang="en-US" dirty="0"/>
          </a:p>
          <a:p>
            <a:pPr marL="742950" lvl="2" indent="-285750">
              <a:spcBef>
                <a:spcPts val="300"/>
              </a:spcBef>
              <a:buClr>
                <a:srgbClr val="0836BF"/>
              </a:buClr>
              <a:buFont typeface="Wingdings" panose="05000000000000000000" pitchFamily="2" charset="2"/>
              <a:buChar char="n"/>
            </a:pPr>
            <a:r>
              <a:rPr lang="zh-CN" altLang="en-US" dirty="0"/>
              <a:t>value是管理请求域名的权限名称服务器的主机名</a:t>
            </a:r>
            <a:endParaRPr lang="en-US" altLang="zh-CN" dirty="0"/>
          </a:p>
        </p:txBody>
      </p:sp>
      <p:sp>
        <p:nvSpPr>
          <p:cNvPr id="17" name="文本框 16"/>
          <p:cNvSpPr txBox="1"/>
          <p:nvPr/>
        </p:nvSpPr>
        <p:spPr>
          <a:xfrm>
            <a:off x="5784307" y="3061474"/>
            <a:ext cx="6905625" cy="1000274"/>
          </a:xfrm>
          <a:prstGeom prst="rect">
            <a:avLst/>
          </a:prstGeom>
          <a:noFill/>
        </p:spPr>
        <p:txBody>
          <a:bodyPr wrap="square" rtlCol="0">
            <a:spAutoFit/>
          </a:bodyPr>
          <a:lstStyle/>
          <a:p>
            <a:pPr marL="342900" indent="-342900">
              <a:spcBef>
                <a:spcPts val="300"/>
              </a:spcBef>
              <a:buClr>
                <a:srgbClr val="00B050"/>
              </a:buClr>
              <a:buFont typeface="Wingdings" panose="05000000000000000000" pitchFamily="2" charset="2"/>
              <a:buChar char="n"/>
            </a:pPr>
            <a:r>
              <a:rPr kumimoji="1" lang="en-US" altLang="zh-CN" dirty="0">
                <a:solidFill>
                  <a:srgbClr val="C00000"/>
                </a:solidFill>
              </a:rPr>
              <a:t>tpye=MX</a:t>
            </a:r>
            <a:endParaRPr kumimoji="1" lang="en-US" altLang="zh-CN" dirty="0">
              <a:solidFill>
                <a:srgbClr val="C00000"/>
              </a:solidFill>
            </a:endParaRPr>
          </a:p>
          <a:p>
            <a:pPr marL="742950" lvl="2" indent="-285750">
              <a:spcBef>
                <a:spcPts val="300"/>
              </a:spcBef>
              <a:buClr>
                <a:srgbClr val="0836BF"/>
              </a:buClr>
              <a:buFont typeface="Wingdings" panose="05000000000000000000" pitchFamily="2" charset="2"/>
              <a:buChar char="n"/>
            </a:pPr>
            <a:r>
              <a:rPr lang="zh-CN" altLang="en-US" dirty="0"/>
              <a:t>name是请求域名</a:t>
            </a:r>
            <a:endParaRPr lang="zh-CN" altLang="en-US" dirty="0"/>
          </a:p>
          <a:p>
            <a:pPr marL="742950" lvl="2" indent="-285750">
              <a:spcBef>
                <a:spcPts val="300"/>
              </a:spcBef>
              <a:buClr>
                <a:srgbClr val="0836BF"/>
              </a:buClr>
              <a:buFont typeface="Wingdings" panose="05000000000000000000" pitchFamily="2" charset="2"/>
              <a:buChar char="n"/>
            </a:pPr>
            <a:r>
              <a:rPr lang="zh-CN" altLang="en-US" dirty="0"/>
              <a:t>value是与请求域名关联的SMTP邮件服务器的名称</a:t>
            </a:r>
            <a:endParaRPr lang="zh-CN" altLang="en-US" dirty="0"/>
          </a:p>
        </p:txBody>
      </p:sp>
      <p:sp>
        <p:nvSpPr>
          <p:cNvPr id="12" name="文本框 11"/>
          <p:cNvSpPr txBox="1"/>
          <p:nvPr/>
        </p:nvSpPr>
        <p:spPr>
          <a:xfrm>
            <a:off x="739979" y="4046203"/>
            <a:ext cx="3863975" cy="1277273"/>
          </a:xfrm>
          <a:prstGeom prst="rect">
            <a:avLst/>
          </a:prstGeom>
          <a:noFill/>
        </p:spPr>
        <p:txBody>
          <a:bodyPr wrap="square" rtlCol="0">
            <a:spAutoFit/>
          </a:bodyPr>
          <a:lstStyle/>
          <a:p>
            <a:pPr marL="342900" indent="-342900">
              <a:spcBef>
                <a:spcPts val="300"/>
              </a:spcBef>
              <a:spcAft>
                <a:spcPts val="0"/>
              </a:spcAft>
              <a:buClr>
                <a:srgbClr val="00B050"/>
              </a:buClr>
              <a:buSzTx/>
              <a:buFont typeface="Wingdings" panose="05000000000000000000" pitchFamily="2" charset="2"/>
              <a:buChar char="n"/>
            </a:pPr>
            <a:r>
              <a:rPr kumimoji="1" lang="en-US" altLang="zh-CN" dirty="0">
                <a:solidFill>
                  <a:srgbClr val="C00000"/>
                </a:solidFill>
              </a:rPr>
              <a:t>tpye=SOA</a:t>
            </a:r>
            <a:endParaRPr kumimoji="1" lang="en-US" altLang="zh-CN" dirty="0">
              <a:solidFill>
                <a:srgbClr val="C00000"/>
              </a:solidFill>
            </a:endParaRPr>
          </a:p>
          <a:p>
            <a:pPr marL="742950" lvl="2" indent="-285750">
              <a:spcBef>
                <a:spcPts val="300"/>
              </a:spcBef>
              <a:spcAft>
                <a:spcPts val="0"/>
              </a:spcAft>
              <a:buClr>
                <a:srgbClr val="0836BF"/>
              </a:buClr>
              <a:buSzTx/>
              <a:buFont typeface="Wingdings" panose="05000000000000000000" pitchFamily="2" charset="2"/>
              <a:buChar char="n"/>
            </a:pPr>
            <a:r>
              <a:rPr lang="zh-CN" altLang="en-US" dirty="0"/>
              <a:t>name是请求域名</a:t>
            </a:r>
            <a:endParaRPr lang="zh-CN" altLang="en-US" dirty="0"/>
          </a:p>
          <a:p>
            <a:pPr marL="742950" lvl="2" indent="-285750">
              <a:spcBef>
                <a:spcPts val="300"/>
              </a:spcBef>
              <a:spcAft>
                <a:spcPts val="0"/>
              </a:spcAft>
              <a:buClr>
                <a:srgbClr val="0836BF"/>
              </a:buClr>
              <a:buSzTx/>
              <a:buFont typeface="Wingdings" panose="05000000000000000000" pitchFamily="2" charset="2"/>
              <a:buChar char="n"/>
            </a:pPr>
            <a:r>
              <a:rPr lang="zh-CN" altLang="en-US" dirty="0"/>
              <a:t>value是请求域名的DNS区域的权限性信息</a:t>
            </a:r>
            <a:endParaRPr lang="en-US" altLang="zh-CN" dirty="0"/>
          </a:p>
        </p:txBody>
      </p:sp>
      <p:sp>
        <p:nvSpPr>
          <p:cNvPr id="14" name="文本框 13"/>
          <p:cNvSpPr txBox="1"/>
          <p:nvPr/>
        </p:nvSpPr>
        <p:spPr>
          <a:xfrm>
            <a:off x="5806915" y="4046203"/>
            <a:ext cx="5828030" cy="1000274"/>
          </a:xfrm>
          <a:prstGeom prst="rect">
            <a:avLst/>
          </a:prstGeom>
          <a:noFill/>
        </p:spPr>
        <p:txBody>
          <a:bodyPr wrap="square" rtlCol="0">
            <a:spAutoFit/>
          </a:bodyPr>
          <a:lstStyle/>
          <a:p>
            <a:pPr marL="342900" indent="-342900">
              <a:spcBef>
                <a:spcPts val="300"/>
              </a:spcBef>
              <a:spcAft>
                <a:spcPts val="0"/>
              </a:spcAft>
              <a:buClr>
                <a:srgbClr val="00B050"/>
              </a:buClr>
              <a:buSzTx/>
              <a:buFont typeface="Wingdings" panose="05000000000000000000" pitchFamily="2" charset="2"/>
              <a:buChar char="n"/>
            </a:pPr>
            <a:r>
              <a:rPr kumimoji="1" lang="en-US" altLang="zh-CN" dirty="0">
                <a:solidFill>
                  <a:srgbClr val="C00000"/>
                </a:solidFill>
              </a:rPr>
              <a:t>tpye=TXT</a:t>
            </a:r>
            <a:endParaRPr kumimoji="1" lang="en-US" altLang="zh-CN" dirty="0">
              <a:solidFill>
                <a:srgbClr val="C00000"/>
              </a:solidFill>
            </a:endParaRPr>
          </a:p>
          <a:p>
            <a:pPr marL="742950" lvl="2" indent="-285750">
              <a:spcBef>
                <a:spcPts val="300"/>
              </a:spcBef>
              <a:spcAft>
                <a:spcPts val="0"/>
              </a:spcAft>
              <a:buClr>
                <a:srgbClr val="0836BF"/>
              </a:buClr>
              <a:buSzTx/>
              <a:buFont typeface="Wingdings" panose="05000000000000000000" pitchFamily="2" charset="2"/>
              <a:buChar char="n"/>
            </a:pPr>
            <a:r>
              <a:rPr lang="zh-CN" altLang="en-US" dirty="0"/>
              <a:t>name是请求域名</a:t>
            </a:r>
            <a:endParaRPr lang="zh-CN" altLang="en-US" dirty="0"/>
          </a:p>
          <a:p>
            <a:pPr marL="742950" lvl="2" indent="-285750">
              <a:spcBef>
                <a:spcPts val="300"/>
              </a:spcBef>
              <a:spcAft>
                <a:spcPts val="0"/>
              </a:spcAft>
              <a:buClr>
                <a:srgbClr val="0836BF"/>
              </a:buClr>
              <a:buSzTx/>
              <a:buFont typeface="Wingdings" panose="05000000000000000000" pitchFamily="2" charset="2"/>
              <a:buChar char="n"/>
            </a:pPr>
            <a:r>
              <a:rPr lang="zh-CN" altLang="en-US" dirty="0"/>
              <a:t>value是某个主机名或域名设置的说明</a:t>
            </a:r>
            <a:endParaRPr lang="zh-CN" altLang="en-US" dirty="0"/>
          </a:p>
        </p:txBody>
      </p:sp>
      <p:sp>
        <p:nvSpPr>
          <p:cNvPr id="16" name="文本框 15"/>
          <p:cNvSpPr txBox="1"/>
          <p:nvPr/>
        </p:nvSpPr>
        <p:spPr>
          <a:xfrm>
            <a:off x="845712" y="5394509"/>
            <a:ext cx="4602480" cy="1000274"/>
          </a:xfrm>
          <a:prstGeom prst="rect">
            <a:avLst/>
          </a:prstGeom>
          <a:noFill/>
        </p:spPr>
        <p:txBody>
          <a:bodyPr wrap="square" rtlCol="0">
            <a:spAutoFit/>
          </a:bodyPr>
          <a:lstStyle/>
          <a:p>
            <a:pPr marL="342900" indent="-342900">
              <a:spcBef>
                <a:spcPts val="300"/>
              </a:spcBef>
              <a:buClr>
                <a:srgbClr val="00B050"/>
              </a:buClr>
              <a:buFont typeface="Wingdings" panose="05000000000000000000" pitchFamily="2" charset="2"/>
              <a:buChar char="n"/>
            </a:pPr>
            <a:r>
              <a:rPr kumimoji="1" lang="en-US" altLang="zh-CN" dirty="0">
                <a:solidFill>
                  <a:srgbClr val="C00000"/>
                </a:solidFill>
              </a:rPr>
              <a:t>tpye=AAAA</a:t>
            </a:r>
            <a:endParaRPr kumimoji="1" lang="en-US" altLang="zh-CN" dirty="0">
              <a:solidFill>
                <a:srgbClr val="C00000"/>
              </a:solidFill>
            </a:endParaRPr>
          </a:p>
          <a:p>
            <a:pPr marL="742950" lvl="2" indent="-285750">
              <a:spcBef>
                <a:spcPts val="300"/>
              </a:spcBef>
              <a:buClr>
                <a:srgbClr val="0836BF"/>
              </a:buClr>
              <a:buFont typeface="Wingdings" panose="05000000000000000000" pitchFamily="2" charset="2"/>
              <a:buChar char="n"/>
            </a:pPr>
            <a:r>
              <a:rPr lang="zh-CN" altLang="en-US" dirty="0"/>
              <a:t>name是请求域名</a:t>
            </a:r>
            <a:endParaRPr lang="zh-CN" altLang="en-US" dirty="0"/>
          </a:p>
          <a:p>
            <a:pPr marL="742950" lvl="2" indent="-285750">
              <a:spcBef>
                <a:spcPts val="300"/>
              </a:spcBef>
              <a:buClr>
                <a:srgbClr val="0836BF"/>
              </a:buClr>
              <a:buFont typeface="Wingdings" panose="05000000000000000000" pitchFamily="2" charset="2"/>
              <a:buChar char="n"/>
            </a:pPr>
            <a:r>
              <a:rPr lang="zh-CN" altLang="en-US" dirty="0"/>
              <a:t>value是请求域名的IPv6地址</a:t>
            </a:r>
            <a:endParaRPr lang="zh-CN" altLang="en-US" dirty="0"/>
          </a:p>
        </p:txBody>
      </p:sp>
      <p:sp>
        <p:nvSpPr>
          <p:cNvPr id="18" name="文本框 17"/>
          <p:cNvSpPr txBox="1"/>
          <p:nvPr/>
        </p:nvSpPr>
        <p:spPr>
          <a:xfrm>
            <a:off x="5798241" y="5415942"/>
            <a:ext cx="6385085" cy="1000274"/>
          </a:xfrm>
          <a:prstGeom prst="rect">
            <a:avLst/>
          </a:prstGeom>
          <a:noFill/>
        </p:spPr>
        <p:txBody>
          <a:bodyPr wrap="square" rtlCol="0">
            <a:spAutoFit/>
          </a:bodyPr>
          <a:lstStyle/>
          <a:p>
            <a:pPr marL="342900" indent="-342900">
              <a:spcBef>
                <a:spcPts val="300"/>
              </a:spcBef>
              <a:buClr>
                <a:srgbClr val="00B050"/>
              </a:buClr>
              <a:buFont typeface="Wingdings" panose="05000000000000000000" pitchFamily="2" charset="2"/>
              <a:buChar char="n"/>
            </a:pPr>
            <a:r>
              <a:rPr kumimoji="1" lang="en-US" altLang="zh-CN" dirty="0">
                <a:solidFill>
                  <a:srgbClr val="C00000"/>
                </a:solidFill>
              </a:rPr>
              <a:t>tpye=PTR</a:t>
            </a:r>
            <a:endParaRPr kumimoji="1" lang="en-US" altLang="zh-CN" dirty="0">
              <a:solidFill>
                <a:srgbClr val="C00000"/>
              </a:solidFill>
            </a:endParaRPr>
          </a:p>
          <a:p>
            <a:pPr marL="742950" lvl="2" indent="-285750">
              <a:spcBef>
                <a:spcPts val="300"/>
              </a:spcBef>
              <a:buClr>
                <a:srgbClr val="0836BF"/>
              </a:buClr>
              <a:buFont typeface="Wingdings" panose="05000000000000000000" pitchFamily="2" charset="2"/>
              <a:buChar char="n"/>
            </a:pPr>
            <a:r>
              <a:rPr lang="zh-CN" altLang="en-US" dirty="0"/>
              <a:t>name是IP地址</a:t>
            </a:r>
            <a:endParaRPr lang="zh-CN" altLang="en-US" dirty="0"/>
          </a:p>
          <a:p>
            <a:pPr marL="742950" lvl="2" indent="-285750">
              <a:spcBef>
                <a:spcPts val="300"/>
              </a:spcBef>
              <a:buClr>
                <a:srgbClr val="0836BF"/>
              </a:buClr>
              <a:buFont typeface="Wingdings" panose="05000000000000000000" pitchFamily="2" charset="2"/>
              <a:buChar char="n"/>
            </a:pPr>
            <a:r>
              <a:rPr lang="zh-CN" altLang="en-US" dirty="0"/>
              <a:t>value是与给定 IP 地址关联的域名</a:t>
            </a:r>
            <a:endParaRPr lang="zh-CN" altLang="en-US" dirty="0"/>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域名系统查询和响应：</a:t>
            </a:r>
            <a:r>
              <a:rPr lang="en-US" altLang="zh-CN" dirty="0">
                <a:sym typeface="+mn-ea"/>
              </a:rPr>
              <a:t>DNS</a:t>
            </a:r>
            <a:r>
              <a:rPr lang="zh-CN" altLang="en-US" dirty="0">
                <a:sym typeface="+mn-ea"/>
              </a:rPr>
              <a:t>的安全性</a:t>
            </a:r>
            <a:endParaRPr lang="zh-CN" altLang="en-US" dirty="0"/>
          </a:p>
        </p:txBody>
      </p:sp>
      <p:sp>
        <p:nvSpPr>
          <p:cNvPr id="3" name="内容占位符 2"/>
          <p:cNvSpPr>
            <a:spLocks noGrp="1"/>
          </p:cNvSpPr>
          <p:nvPr>
            <p:ph idx="1"/>
          </p:nvPr>
        </p:nvSpPr>
        <p:spPr>
          <a:xfrm>
            <a:off x="660399" y="1052515"/>
            <a:ext cx="10871202" cy="5183186"/>
          </a:xfrm>
        </p:spPr>
        <p:txBody>
          <a:bodyPr/>
          <a:lstStyle/>
          <a:p>
            <a:r>
              <a:rPr lang="en-US" altLang="zh-CN" dirty="0">
                <a:sym typeface="+mn-ea"/>
              </a:rPr>
              <a:t>DNS </a:t>
            </a:r>
            <a:r>
              <a:rPr lang="zh-CN" altLang="en-US" dirty="0">
                <a:sym typeface="+mn-ea"/>
              </a:rPr>
              <a:t>的安全性</a:t>
            </a:r>
            <a:r>
              <a:rPr lang="en-US" altLang="zh-CN" dirty="0">
                <a:sym typeface="+mn-ea"/>
              </a:rPr>
              <a:t>DNSSEC</a:t>
            </a:r>
            <a:r>
              <a:rPr lang="zh-CN" altLang="en-US" dirty="0">
                <a:sym typeface="+mn-ea"/>
              </a:rPr>
              <a:t>：</a:t>
            </a:r>
            <a:endParaRPr lang="en-US" altLang="zh-CN" dirty="0">
              <a:sym typeface="+mn-ea"/>
            </a:endParaRPr>
          </a:p>
          <a:p>
            <a:pPr lvl="1">
              <a:buClr>
                <a:srgbClr val="00B050"/>
              </a:buClr>
            </a:pPr>
            <a:r>
              <a:rPr lang="zh-CN" altLang="en-US" dirty="0">
                <a:sym typeface="+mn-ea"/>
              </a:rPr>
              <a:t>DNS最初并没有设计强大的安全机制来保证数据的</a:t>
            </a:r>
            <a:r>
              <a:rPr lang="en-US" altLang="zh-CN" noProof="0" dirty="0" err="1">
                <a:sym typeface="+mn-ea"/>
              </a:rPr>
              <a:t>完整性和真实性</a:t>
            </a:r>
            <a:r>
              <a:rPr lang="zh-CN" altLang="en-US" dirty="0">
                <a:sym typeface="+mn-ea"/>
              </a:rPr>
              <a:t>。多年来，发现了许多威胁DNS</a:t>
            </a:r>
            <a:r>
              <a:rPr lang="en-US" altLang="zh-CN" noProof="0" dirty="0" err="1">
                <a:sym typeface="+mn-ea"/>
              </a:rPr>
              <a:t>系统可靠性和可信性</a:t>
            </a:r>
            <a:r>
              <a:rPr lang="zh-CN" altLang="en-US" dirty="0">
                <a:sym typeface="+mn-ea"/>
              </a:rPr>
              <a:t>的漏洞</a:t>
            </a:r>
            <a:endParaRPr lang="en-US" altLang="zh-CN" dirty="0"/>
          </a:p>
          <a:p>
            <a:pPr lvl="1">
              <a:buClr>
                <a:srgbClr val="00B050"/>
              </a:buClr>
            </a:pPr>
            <a:r>
              <a:rPr lang="zh-CN" altLang="en-US" dirty="0">
                <a:sym typeface="+mn-ea"/>
              </a:rPr>
              <a:t>DNSSEC依靠</a:t>
            </a:r>
            <a:r>
              <a:rPr lang="en-US" altLang="zh-CN" noProof="0" dirty="0" err="1">
                <a:sym typeface="+mn-ea"/>
              </a:rPr>
              <a:t>数字签名</a:t>
            </a:r>
            <a:r>
              <a:rPr lang="zh-CN" altLang="en-US" dirty="0">
                <a:sym typeface="+mn-ea"/>
              </a:rPr>
              <a:t>保证DNS应答报文的</a:t>
            </a:r>
            <a:r>
              <a:rPr lang="en-US" altLang="zh-CN" noProof="0" dirty="0" err="1">
                <a:sym typeface="+mn-ea"/>
              </a:rPr>
              <a:t>真实性和完整性</a:t>
            </a:r>
            <a:r>
              <a:rPr lang="zh-CN" altLang="en-US" dirty="0">
                <a:sym typeface="+mn-ea"/>
              </a:rPr>
              <a:t>，包括通过身份验证机制</a:t>
            </a:r>
            <a:endParaRPr lang="en-US" altLang="zh-CN" dirty="0"/>
          </a:p>
          <a:p>
            <a:pPr lvl="1">
              <a:buClr>
                <a:srgbClr val="00B050"/>
              </a:buClr>
            </a:pPr>
            <a:r>
              <a:rPr lang="zh-CN" altLang="en-US" dirty="0">
                <a:sym typeface="+mn-ea"/>
              </a:rPr>
              <a:t>在DNSSEC的使用中，域名服务器用自己的</a:t>
            </a:r>
            <a:r>
              <a:rPr lang="en-US" altLang="zh-CN" noProof="0" dirty="0" err="1">
                <a:sym typeface="+mn-ea"/>
              </a:rPr>
              <a:t>私有密钥</a:t>
            </a:r>
            <a:r>
              <a:rPr lang="zh-CN" altLang="en-US" dirty="0">
                <a:sym typeface="+mn-ea"/>
              </a:rPr>
              <a:t>对</a:t>
            </a:r>
            <a:r>
              <a:rPr lang="en-US" altLang="zh-CN" noProof="0" dirty="0" err="1">
                <a:sym typeface="+mn-ea"/>
              </a:rPr>
              <a:t>资源记录</a:t>
            </a:r>
            <a:r>
              <a:rPr lang="zh-CN" altLang="en-US" dirty="0">
                <a:sym typeface="+mn-ea"/>
              </a:rPr>
              <a:t>(Resource Record, RR)进行</a:t>
            </a:r>
            <a:r>
              <a:rPr lang="en-US" altLang="zh-CN" noProof="0" dirty="0" err="1">
                <a:sym typeface="+mn-ea"/>
              </a:rPr>
              <a:t>签名</a:t>
            </a:r>
            <a:r>
              <a:rPr lang="zh-CN" altLang="en-US" dirty="0">
                <a:sym typeface="+mn-ea"/>
              </a:rPr>
              <a:t>，解析服务器用域名服务器的</a:t>
            </a:r>
            <a:r>
              <a:rPr lang="en-US" altLang="zh-CN" noProof="0" dirty="0" err="1">
                <a:sym typeface="+mn-ea"/>
              </a:rPr>
              <a:t>公开密钥</a:t>
            </a:r>
            <a:r>
              <a:rPr lang="zh-CN" altLang="en-US" dirty="0">
                <a:sym typeface="+mn-ea"/>
              </a:rPr>
              <a:t>对收到的</a:t>
            </a:r>
            <a:r>
              <a:rPr lang="en-US" altLang="zh-CN" noProof="0" dirty="0" err="1">
                <a:sym typeface="+mn-ea"/>
              </a:rPr>
              <a:t>应答信息</a:t>
            </a:r>
            <a:r>
              <a:rPr lang="zh-CN" altLang="en-US" dirty="0">
                <a:sym typeface="+mn-ea"/>
              </a:rPr>
              <a:t>进行</a:t>
            </a:r>
            <a:r>
              <a:rPr lang="en-US" altLang="zh-CN" noProof="0" dirty="0" err="1">
                <a:sym typeface="+mn-ea"/>
              </a:rPr>
              <a:t>验证</a:t>
            </a:r>
            <a:r>
              <a:rPr lang="zh-CN" altLang="en-US" dirty="0">
                <a:sym typeface="+mn-ea"/>
              </a:rPr>
              <a:t>。如果</a:t>
            </a:r>
            <a:r>
              <a:rPr lang="en-US" altLang="zh-CN" noProof="0" dirty="0" err="1">
                <a:sym typeface="+mn-ea"/>
              </a:rPr>
              <a:t>验证失败</a:t>
            </a:r>
            <a:r>
              <a:rPr lang="zh-CN" altLang="en-US" dirty="0">
                <a:sym typeface="+mn-ea"/>
              </a:rPr>
              <a:t>，表明这一报文可能是</a:t>
            </a:r>
            <a:r>
              <a:rPr lang="en-US" altLang="zh-CN" noProof="0" dirty="0" err="1">
                <a:sym typeface="+mn-ea"/>
              </a:rPr>
              <a:t>假冒</a:t>
            </a:r>
            <a:r>
              <a:rPr lang="zh-CN" altLang="en-US" dirty="0">
                <a:sym typeface="+mn-ea"/>
              </a:rPr>
              <a:t>的，或者在传输过程、缓存过程中被</a:t>
            </a:r>
            <a:r>
              <a:rPr lang="en-US" altLang="zh-CN" noProof="0" dirty="0" err="1">
                <a:sym typeface="+mn-ea"/>
              </a:rPr>
              <a:t>篡改</a:t>
            </a:r>
            <a:r>
              <a:rPr lang="zh-CN" altLang="en-US" dirty="0">
                <a:sym typeface="+mn-ea"/>
              </a:rPr>
              <a:t>了</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cs typeface="Times New Roman" panose="02020603050405020304" pitchFamily="18" charset="0"/>
                <a:sym typeface="+mn-ea"/>
              </a:rPr>
              <a:t>DNS</a:t>
            </a:r>
            <a:r>
              <a:rPr lang="zh-CN" altLang="en-US" b="0" dirty="0">
                <a:latin typeface="+mj-ea"/>
                <a:ea typeface="+mj-ea"/>
                <a:cs typeface="Times New Roman" panose="02020603050405020304" pitchFamily="18" charset="0"/>
                <a:sym typeface="+mn-ea"/>
              </a:rPr>
              <a:t>安全性控制流程</a:t>
            </a:r>
            <a:endParaRPr lang="zh-CN" altLang="en-US" b="0" dirty="0">
              <a:latin typeface="+mj-ea"/>
              <a:ea typeface="+mj-ea"/>
              <a:cs typeface="Times New Roman" panose="02020603050405020304" pitchFamily="18" charset="0"/>
            </a:endParaRPr>
          </a:p>
        </p:txBody>
      </p:sp>
      <p:grpSp>
        <p:nvGrpSpPr>
          <p:cNvPr id="3" name="组合 2"/>
          <p:cNvGrpSpPr/>
          <p:nvPr/>
        </p:nvGrpSpPr>
        <p:grpSpPr>
          <a:xfrm>
            <a:off x="574040" y="1376680"/>
            <a:ext cx="11088754" cy="4656655"/>
            <a:chOff x="614218" y="1724556"/>
            <a:chExt cx="11146289" cy="4578019"/>
          </a:xfrm>
        </p:grpSpPr>
        <p:sp>
          <p:nvSpPr>
            <p:cNvPr id="21" name="文本框 20"/>
            <p:cNvSpPr txBox="1"/>
            <p:nvPr/>
          </p:nvSpPr>
          <p:spPr>
            <a:xfrm>
              <a:off x="6661590" y="4581844"/>
              <a:ext cx="5098917"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test.net. 	DNSKEY	 (public key of test.net.)</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RRSIG	DNSKEY	(signature by test.net.)</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www.test.net.	A	192.168.1.100</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www.test.net.	RRSIG A	test.net.(signature)</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文本框 22"/>
            <p:cNvSpPr txBox="1"/>
            <p:nvPr/>
          </p:nvSpPr>
          <p:spPr>
            <a:xfrm>
              <a:off x="7437394" y="4013566"/>
              <a:ext cx="300545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6848372" y="2247901"/>
              <a:ext cx="4893149" cy="1322070"/>
            </a:xfrm>
            <a:prstGeom prst="rect">
              <a:avLst/>
            </a:prstGeom>
            <a:noFill/>
            <a:ln w="38100">
              <a:solidFill>
                <a:srgbClr val="333399"/>
              </a:solidFill>
            </a:ln>
          </p:spPr>
          <p:txBody>
            <a:bodyPr wrap="square" rtlCol="0">
              <a:spAutoFit/>
            </a:bodyPr>
            <a:lstStyle/>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net. 	DNSKEY	 (public key of net.)</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RRSIG	DNSKEY	(signature by net.)</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test.net.	DS	(hash of </a:t>
              </a:r>
              <a:r>
                <a:rPr lang="en-US" altLang="zh-CN" sz="1600"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dnskey</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of test.net)</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RRSIG DS	net.(signature)</a:t>
              </a:r>
              <a:endPar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文本框 26"/>
            <p:cNvSpPr txBox="1"/>
            <p:nvPr/>
          </p:nvSpPr>
          <p:spPr>
            <a:xfrm>
              <a:off x="7918284" y="1728177"/>
              <a:ext cx="2588895" cy="398780"/>
            </a:xfrm>
            <a:prstGeom prst="rect">
              <a:avLst/>
            </a:prstGeom>
            <a:noFill/>
          </p:spPr>
          <p:txBody>
            <a:bodyPr wrap="non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管理</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net.</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的域名服务器</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1" name="直接箭头连接符 30"/>
            <p:cNvCxnSpPr/>
            <p:nvPr/>
          </p:nvCxnSpPr>
          <p:spPr>
            <a:xfrm>
              <a:off x="2507808" y="4608924"/>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3051641" y="4189478"/>
              <a:ext cx="2941069" cy="369332"/>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5" name="直接箭头连接符 34"/>
            <p:cNvCxnSpPr/>
            <p:nvPr/>
          </p:nvCxnSpPr>
          <p:spPr>
            <a:xfrm flipH="1" flipV="1">
              <a:off x="2507808" y="5055563"/>
              <a:ext cx="4014766" cy="11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347189" y="46475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www.test.net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8" name="直接箭头连接符 47"/>
            <p:cNvCxnSpPr/>
            <p:nvPr/>
          </p:nvCxnSpPr>
          <p:spPr>
            <a:xfrm>
              <a:off x="2622437" y="5424895"/>
              <a:ext cx="3824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572457" y="5055478"/>
              <a:ext cx="4290014" cy="36830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2572457" y="5540090"/>
              <a:ext cx="4290014" cy="645160"/>
            </a:xfrm>
            <a:prstGeom prst="rect">
              <a:avLst/>
            </a:prstGeom>
            <a:noFill/>
          </p:spPr>
          <p:txBody>
            <a:bodyPr wrap="square" rtlCol="0">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DNSKEY</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6" name="直接箭头连接符 55"/>
            <p:cNvCxnSpPr/>
            <p:nvPr/>
          </p:nvCxnSpPr>
          <p:spPr>
            <a:xfrm flipH="1" flipV="1">
              <a:off x="2478973" y="5863255"/>
              <a:ext cx="40436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614218" y="1724556"/>
              <a:ext cx="1893590" cy="4578019"/>
              <a:chOff x="194879" y="1936011"/>
              <a:chExt cx="2542382" cy="3963700"/>
            </a:xfrm>
          </p:grpSpPr>
          <p:sp>
            <p:nvSpPr>
              <p:cNvPr id="59" name="文本框 58"/>
              <p:cNvSpPr txBox="1"/>
              <p:nvPr/>
            </p:nvSpPr>
            <p:spPr>
              <a:xfrm>
                <a:off x="194879" y="1936011"/>
                <a:ext cx="2542382" cy="3963700"/>
              </a:xfrm>
              <a:prstGeom prst="rect">
                <a:avLst/>
              </a:prstGeom>
              <a:noFill/>
              <a:ln w="38100">
                <a:solidFill>
                  <a:schemeClr val="accent1"/>
                </a:solidFill>
              </a:ln>
            </p:spPr>
            <p:txBody>
              <a:bodyPr wrap="square" rtlCol="0">
                <a:spAutoFit/>
              </a:bodyPr>
              <a:lstStyle/>
              <a:p>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文本框 59"/>
              <p:cNvSpPr txBox="1"/>
              <p:nvPr/>
            </p:nvSpPr>
            <p:spPr>
              <a:xfrm>
                <a:off x="226478" y="3411738"/>
                <a:ext cx="2482306" cy="879372"/>
              </a:xfrm>
              <a:prstGeom prst="rect">
                <a:avLst/>
              </a:prstGeom>
              <a:noFill/>
            </p:spPr>
            <p:txBody>
              <a:bodyPr wrap="square" rtlCol="0">
                <a:sp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DNSSEC</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解析器</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cxnSp>
          <p:nvCxnSpPr>
            <p:cNvPr id="64" name="直接箭头连接符 63"/>
            <p:cNvCxnSpPr/>
            <p:nvPr/>
          </p:nvCxnSpPr>
          <p:spPr>
            <a:xfrm>
              <a:off x="2486598" y="2561846"/>
              <a:ext cx="4014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3249085" y="2192514"/>
              <a:ext cx="2443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a:t>
              </a:r>
              <a:endPar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6" name="直接箭头连接符 65"/>
            <p:cNvCxnSpPr/>
            <p:nvPr/>
          </p:nvCxnSpPr>
          <p:spPr>
            <a:xfrm flipH="1">
              <a:off x="2559182" y="3071281"/>
              <a:ext cx="402644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539502" y="2688256"/>
              <a:ext cx="4094480" cy="368300"/>
            </a:xfrm>
            <a:prstGeom prst="rect">
              <a:avLst/>
            </a:prstGeom>
            <a:noFill/>
          </p:spPr>
          <p:txBody>
            <a:bodyPr wrap="none" rtlCol="0">
              <a:spAutoFit/>
            </a:bodyPr>
            <a:lstStyle/>
            <a:p>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返回</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test.net</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记录和该</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DS</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RRSIG</a:t>
              </a:r>
              <a:endPar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660399" y="71438"/>
            <a:ext cx="10871202" cy="765175"/>
          </a:xfrm>
        </p:spPr>
        <p:txBody>
          <a:bodyPr>
            <a:normAutofit/>
          </a:bodyPr>
          <a:lstStyle/>
          <a:p>
            <a:r>
              <a:rPr lang="en-US" altLang="zh-CN" dirty="0">
                <a:sym typeface="+mn-ea"/>
              </a:rPr>
              <a:t>DNS</a:t>
            </a:r>
            <a:r>
              <a:rPr lang="zh-CN" altLang="en-US" dirty="0">
                <a:sym typeface="+mn-ea"/>
              </a:rPr>
              <a:t>安全性控制流程</a:t>
            </a:r>
            <a:endParaRPr lang="zh-CN" altLang="en-US" dirty="0"/>
          </a:p>
        </p:txBody>
      </p:sp>
      <p:sp>
        <p:nvSpPr>
          <p:cNvPr id="2" name="内容占位符 1"/>
          <p:cNvSpPr>
            <a:spLocks noGrp="1"/>
          </p:cNvSpPr>
          <p:nvPr>
            <p:ph idx="1"/>
          </p:nvPr>
        </p:nvSpPr>
        <p:spPr>
          <a:xfrm>
            <a:off x="660399" y="1052515"/>
            <a:ext cx="10871202" cy="5183186"/>
          </a:xfrm>
        </p:spPr>
        <p:txBody>
          <a:bodyPr>
            <a:normAutofit fontScale="92500"/>
          </a:bodyPr>
          <a:lstStyle/>
          <a:p>
            <a:r>
              <a:rPr lang="en-US" altLang="zh-CN" sz="2800" dirty="0">
                <a:latin typeface="+mn-ea"/>
                <a:sym typeface="+mn-ea"/>
              </a:rPr>
              <a:t>DNSSEC</a:t>
            </a:r>
            <a:r>
              <a:rPr lang="zh-CN" altLang="en-US" sz="2800" dirty="0">
                <a:latin typeface="+mn-ea"/>
                <a:sym typeface="+mn-ea"/>
              </a:rPr>
              <a:t>工作流程：</a:t>
            </a:r>
            <a:endParaRPr lang="en-US" altLang="zh-CN" sz="2800" dirty="0">
              <a:latin typeface="+mn-ea"/>
              <a:sym typeface="+mn-ea"/>
            </a:endParaRPr>
          </a:p>
          <a:p>
            <a:pPr lvl="1">
              <a:buClr>
                <a:srgbClr val="00B050"/>
              </a:buClr>
            </a:pPr>
            <a:r>
              <a:rPr lang="zh-CN" altLang="en-US" sz="2400" dirty="0">
                <a:latin typeface="+mn-ea"/>
                <a:sym typeface="+mn-ea"/>
              </a:rPr>
              <a:t>一个支持DNSSEC的解析器向支持DNSSEC并管理test.net域名的权限域名服务器请求域名www.test.net.</a:t>
            </a:r>
            <a:endParaRPr lang="en-US" altLang="zh-CN" sz="2400" dirty="0">
              <a:latin typeface="+mn-ea"/>
            </a:endParaRPr>
          </a:p>
          <a:p>
            <a:pPr lvl="1">
              <a:buClr>
                <a:srgbClr val="00B050"/>
              </a:buClr>
            </a:pPr>
            <a:r>
              <a:rPr lang="zh-CN" altLang="en-US" sz="2400" dirty="0">
                <a:latin typeface="+mn-ea"/>
                <a:sym typeface="+mn-ea"/>
              </a:rPr>
              <a:t>解析器除了得到一个标准的</a:t>
            </a:r>
            <a:r>
              <a:rPr lang="en-US" altLang="zh-CN" sz="2400" noProof="0" dirty="0" err="1">
                <a:latin typeface="+mn-ea"/>
                <a:sym typeface="+mn-ea"/>
              </a:rPr>
              <a:t>A记录</a:t>
            </a:r>
            <a:r>
              <a:rPr lang="zh-CN" altLang="en-US" sz="2400" dirty="0">
                <a:latin typeface="+mn-ea"/>
                <a:sym typeface="+mn-ea"/>
              </a:rPr>
              <a:t>(IP 地址)以外，还收到一个</a:t>
            </a:r>
            <a:r>
              <a:rPr lang="en-US" altLang="zh-CN" sz="2400" noProof="0" dirty="0" err="1">
                <a:latin typeface="+mn-ea"/>
                <a:sym typeface="+mn-ea"/>
              </a:rPr>
              <a:t>同名的RRSIG记录</a:t>
            </a:r>
            <a:r>
              <a:rPr lang="zh-CN" altLang="en-US" sz="2400" dirty="0">
                <a:latin typeface="+mn-ea"/>
                <a:sym typeface="+mn-ea"/>
              </a:rPr>
              <a:t>，其中包含test.net这个授权域的</a:t>
            </a:r>
            <a:r>
              <a:rPr lang="en-US" altLang="zh-CN" sz="2400" noProof="0" dirty="0" err="1">
                <a:latin typeface="+mn-ea"/>
                <a:sym typeface="+mn-ea"/>
              </a:rPr>
              <a:t>数字签名</a:t>
            </a:r>
            <a:r>
              <a:rPr lang="zh-CN" altLang="en-US" sz="2400" dirty="0">
                <a:latin typeface="+mn-ea"/>
                <a:sym typeface="+mn-ea"/>
              </a:rPr>
              <a:t>，它是用test.net.的</a:t>
            </a:r>
            <a:r>
              <a:rPr lang="en-US" altLang="zh-CN" sz="2400" noProof="0" dirty="0" err="1">
                <a:latin typeface="+mn-ea"/>
                <a:sym typeface="+mn-ea"/>
              </a:rPr>
              <a:t>私有密钥</a:t>
            </a:r>
            <a:r>
              <a:rPr lang="zh-CN" altLang="en-US" sz="2400" dirty="0">
                <a:latin typeface="+mn-ea"/>
                <a:sym typeface="+mn-ea"/>
              </a:rPr>
              <a:t>来签名的</a:t>
            </a:r>
            <a:endParaRPr lang="en-US" altLang="zh-CN" sz="2400" dirty="0">
              <a:latin typeface="+mn-ea"/>
            </a:endParaRPr>
          </a:p>
          <a:p>
            <a:pPr lvl="1">
              <a:buClr>
                <a:srgbClr val="00B050"/>
              </a:buClr>
            </a:pPr>
            <a:r>
              <a:rPr lang="zh-CN" altLang="en-US" sz="2400" dirty="0">
                <a:latin typeface="+mn-ea"/>
                <a:sym typeface="+mn-ea"/>
              </a:rPr>
              <a:t>为了验证这一签名的正确性，解析服务器可以再次向test.net</a:t>
            </a:r>
            <a:r>
              <a:rPr lang="en-US" altLang="zh-CN" sz="2400" dirty="0">
                <a:latin typeface="+mn-ea"/>
                <a:sym typeface="+mn-ea"/>
              </a:rPr>
              <a:t>.</a:t>
            </a:r>
            <a:r>
              <a:rPr lang="zh-CN" altLang="en-US" sz="2400" dirty="0">
                <a:latin typeface="+mn-ea"/>
                <a:sym typeface="+mn-ea"/>
              </a:rPr>
              <a:t>的域名服务器查询响应的</a:t>
            </a:r>
            <a:r>
              <a:rPr lang="en-US" altLang="zh-CN" sz="2400" noProof="0" dirty="0" err="1">
                <a:latin typeface="+mn-ea"/>
                <a:sym typeface="+mn-ea"/>
              </a:rPr>
              <a:t>公开密钥</a:t>
            </a:r>
            <a:r>
              <a:rPr lang="zh-CN" altLang="en-US" sz="2400" dirty="0">
                <a:latin typeface="+mn-ea"/>
                <a:sym typeface="+mn-ea"/>
              </a:rPr>
              <a:t>，即</a:t>
            </a:r>
            <a:r>
              <a:rPr lang="en-US" altLang="zh-CN" sz="2400" noProof="0" dirty="0" err="1">
                <a:latin typeface="+mn-ea"/>
                <a:sym typeface="+mn-ea"/>
              </a:rPr>
              <a:t>DNSKEY资源记录</a:t>
            </a:r>
            <a:endParaRPr lang="en-US" altLang="zh-CN" sz="2400" dirty="0">
              <a:latin typeface="+mn-ea"/>
            </a:endParaRPr>
          </a:p>
          <a:p>
            <a:pPr lvl="1">
              <a:buClr>
                <a:srgbClr val="00B050"/>
              </a:buClr>
            </a:pPr>
            <a:r>
              <a:rPr lang="zh-CN" altLang="en-US" sz="2400" dirty="0">
                <a:latin typeface="+mn-ea"/>
                <a:sym typeface="+mn-ea"/>
              </a:rPr>
              <a:t>解析服务器就可以用其中的</a:t>
            </a:r>
            <a:r>
              <a:rPr lang="en-US" altLang="zh-CN" sz="2400" noProof="0" dirty="0" err="1">
                <a:latin typeface="+mn-ea"/>
                <a:sym typeface="+mn-ea"/>
              </a:rPr>
              <a:t>公钥</a:t>
            </a:r>
            <a:r>
              <a:rPr lang="zh-CN" altLang="en-US" sz="2400" dirty="0">
                <a:latin typeface="+mn-ea"/>
                <a:sym typeface="+mn-ea"/>
              </a:rPr>
              <a:t>验证上述记录(关于</a:t>
            </a:r>
            <a:r>
              <a:rPr lang="en-US" altLang="zh-CN" sz="2400" dirty="0">
                <a:latin typeface="+mn-ea"/>
                <a:sym typeface="+mn-ea"/>
              </a:rPr>
              <a:t>www.</a:t>
            </a:r>
            <a:r>
              <a:rPr lang="zh-CN" altLang="en-US" sz="2400" dirty="0">
                <a:latin typeface="+mn-ea"/>
                <a:sym typeface="+mn-ea"/>
              </a:rPr>
              <a:t>test.net.的RRSIG记录)的</a:t>
            </a:r>
            <a:r>
              <a:rPr lang="en-US" altLang="zh-CN" sz="2400" noProof="0" dirty="0" err="1">
                <a:latin typeface="+mn-ea"/>
                <a:sym typeface="+mn-ea"/>
              </a:rPr>
              <a:t>真实性与完整性</a:t>
            </a:r>
            <a:endParaRPr lang="zh-CN" altLang="en-US" sz="2400" dirty="0">
              <a:latin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域名系统高速缓存</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r>
              <a:rPr lang="zh-CN" altLang="en-US" dirty="0"/>
              <a:t>每个域名服务器都维护一个高速缓存，存放最近用过的名字以及从何处获得名字映射信息的记录</a:t>
            </a:r>
            <a:endParaRPr lang="zh-CN" altLang="en-US" dirty="0"/>
          </a:p>
          <a:p>
            <a:r>
              <a:rPr lang="zh-CN" altLang="en-US" dirty="0"/>
              <a:t>可大大减轻根域名服务器负荷，使互联网上 </a:t>
            </a:r>
            <a:r>
              <a:rPr lang="en-US" altLang="zh-CN" dirty="0"/>
              <a:t>DNS </a:t>
            </a:r>
            <a:r>
              <a:rPr lang="zh-CN" altLang="en-US" dirty="0"/>
              <a:t>查询请求和回答报文的数量大为减少。</a:t>
            </a:r>
            <a:r>
              <a:rPr lang="zh-CN" altLang="en-US" dirty="0">
                <a:sym typeface="+mn-ea"/>
              </a:rPr>
              <a:t>而且也能够</a:t>
            </a:r>
            <a:r>
              <a:rPr lang="en-US" altLang="zh-CN" dirty="0" err="1">
                <a:sym typeface="+mn-ea"/>
              </a:rPr>
              <a:t>使Internet</a:t>
            </a:r>
            <a:r>
              <a:rPr lang="zh-CN" altLang="en-US" dirty="0">
                <a:sym typeface="+mn-ea"/>
              </a:rPr>
              <a:t>上的</a:t>
            </a:r>
            <a:r>
              <a:rPr lang="en-US" altLang="zh-CN" dirty="0" err="1">
                <a:sym typeface="+mn-ea"/>
              </a:rPr>
              <a:t>DNS查询请求和回答报文的数量大为减少</a:t>
            </a:r>
            <a:r>
              <a:rPr lang="zh-CN" altLang="en-US" dirty="0"/>
              <a:t> </a:t>
            </a:r>
            <a:endParaRPr lang="zh-CN" altLang="en-US" dirty="0"/>
          </a:p>
          <a:p>
            <a:r>
              <a:rPr lang="zh-CN" altLang="en-US" dirty="0"/>
              <a:t>为保持高速缓存中的内容正确，域名服务器应为每项内容设置计时器，并处理超过合理时间的项（例如，每个项目只存放两天）</a:t>
            </a:r>
            <a:endParaRPr lang="zh-CN" altLang="en-US" dirty="0"/>
          </a:p>
          <a:p>
            <a:r>
              <a:rPr lang="zh-CN" altLang="en-US" dirty="0"/>
              <a:t>当权限域名服务器回答一个查询请求时，在响应中都指明绑定有效存在的时间值。增加此时间值可减少网络开销，而减少此时间值可提高域名转换的准确性 </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7.3 </a:t>
            </a:r>
            <a:r>
              <a:rPr lang="zh-CN" altLang="en-US" dirty="0"/>
              <a:t>电子邮件概述</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spcBef>
                <a:spcPts val="0"/>
              </a:spcBef>
            </a:pPr>
            <a:r>
              <a:rPr lang="zh-CN" altLang="en-US" sz="2800" dirty="0">
                <a:latin typeface="+mn-ea"/>
              </a:rPr>
              <a:t>电子邮件（</a:t>
            </a:r>
            <a:r>
              <a:rPr lang="en-US" altLang="zh-CN" sz="2800" dirty="0">
                <a:latin typeface="+mn-ea"/>
              </a:rPr>
              <a:t>E-mail</a:t>
            </a:r>
            <a:r>
              <a:rPr lang="zh-CN" altLang="en-US" sz="2800" dirty="0">
                <a:latin typeface="+mn-ea"/>
              </a:rPr>
              <a:t>）是 </a:t>
            </a:r>
            <a:r>
              <a:rPr lang="en-US" altLang="zh-CN" sz="2800" dirty="0">
                <a:latin typeface="+mn-ea"/>
              </a:rPr>
              <a:t>Internet </a:t>
            </a:r>
            <a:r>
              <a:rPr lang="zh-CN" altLang="en-US" sz="2800" dirty="0">
                <a:latin typeface="+mn-ea"/>
              </a:rPr>
              <a:t>中最广泛的应用</a:t>
            </a:r>
            <a:endParaRPr lang="en-US" altLang="zh-CN" sz="2800" dirty="0">
              <a:latin typeface="+mn-ea"/>
            </a:endParaRPr>
          </a:p>
          <a:p>
            <a:pPr>
              <a:spcBef>
                <a:spcPts val="0"/>
              </a:spcBef>
            </a:pPr>
            <a:r>
              <a:rPr lang="zh-CN" altLang="en-US" sz="2800" dirty="0">
                <a:latin typeface="+mn-ea"/>
              </a:rPr>
              <a:t>电子邮件是一种异步通信媒介</a:t>
            </a:r>
            <a:endParaRPr lang="zh-CN" altLang="en-US" sz="2800" dirty="0">
              <a:latin typeface="+mn-ea"/>
            </a:endParaRPr>
          </a:p>
          <a:p>
            <a:pPr>
              <a:spcBef>
                <a:spcPts val="0"/>
              </a:spcBef>
            </a:pPr>
            <a:r>
              <a:rPr lang="zh-CN" altLang="en-US" sz="2800" dirty="0">
                <a:latin typeface="+mn-ea"/>
              </a:rPr>
              <a:t>优越性</a:t>
            </a:r>
            <a:endParaRPr lang="zh-CN" altLang="en-US" sz="2800" dirty="0">
              <a:latin typeface="+mn-ea"/>
            </a:endParaRPr>
          </a:p>
          <a:p>
            <a:pPr lvl="1">
              <a:spcBef>
                <a:spcPts val="0"/>
              </a:spcBef>
              <a:buClr>
                <a:srgbClr val="00B050"/>
              </a:buClr>
            </a:pPr>
            <a:r>
              <a:rPr lang="zh-CN" altLang="en-US" sz="2400" dirty="0">
                <a:latin typeface="+mn-ea"/>
              </a:rPr>
              <a:t>使用方便</a:t>
            </a:r>
            <a:endParaRPr lang="en-US" altLang="zh-CN" sz="2400" dirty="0">
              <a:latin typeface="+mn-ea"/>
            </a:endParaRPr>
          </a:p>
          <a:p>
            <a:pPr lvl="1">
              <a:spcBef>
                <a:spcPts val="0"/>
              </a:spcBef>
              <a:buClr>
                <a:srgbClr val="00B050"/>
              </a:buClr>
            </a:pPr>
            <a:r>
              <a:rPr lang="zh-CN" altLang="en-US" sz="2400" dirty="0">
                <a:latin typeface="+mn-ea"/>
              </a:rPr>
              <a:t>传递迅速</a:t>
            </a:r>
            <a:endParaRPr lang="en-US" altLang="zh-CN" sz="2400" dirty="0">
              <a:latin typeface="+mn-ea"/>
            </a:endParaRPr>
          </a:p>
          <a:p>
            <a:pPr lvl="1">
              <a:spcBef>
                <a:spcPts val="0"/>
              </a:spcBef>
              <a:buClr>
                <a:srgbClr val="00B050"/>
              </a:buClr>
            </a:pPr>
            <a:r>
              <a:rPr lang="zh-CN" altLang="en-US" sz="2400" dirty="0">
                <a:latin typeface="+mn-ea"/>
              </a:rPr>
              <a:t>费用低廉</a:t>
            </a:r>
            <a:endParaRPr lang="en-US" altLang="zh-CN" sz="2400" dirty="0">
              <a:latin typeface="+mn-ea"/>
            </a:endParaRPr>
          </a:p>
          <a:p>
            <a:pPr lvl="1">
              <a:spcBef>
                <a:spcPts val="0"/>
              </a:spcBef>
              <a:buClr>
                <a:srgbClr val="00B050"/>
              </a:buClr>
            </a:pPr>
            <a:r>
              <a:rPr lang="zh-CN" altLang="en-US" sz="2400" dirty="0">
                <a:latin typeface="+mn-ea"/>
              </a:rPr>
              <a:t>可以传送多种类型的信息（包括：文字信息，声音和图像等）</a:t>
            </a:r>
            <a:endParaRPr lang="zh-CN" altLang="en-US" sz="24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342900" indent="-342900">
              <a:lnSpc>
                <a:spcPct val="150000"/>
              </a:lnSpc>
              <a:spcBef>
                <a:spcPts val="0"/>
              </a:spcBef>
              <a:buFont typeface="Wingdings" panose="05000000000000000000" pitchFamily="2" charset="2"/>
              <a:buChar char="n"/>
            </a:pPr>
            <a:r>
              <a:rPr lang="zh-CN" altLang="en-US" sz="2400" dirty="0">
                <a:solidFill>
                  <a:prstClr val="black"/>
                </a:solidFill>
                <a:latin typeface="微软雅黑 Light" panose="020B0502040204020203" pitchFamily="34" charset="-122"/>
                <a:ea typeface="微软雅黑 Light" panose="020B0502040204020203" pitchFamily="34" charset="-122"/>
              </a:rPr>
              <a:t>电子</a:t>
            </a:r>
            <a:r>
              <a:rPr lang="zh-CN" altLang="zh-CN" sz="2400" dirty="0">
                <a:solidFill>
                  <a:prstClr val="black"/>
                </a:solidFill>
                <a:latin typeface="微软雅黑 Light" panose="020B0502040204020203" pitchFamily="34" charset="-122"/>
                <a:ea typeface="微软雅黑 Light" panose="020B0502040204020203" pitchFamily="34" charset="-122"/>
              </a:rPr>
              <a:t>邮件系统采用</a:t>
            </a:r>
            <a:r>
              <a:rPr lang="zh-CN" altLang="en-US" sz="2400" dirty="0">
                <a:solidFill>
                  <a:prstClr val="black"/>
                </a:solidFill>
                <a:latin typeface="微软雅黑 Light" panose="020B0502040204020203" pitchFamily="34" charset="-122"/>
                <a:ea typeface="微软雅黑 Light" panose="020B0502040204020203" pitchFamily="34" charset="-122"/>
              </a:rPr>
              <a:t>客户</a:t>
            </a:r>
            <a:r>
              <a:rPr lang="en-US" altLang="zh-CN" sz="2400" dirty="0">
                <a:solidFill>
                  <a:prstClr val="black"/>
                </a:solidFill>
                <a:latin typeface="微软雅黑 Light" panose="020B0502040204020203" pitchFamily="34" charset="-122"/>
                <a:ea typeface="微软雅黑 Light" panose="020B0502040204020203" pitchFamily="34" charset="-122"/>
              </a:rPr>
              <a:t>/</a:t>
            </a:r>
            <a:r>
              <a:rPr lang="zh-CN" altLang="en-US" sz="2400" dirty="0">
                <a:solidFill>
                  <a:prstClr val="black"/>
                </a:solidFill>
                <a:latin typeface="微软雅黑 Light" panose="020B0502040204020203" pitchFamily="34" charset="-122"/>
                <a:ea typeface="微软雅黑 Light" panose="020B0502040204020203" pitchFamily="34" charset="-122"/>
              </a:rPr>
              <a:t>服务器</a:t>
            </a:r>
            <a:r>
              <a:rPr lang="zh-CN" altLang="zh-CN" sz="2400" dirty="0">
                <a:solidFill>
                  <a:prstClr val="black"/>
                </a:solidFill>
                <a:latin typeface="微软雅黑 Light" panose="020B0502040204020203" pitchFamily="34" charset="-122"/>
                <a:ea typeface="微软雅黑 Light" panose="020B0502040204020203" pitchFamily="34" charset="-122"/>
              </a:rPr>
              <a:t>工作模式</a:t>
            </a:r>
            <a:endParaRPr lang="en-US" altLang="zh-CN" sz="2400" dirty="0">
              <a:solidFill>
                <a:prstClr val="black"/>
              </a:solidFill>
              <a:latin typeface="微软雅黑 Light" panose="020B0502040204020203" pitchFamily="34" charset="-122"/>
              <a:ea typeface="微软雅黑 Light" panose="020B0502040204020203" pitchFamily="34" charset="-122"/>
            </a:endParaRPr>
          </a:p>
          <a:p>
            <a:pPr marL="342900" indent="-342900">
              <a:lnSpc>
                <a:spcPct val="150000"/>
              </a:lnSpc>
              <a:spcBef>
                <a:spcPts val="0"/>
              </a:spcBef>
              <a:buFont typeface="Wingdings" panose="05000000000000000000" pitchFamily="2" charset="2"/>
              <a:buChar char="n"/>
            </a:pPr>
            <a:r>
              <a:rPr lang="zh-CN" altLang="en-US" sz="2400" dirty="0">
                <a:solidFill>
                  <a:prstClr val="black"/>
                </a:solidFill>
                <a:latin typeface="微软雅黑 Light" panose="020B0502040204020203" pitchFamily="34" charset="-122"/>
                <a:ea typeface="微软雅黑 Light" panose="020B0502040204020203" pitchFamily="34" charset="-122"/>
              </a:rPr>
              <a:t>邮件系统包括：用户代理、邮件服务器、电子邮件传输协议等</a:t>
            </a:r>
            <a:r>
              <a:rPr lang="zh-CN" altLang="en-US" sz="2400" dirty="0">
                <a:latin typeface="微软雅黑 Light" panose="020B0502040204020203" pitchFamily="34" charset="-122"/>
                <a:ea typeface="微软雅黑 Light" panose="020B0502040204020203" pitchFamily="34" charset="-122"/>
              </a:rPr>
              <a:t>三个主要构件</a:t>
            </a:r>
            <a:endParaRPr lang="en-US" altLang="zh-CN" sz="2400" dirty="0">
              <a:latin typeface="微软雅黑 Light" panose="020B0502040204020203" pitchFamily="34" charset="-122"/>
              <a:ea typeface="微软雅黑 Light" panose="020B0502040204020203" pitchFamily="34" charset="-122"/>
            </a:endParaRPr>
          </a:p>
        </p:txBody>
      </p:sp>
      <p:sp>
        <p:nvSpPr>
          <p:cNvPr id="421" name="矩形 420"/>
          <p:cNvSpPr/>
          <p:nvPr/>
        </p:nvSpPr>
        <p:spPr>
          <a:xfrm>
            <a:off x="7090979" y="4622721"/>
            <a:ext cx="880422" cy="11539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463733" y="4575878"/>
            <a:ext cx="880422" cy="1153916"/>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nvPr>
        </p:nvSpPr>
        <p:spPr/>
        <p:txBody>
          <a:bodyPr>
            <a:normAutofit/>
          </a:bodyPr>
          <a:lstStyle/>
          <a:p>
            <a:r>
              <a:rPr lang="zh-CN" altLang="en-US" dirty="0"/>
              <a:t>电子邮件系统体系结构</a:t>
            </a:r>
            <a:endParaRPr lang="zh-CN" altLang="en-US" dirty="0"/>
          </a:p>
        </p:txBody>
      </p:sp>
      <p:grpSp>
        <p:nvGrpSpPr>
          <p:cNvPr id="413" name="Group 438"/>
          <p:cNvGrpSpPr/>
          <p:nvPr/>
        </p:nvGrpSpPr>
        <p:grpSpPr bwMode="auto">
          <a:xfrm flipH="1">
            <a:off x="8206916" y="4782164"/>
            <a:ext cx="705489" cy="743673"/>
            <a:chOff x="246" y="1767"/>
            <a:chExt cx="557" cy="639"/>
          </a:xfrm>
        </p:grpSpPr>
        <p:grpSp>
          <p:nvGrpSpPr>
            <p:cNvPr id="818" name="Group 439"/>
            <p:cNvGrpSpPr/>
            <p:nvPr/>
          </p:nvGrpSpPr>
          <p:grpSpPr bwMode="auto">
            <a:xfrm>
              <a:off x="246" y="1943"/>
              <a:ext cx="557" cy="463"/>
              <a:chOff x="246" y="1943"/>
              <a:chExt cx="557" cy="463"/>
            </a:xfrm>
          </p:grpSpPr>
          <p:sp>
            <p:nvSpPr>
              <p:cNvPr id="871" name="Freeform 440"/>
              <p:cNvSpPr/>
              <p:nvPr/>
            </p:nvSpPr>
            <p:spPr bwMode="auto">
              <a:xfrm>
                <a:off x="373" y="2005"/>
                <a:ext cx="196" cy="295"/>
              </a:xfrm>
              <a:custGeom>
                <a:avLst/>
                <a:gdLst>
                  <a:gd name="T0" fmla="*/ 652 w 982"/>
                  <a:gd name="T1" fmla="*/ 26 h 1477"/>
                  <a:gd name="T2" fmla="*/ 982 w 982"/>
                  <a:gd name="T3" fmla="*/ 1347 h 1477"/>
                  <a:gd name="T4" fmla="*/ 0 w 982"/>
                  <a:gd name="T5" fmla="*/ 1477 h 1477"/>
                  <a:gd name="T6" fmla="*/ 252 w 982"/>
                  <a:gd name="T7" fmla="*/ 0 h 1477"/>
                </a:gdLst>
                <a:ahLst/>
                <a:cxnLst>
                  <a:cxn ang="0">
                    <a:pos x="T0" y="T1"/>
                  </a:cxn>
                  <a:cxn ang="0">
                    <a:pos x="T2" y="T3"/>
                  </a:cxn>
                  <a:cxn ang="0">
                    <a:pos x="T4" y="T5"/>
                  </a:cxn>
                  <a:cxn ang="0">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nvGrpSpPr>
              <p:cNvPr id="872" name="Group 441"/>
              <p:cNvGrpSpPr/>
              <p:nvPr/>
            </p:nvGrpSpPr>
            <p:grpSpPr bwMode="auto">
              <a:xfrm>
                <a:off x="246" y="1943"/>
                <a:ext cx="551" cy="121"/>
                <a:chOff x="246" y="1943"/>
                <a:chExt cx="551" cy="121"/>
              </a:xfrm>
            </p:grpSpPr>
            <p:sp>
              <p:nvSpPr>
                <p:cNvPr id="874" name="Freeform 442"/>
                <p:cNvSpPr/>
                <p:nvPr/>
              </p:nvSpPr>
              <p:spPr bwMode="auto">
                <a:xfrm>
                  <a:off x="246" y="1943"/>
                  <a:ext cx="551" cy="104"/>
                </a:xfrm>
                <a:custGeom>
                  <a:avLst/>
                  <a:gdLst>
                    <a:gd name="T0" fmla="*/ 2751 w 2751"/>
                    <a:gd name="T1" fmla="*/ 270 h 522"/>
                    <a:gd name="T2" fmla="*/ 1016 w 2751"/>
                    <a:gd name="T3" fmla="*/ 522 h 522"/>
                    <a:gd name="T4" fmla="*/ 0 w 2751"/>
                    <a:gd name="T5" fmla="*/ 132 h 522"/>
                    <a:gd name="T6" fmla="*/ 1302 w 2751"/>
                    <a:gd name="T7" fmla="*/ 0 h 522"/>
                    <a:gd name="T8" fmla="*/ 2751 w 2751"/>
                    <a:gd name="T9" fmla="*/ 270 h 522"/>
                  </a:gdLst>
                  <a:ahLst/>
                  <a:cxnLst>
                    <a:cxn ang="0">
                      <a:pos x="T0" y="T1"/>
                    </a:cxn>
                    <a:cxn ang="0">
                      <a:pos x="T2" y="T3"/>
                    </a:cxn>
                    <a:cxn ang="0">
                      <a:pos x="T4" y="T5"/>
                    </a:cxn>
                    <a:cxn ang="0">
                      <a:pos x="T6" y="T7"/>
                    </a:cxn>
                    <a:cxn ang="0">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endParaRPr lang="zh-CN" altLang="en-US" sz="900">
                    <a:solidFill>
                      <a:srgbClr val="0836BF"/>
                    </a:solidFill>
                  </a:endParaRPr>
                </a:p>
              </p:txBody>
            </p:sp>
            <p:sp>
              <p:nvSpPr>
                <p:cNvPr id="875" name="Freeform 443"/>
                <p:cNvSpPr/>
                <p:nvPr/>
              </p:nvSpPr>
              <p:spPr bwMode="auto">
                <a:xfrm>
                  <a:off x="450" y="1997"/>
                  <a:ext cx="345" cy="67"/>
                </a:xfrm>
                <a:custGeom>
                  <a:avLst/>
                  <a:gdLst>
                    <a:gd name="T0" fmla="*/ 1728 w 1728"/>
                    <a:gd name="T1" fmla="*/ 0 h 337"/>
                    <a:gd name="T2" fmla="*/ 0 w 1728"/>
                    <a:gd name="T3" fmla="*/ 251 h 337"/>
                    <a:gd name="T4" fmla="*/ 0 w 1728"/>
                    <a:gd name="T5" fmla="*/ 337 h 337"/>
                    <a:gd name="T6" fmla="*/ 1728 w 1728"/>
                    <a:gd name="T7" fmla="*/ 88 h 337"/>
                    <a:gd name="T8" fmla="*/ 1728 w 1728"/>
                    <a:gd name="T9" fmla="*/ 0 h 337"/>
                  </a:gdLst>
                  <a:ahLst/>
                  <a:cxnLst>
                    <a:cxn ang="0">
                      <a:pos x="T0" y="T1"/>
                    </a:cxn>
                    <a:cxn ang="0">
                      <a:pos x="T2" y="T3"/>
                    </a:cxn>
                    <a:cxn ang="0">
                      <a:pos x="T4" y="T5"/>
                    </a:cxn>
                    <a:cxn ang="0">
                      <a:pos x="T6" y="T7"/>
                    </a:cxn>
                    <a:cxn ang="0">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endParaRPr lang="zh-CN" altLang="en-US" sz="900">
                    <a:solidFill>
                      <a:srgbClr val="0836BF"/>
                    </a:solidFill>
                  </a:endParaRPr>
                </a:p>
              </p:txBody>
            </p:sp>
            <p:sp>
              <p:nvSpPr>
                <p:cNvPr id="876" name="Freeform 444"/>
                <p:cNvSpPr/>
                <p:nvPr/>
              </p:nvSpPr>
              <p:spPr bwMode="auto">
                <a:xfrm>
                  <a:off x="246" y="1969"/>
                  <a:ext cx="204" cy="95"/>
                </a:xfrm>
                <a:custGeom>
                  <a:avLst/>
                  <a:gdLst>
                    <a:gd name="T0" fmla="*/ 1016 w 1016"/>
                    <a:gd name="T1" fmla="*/ 476 h 476"/>
                    <a:gd name="T2" fmla="*/ 1016 w 1016"/>
                    <a:gd name="T3" fmla="*/ 390 h 476"/>
                    <a:gd name="T4" fmla="*/ 0 w 1016"/>
                    <a:gd name="T5" fmla="*/ 0 h 476"/>
                    <a:gd name="T6" fmla="*/ 0 w 1016"/>
                    <a:gd name="T7" fmla="*/ 60 h 476"/>
                    <a:gd name="T8" fmla="*/ 1016 w 1016"/>
                    <a:gd name="T9" fmla="*/ 476 h 476"/>
                  </a:gdLst>
                  <a:ahLst/>
                  <a:cxnLst>
                    <a:cxn ang="0">
                      <a:pos x="T0" y="T1"/>
                    </a:cxn>
                    <a:cxn ang="0">
                      <a:pos x="T2" y="T3"/>
                    </a:cxn>
                    <a:cxn ang="0">
                      <a:pos x="T4" y="T5"/>
                    </a:cxn>
                    <a:cxn ang="0">
                      <a:pos x="T6" y="T7"/>
                    </a:cxn>
                    <a:cxn ang="0">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grpSp>
          <p:sp>
            <p:nvSpPr>
              <p:cNvPr id="873" name="Freeform 445"/>
              <p:cNvSpPr/>
              <p:nvPr/>
            </p:nvSpPr>
            <p:spPr bwMode="auto">
              <a:xfrm>
                <a:off x="564" y="2028"/>
                <a:ext cx="239" cy="378"/>
              </a:xfrm>
              <a:custGeom>
                <a:avLst/>
                <a:gdLst>
                  <a:gd name="T0" fmla="*/ 660 w 1195"/>
                  <a:gd name="T1" fmla="*/ 0 h 1893"/>
                  <a:gd name="T2" fmla="*/ 1195 w 1195"/>
                  <a:gd name="T3" fmla="*/ 1747 h 1893"/>
                  <a:gd name="T4" fmla="*/ 0 w 1195"/>
                  <a:gd name="T5" fmla="*/ 1893 h 1893"/>
                  <a:gd name="T6" fmla="*/ 191 w 1195"/>
                  <a:gd name="T7" fmla="*/ 35 h 1893"/>
                </a:gdLst>
                <a:ahLst/>
                <a:cxnLst>
                  <a:cxn ang="0">
                    <a:pos x="T0" y="T1"/>
                  </a:cxn>
                  <a:cxn ang="0">
                    <a:pos x="T2" y="T3"/>
                  </a:cxn>
                  <a:cxn ang="0">
                    <a:pos x="T4" y="T5"/>
                  </a:cxn>
                  <a:cxn ang="0">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grpSp>
          <p:nvGrpSpPr>
            <p:cNvPr id="819" name="Group 446"/>
            <p:cNvGrpSpPr/>
            <p:nvPr/>
          </p:nvGrpSpPr>
          <p:grpSpPr bwMode="auto">
            <a:xfrm>
              <a:off x="325" y="1767"/>
              <a:ext cx="383" cy="268"/>
              <a:chOff x="325" y="1767"/>
              <a:chExt cx="383" cy="268"/>
            </a:xfrm>
          </p:grpSpPr>
          <p:grpSp>
            <p:nvGrpSpPr>
              <p:cNvPr id="820" name="Group 447"/>
              <p:cNvGrpSpPr/>
              <p:nvPr/>
            </p:nvGrpSpPr>
            <p:grpSpPr bwMode="auto">
              <a:xfrm>
                <a:off x="412" y="1767"/>
                <a:ext cx="296" cy="243"/>
                <a:chOff x="412" y="1767"/>
                <a:chExt cx="296" cy="243"/>
              </a:xfrm>
            </p:grpSpPr>
            <p:grpSp>
              <p:nvGrpSpPr>
                <p:cNvPr id="853" name="Group 448"/>
                <p:cNvGrpSpPr/>
                <p:nvPr/>
              </p:nvGrpSpPr>
              <p:grpSpPr bwMode="auto">
                <a:xfrm>
                  <a:off x="412" y="1767"/>
                  <a:ext cx="296" cy="243"/>
                  <a:chOff x="412" y="1767"/>
                  <a:chExt cx="296" cy="243"/>
                </a:xfrm>
              </p:grpSpPr>
              <p:grpSp>
                <p:nvGrpSpPr>
                  <p:cNvPr id="862" name="Group 449"/>
                  <p:cNvGrpSpPr/>
                  <p:nvPr/>
                </p:nvGrpSpPr>
                <p:grpSpPr bwMode="auto">
                  <a:xfrm>
                    <a:off x="412" y="1904"/>
                    <a:ext cx="296" cy="106"/>
                    <a:chOff x="412" y="1904"/>
                    <a:chExt cx="296" cy="106"/>
                  </a:xfrm>
                </p:grpSpPr>
                <p:sp>
                  <p:nvSpPr>
                    <p:cNvPr id="868" name="Freeform 450"/>
                    <p:cNvSpPr/>
                    <p:nvPr/>
                  </p:nvSpPr>
                  <p:spPr bwMode="auto">
                    <a:xfrm>
                      <a:off x="412" y="1904"/>
                      <a:ext cx="170" cy="106"/>
                    </a:xfrm>
                    <a:custGeom>
                      <a:avLst/>
                      <a:gdLst>
                        <a:gd name="T0" fmla="*/ 848 w 848"/>
                        <a:gd name="T1" fmla="*/ 162 h 530"/>
                        <a:gd name="T2" fmla="*/ 848 w 848"/>
                        <a:gd name="T3" fmla="*/ 530 h 530"/>
                        <a:gd name="T4" fmla="*/ 0 w 848"/>
                        <a:gd name="T5" fmla="*/ 258 h 530"/>
                        <a:gd name="T6" fmla="*/ 0 w 848"/>
                        <a:gd name="T7" fmla="*/ 0 h 530"/>
                        <a:gd name="T8" fmla="*/ 848 w 848"/>
                        <a:gd name="T9" fmla="*/ 162 h 530"/>
                      </a:gdLst>
                      <a:ahLst/>
                      <a:cxnLst>
                        <a:cxn ang="0">
                          <a:pos x="T0" y="T1"/>
                        </a:cxn>
                        <a:cxn ang="0">
                          <a:pos x="T2" y="T3"/>
                        </a:cxn>
                        <a:cxn ang="0">
                          <a:pos x="T4" y="T5"/>
                        </a:cxn>
                        <a:cxn ang="0">
                          <a:pos x="T6" y="T7"/>
                        </a:cxn>
                        <a:cxn ang="0">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endParaRPr lang="zh-CN" altLang="en-US" sz="900">
                        <a:solidFill>
                          <a:srgbClr val="0836BF"/>
                        </a:solidFill>
                      </a:endParaRPr>
                    </a:p>
                  </p:txBody>
                </p:sp>
                <p:sp>
                  <p:nvSpPr>
                    <p:cNvPr id="869" name="Freeform 451"/>
                    <p:cNvSpPr/>
                    <p:nvPr/>
                  </p:nvSpPr>
                  <p:spPr bwMode="auto">
                    <a:xfrm>
                      <a:off x="582" y="1929"/>
                      <a:ext cx="126" cy="81"/>
                    </a:xfrm>
                    <a:custGeom>
                      <a:avLst/>
                      <a:gdLst>
                        <a:gd name="T0" fmla="*/ 0 w 631"/>
                        <a:gd name="T1" fmla="*/ 36 h 404"/>
                        <a:gd name="T2" fmla="*/ 0 w 631"/>
                        <a:gd name="T3" fmla="*/ 404 h 404"/>
                        <a:gd name="T4" fmla="*/ 631 w 631"/>
                        <a:gd name="T5" fmla="*/ 312 h 404"/>
                        <a:gd name="T6" fmla="*/ 631 w 631"/>
                        <a:gd name="T7" fmla="*/ 0 h 404"/>
                        <a:gd name="T8" fmla="*/ 0 w 631"/>
                        <a:gd name="T9" fmla="*/ 36 h 404"/>
                      </a:gdLst>
                      <a:ahLst/>
                      <a:cxnLst>
                        <a:cxn ang="0">
                          <a:pos x="T0" y="T1"/>
                        </a:cxn>
                        <a:cxn ang="0">
                          <a:pos x="T2" y="T3"/>
                        </a:cxn>
                        <a:cxn ang="0">
                          <a:pos x="T4" y="T5"/>
                        </a:cxn>
                        <a:cxn ang="0">
                          <a:pos x="T6" y="T7"/>
                        </a:cxn>
                        <a:cxn ang="0">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870" name="Freeform 452"/>
                    <p:cNvSpPr/>
                    <p:nvPr/>
                  </p:nvSpPr>
                  <p:spPr bwMode="auto">
                    <a:xfrm>
                      <a:off x="412" y="1904"/>
                      <a:ext cx="296" cy="32"/>
                    </a:xfrm>
                    <a:custGeom>
                      <a:avLst/>
                      <a:gdLst>
                        <a:gd name="T0" fmla="*/ 1479 w 1479"/>
                        <a:gd name="T1" fmla="*/ 126 h 162"/>
                        <a:gd name="T2" fmla="*/ 842 w 1479"/>
                        <a:gd name="T3" fmla="*/ 162 h 162"/>
                        <a:gd name="T4" fmla="*/ 0 w 1479"/>
                        <a:gd name="T5" fmla="*/ 0 h 162"/>
                        <a:gd name="T6" fmla="*/ 619 w 1479"/>
                        <a:gd name="T7" fmla="*/ 0 h 162"/>
                        <a:gd name="T8" fmla="*/ 1479 w 1479"/>
                        <a:gd name="T9" fmla="*/ 126 h 162"/>
                      </a:gdLst>
                      <a:ahLst/>
                      <a:cxnLst>
                        <a:cxn ang="0">
                          <a:pos x="T0" y="T1"/>
                        </a:cxn>
                        <a:cxn ang="0">
                          <a:pos x="T2" y="T3"/>
                        </a:cxn>
                        <a:cxn ang="0">
                          <a:pos x="T4" y="T5"/>
                        </a:cxn>
                        <a:cxn ang="0">
                          <a:pos x="T6" y="T7"/>
                        </a:cxn>
                        <a:cxn ang="0">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grpSp>
              <p:sp>
                <p:nvSpPr>
                  <p:cNvPr id="863" name="Freeform 453"/>
                  <p:cNvSpPr/>
                  <p:nvPr/>
                </p:nvSpPr>
                <p:spPr bwMode="auto">
                  <a:xfrm>
                    <a:off x="504" y="1895"/>
                    <a:ext cx="108" cy="30"/>
                  </a:xfrm>
                  <a:custGeom>
                    <a:avLst/>
                    <a:gdLst>
                      <a:gd name="T0" fmla="*/ 538 w 538"/>
                      <a:gd name="T1" fmla="*/ 86 h 151"/>
                      <a:gd name="T2" fmla="*/ 538 w 538"/>
                      <a:gd name="T3" fmla="*/ 135 h 151"/>
                      <a:gd name="T4" fmla="*/ 287 w 538"/>
                      <a:gd name="T5" fmla="*/ 151 h 151"/>
                      <a:gd name="T6" fmla="*/ 0 w 538"/>
                      <a:gd name="T7" fmla="*/ 97 h 151"/>
                      <a:gd name="T8" fmla="*/ 0 w 538"/>
                      <a:gd name="T9" fmla="*/ 0 h 151"/>
                      <a:gd name="T10" fmla="*/ 538 w 538"/>
                      <a:gd name="T11" fmla="*/ 86 h 151"/>
                    </a:gdLst>
                    <a:ahLst/>
                    <a:cxnLst>
                      <a:cxn ang="0">
                        <a:pos x="T0" y="T1"/>
                      </a:cxn>
                      <a:cxn ang="0">
                        <a:pos x="T2" y="T3"/>
                      </a:cxn>
                      <a:cxn ang="0">
                        <a:pos x="T4" y="T5"/>
                      </a:cxn>
                      <a:cxn ang="0">
                        <a:pos x="T6" y="T7"/>
                      </a:cxn>
                      <a:cxn ang="0">
                        <a:pos x="T8" y="T9"/>
                      </a:cxn>
                      <a:cxn ang="0">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grpSp>
                <p:nvGrpSpPr>
                  <p:cNvPr id="864" name="Group 454"/>
                  <p:cNvGrpSpPr/>
                  <p:nvPr/>
                </p:nvGrpSpPr>
                <p:grpSpPr bwMode="auto">
                  <a:xfrm>
                    <a:off x="446" y="1767"/>
                    <a:ext cx="239" cy="151"/>
                    <a:chOff x="446" y="1767"/>
                    <a:chExt cx="239" cy="151"/>
                  </a:xfrm>
                </p:grpSpPr>
                <p:sp>
                  <p:nvSpPr>
                    <p:cNvPr id="865" name="Freeform 455"/>
                    <p:cNvSpPr/>
                    <p:nvPr/>
                  </p:nvSpPr>
                  <p:spPr bwMode="auto">
                    <a:xfrm>
                      <a:off x="446" y="1767"/>
                      <a:ext cx="137" cy="148"/>
                    </a:xfrm>
                    <a:custGeom>
                      <a:avLst/>
                      <a:gdLst>
                        <a:gd name="T0" fmla="*/ 589 w 686"/>
                        <a:gd name="T1" fmla="*/ 740 h 740"/>
                        <a:gd name="T2" fmla="*/ 686 w 686"/>
                        <a:gd name="T3" fmla="*/ 24 h 740"/>
                        <a:gd name="T4" fmla="*/ 95 w 686"/>
                        <a:gd name="T5" fmla="*/ 0 h 740"/>
                        <a:gd name="T6" fmla="*/ 0 w 686"/>
                        <a:gd name="T7" fmla="*/ 638 h 740"/>
                        <a:gd name="T8" fmla="*/ 589 w 686"/>
                        <a:gd name="T9" fmla="*/ 740 h 740"/>
                      </a:gdLst>
                      <a:ahLst/>
                      <a:cxnLst>
                        <a:cxn ang="0">
                          <a:pos x="T0" y="T1"/>
                        </a:cxn>
                        <a:cxn ang="0">
                          <a:pos x="T2" y="T3"/>
                        </a:cxn>
                        <a:cxn ang="0">
                          <a:pos x="T4" y="T5"/>
                        </a:cxn>
                        <a:cxn ang="0">
                          <a:pos x="T6" y="T7"/>
                        </a:cxn>
                        <a:cxn ang="0">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endParaRPr lang="zh-CN" altLang="en-US" sz="900">
                        <a:solidFill>
                          <a:srgbClr val="0836BF"/>
                        </a:solidFill>
                      </a:endParaRPr>
                    </a:p>
                  </p:txBody>
                </p:sp>
                <p:sp>
                  <p:nvSpPr>
                    <p:cNvPr id="866" name="Freeform 456"/>
                    <p:cNvSpPr/>
                    <p:nvPr/>
                  </p:nvSpPr>
                  <p:spPr bwMode="auto">
                    <a:xfrm>
                      <a:off x="564" y="1771"/>
                      <a:ext cx="121" cy="147"/>
                    </a:xfrm>
                    <a:custGeom>
                      <a:avLst/>
                      <a:gdLst>
                        <a:gd name="T0" fmla="*/ 97 w 608"/>
                        <a:gd name="T1" fmla="*/ 0 h 735"/>
                        <a:gd name="T2" fmla="*/ 608 w 608"/>
                        <a:gd name="T3" fmla="*/ 163 h 735"/>
                        <a:gd name="T4" fmla="*/ 536 w 608"/>
                        <a:gd name="T5" fmla="*/ 735 h 735"/>
                        <a:gd name="T6" fmla="*/ 0 w 608"/>
                        <a:gd name="T7" fmla="*/ 717 h 735"/>
                        <a:gd name="T8" fmla="*/ 97 w 608"/>
                        <a:gd name="T9" fmla="*/ 0 h 735"/>
                      </a:gdLst>
                      <a:ahLst/>
                      <a:cxnLst>
                        <a:cxn ang="0">
                          <a:pos x="T0" y="T1"/>
                        </a:cxn>
                        <a:cxn ang="0">
                          <a:pos x="T2" y="T3"/>
                        </a:cxn>
                        <a:cxn ang="0">
                          <a:pos x="T4" y="T5"/>
                        </a:cxn>
                        <a:cxn ang="0">
                          <a:pos x="T6" y="T7"/>
                        </a:cxn>
                        <a:cxn ang="0">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867" name="Freeform 457"/>
                    <p:cNvSpPr/>
                    <p:nvPr/>
                  </p:nvSpPr>
                  <p:spPr bwMode="auto">
                    <a:xfrm>
                      <a:off x="462" y="1781"/>
                      <a:ext cx="98" cy="112"/>
                    </a:xfrm>
                    <a:custGeom>
                      <a:avLst/>
                      <a:gdLst>
                        <a:gd name="T0" fmla="*/ 493 w 493"/>
                        <a:gd name="T1" fmla="*/ 25 h 557"/>
                        <a:gd name="T2" fmla="*/ 423 w 493"/>
                        <a:gd name="T3" fmla="*/ 557 h 557"/>
                        <a:gd name="T4" fmla="*/ 0 w 493"/>
                        <a:gd name="T5" fmla="*/ 494 h 557"/>
                        <a:gd name="T6" fmla="*/ 73 w 493"/>
                        <a:gd name="T7" fmla="*/ 0 h 557"/>
                        <a:gd name="T8" fmla="*/ 493 w 493"/>
                        <a:gd name="T9" fmla="*/ 25 h 557"/>
                      </a:gdLst>
                      <a:ahLst/>
                      <a:cxnLst>
                        <a:cxn ang="0">
                          <a:pos x="T0" y="T1"/>
                        </a:cxn>
                        <a:cxn ang="0">
                          <a:pos x="T2" y="T3"/>
                        </a:cxn>
                        <a:cxn ang="0">
                          <a:pos x="T4" y="T5"/>
                        </a:cxn>
                        <a:cxn ang="0">
                          <a:pos x="T6" y="T7"/>
                        </a:cxn>
                        <a:cxn ang="0">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endParaRPr lang="zh-CN" altLang="en-US" sz="900">
                        <a:solidFill>
                          <a:srgbClr val="0836BF"/>
                        </a:solidFill>
                      </a:endParaRPr>
                    </a:p>
                  </p:txBody>
                </p:sp>
              </p:grpSp>
            </p:grpSp>
            <p:grpSp>
              <p:nvGrpSpPr>
                <p:cNvPr id="854" name="Group 458"/>
                <p:cNvGrpSpPr/>
                <p:nvPr/>
              </p:nvGrpSpPr>
              <p:grpSpPr bwMode="auto">
                <a:xfrm>
                  <a:off x="424" y="1915"/>
                  <a:ext cx="97" cy="69"/>
                  <a:chOff x="424" y="1915"/>
                  <a:chExt cx="97" cy="69"/>
                </a:xfrm>
              </p:grpSpPr>
              <p:sp>
                <p:nvSpPr>
                  <p:cNvPr id="855" name="Freeform 459"/>
                  <p:cNvSpPr/>
                  <p:nvPr/>
                </p:nvSpPr>
                <p:spPr bwMode="auto">
                  <a:xfrm>
                    <a:off x="424" y="1915"/>
                    <a:ext cx="97" cy="69"/>
                  </a:xfrm>
                  <a:custGeom>
                    <a:avLst/>
                    <a:gdLst>
                      <a:gd name="T0" fmla="*/ 0 w 483"/>
                      <a:gd name="T1" fmla="*/ 0 h 346"/>
                      <a:gd name="T2" fmla="*/ 483 w 483"/>
                      <a:gd name="T3" fmla="*/ 104 h 346"/>
                      <a:gd name="T4" fmla="*/ 483 w 483"/>
                      <a:gd name="T5" fmla="*/ 346 h 346"/>
                      <a:gd name="T6" fmla="*/ 0 w 483"/>
                      <a:gd name="T7" fmla="*/ 195 h 346"/>
                      <a:gd name="T8" fmla="*/ 0 w 483"/>
                      <a:gd name="T9" fmla="*/ 0 h 346"/>
                    </a:gdLst>
                    <a:ahLst/>
                    <a:cxnLst>
                      <a:cxn ang="0">
                        <a:pos x="T0" y="T1"/>
                      </a:cxn>
                      <a:cxn ang="0">
                        <a:pos x="T2" y="T3"/>
                      </a:cxn>
                      <a:cxn ang="0">
                        <a:pos x="T4" y="T5"/>
                      </a:cxn>
                      <a:cxn ang="0">
                        <a:pos x="T6" y="T7"/>
                      </a:cxn>
                      <a:cxn ang="0">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856" name="Line 460"/>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7" name="Line 461"/>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8" name="Line 462"/>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9" name="Line 463"/>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60" name="Line 464"/>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61" name="Line 465"/>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nvGrpSpPr>
              <p:cNvPr id="821" name="Group 466"/>
              <p:cNvGrpSpPr/>
              <p:nvPr/>
            </p:nvGrpSpPr>
            <p:grpSpPr bwMode="auto">
              <a:xfrm>
                <a:off x="325" y="1917"/>
                <a:ext cx="231" cy="118"/>
                <a:chOff x="325" y="1917"/>
                <a:chExt cx="231" cy="118"/>
              </a:xfrm>
            </p:grpSpPr>
            <p:grpSp>
              <p:nvGrpSpPr>
                <p:cNvPr id="822" name="Group 467"/>
                <p:cNvGrpSpPr/>
                <p:nvPr/>
              </p:nvGrpSpPr>
              <p:grpSpPr bwMode="auto">
                <a:xfrm>
                  <a:off x="504" y="1981"/>
                  <a:ext cx="37" cy="28"/>
                  <a:chOff x="504" y="1981"/>
                  <a:chExt cx="37" cy="28"/>
                </a:xfrm>
              </p:grpSpPr>
              <p:sp>
                <p:nvSpPr>
                  <p:cNvPr id="851" name="Freeform 468"/>
                  <p:cNvSpPr/>
                  <p:nvPr/>
                </p:nvSpPr>
                <p:spPr bwMode="auto">
                  <a:xfrm>
                    <a:off x="531" y="1981"/>
                    <a:ext cx="10" cy="28"/>
                  </a:xfrm>
                  <a:custGeom>
                    <a:avLst/>
                    <a:gdLst>
                      <a:gd name="T0" fmla="*/ 37 w 53"/>
                      <a:gd name="T1" fmla="*/ 0 h 140"/>
                      <a:gd name="T2" fmla="*/ 53 w 53"/>
                      <a:gd name="T3" fmla="*/ 131 h 140"/>
                      <a:gd name="T4" fmla="*/ 14 w 53"/>
                      <a:gd name="T5" fmla="*/ 140 h 140"/>
                      <a:gd name="T6" fmla="*/ 0 w 53"/>
                      <a:gd name="T7" fmla="*/ 6 h 140"/>
                      <a:gd name="T8" fmla="*/ 37 w 53"/>
                      <a:gd name="T9" fmla="*/ 0 h 140"/>
                    </a:gdLst>
                    <a:ahLst/>
                    <a:cxnLst>
                      <a:cxn ang="0">
                        <a:pos x="T0" y="T1"/>
                      </a:cxn>
                      <a:cxn ang="0">
                        <a:pos x="T2" y="T3"/>
                      </a:cxn>
                      <a:cxn ang="0">
                        <a:pos x="T4" y="T5"/>
                      </a:cxn>
                      <a:cxn ang="0">
                        <a:pos x="T6" y="T7"/>
                      </a:cxn>
                      <a:cxn ang="0">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852" name="Freeform 469"/>
                  <p:cNvSpPr/>
                  <p:nvPr/>
                </p:nvSpPr>
                <p:spPr bwMode="auto">
                  <a:xfrm>
                    <a:off x="504" y="1985"/>
                    <a:ext cx="29" cy="24"/>
                  </a:xfrm>
                  <a:custGeom>
                    <a:avLst/>
                    <a:gdLst>
                      <a:gd name="T0" fmla="*/ 136 w 148"/>
                      <a:gd name="T1" fmla="*/ 5 h 122"/>
                      <a:gd name="T2" fmla="*/ 148 w 148"/>
                      <a:gd name="T3" fmla="*/ 122 h 122"/>
                      <a:gd name="T4" fmla="*/ 0 w 148"/>
                      <a:gd name="T5" fmla="*/ 61 h 122"/>
                      <a:gd name="T6" fmla="*/ 58 w 148"/>
                      <a:gd name="T7" fmla="*/ 43 h 122"/>
                      <a:gd name="T8" fmla="*/ 111 w 148"/>
                      <a:gd name="T9" fmla="*/ 70 h 122"/>
                      <a:gd name="T10" fmla="*/ 94 w 148"/>
                      <a:gd name="T11" fmla="*/ 0 h 122"/>
                      <a:gd name="T12" fmla="*/ 136 w 148"/>
                      <a:gd name="T13" fmla="*/ 5 h 122"/>
                    </a:gdLst>
                    <a:ahLst/>
                    <a:cxnLst>
                      <a:cxn ang="0">
                        <a:pos x="T0" y="T1"/>
                      </a:cxn>
                      <a:cxn ang="0">
                        <a:pos x="T2" y="T3"/>
                      </a:cxn>
                      <a:cxn ang="0">
                        <a:pos x="T4" y="T5"/>
                      </a:cxn>
                      <a:cxn ang="0">
                        <a:pos x="T6" y="T7"/>
                      </a:cxn>
                      <a:cxn ang="0">
                        <a:pos x="T8" y="T9"/>
                      </a:cxn>
                      <a:cxn ang="0">
                        <a:pos x="T10" y="T11"/>
                      </a:cxn>
                      <a:cxn ang="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grpSp>
            <p:grpSp>
              <p:nvGrpSpPr>
                <p:cNvPr id="823" name="Group 470"/>
                <p:cNvGrpSpPr/>
                <p:nvPr/>
              </p:nvGrpSpPr>
              <p:grpSpPr bwMode="auto">
                <a:xfrm>
                  <a:off x="325" y="1917"/>
                  <a:ext cx="231" cy="118"/>
                  <a:chOff x="325" y="1917"/>
                  <a:chExt cx="231" cy="118"/>
                </a:xfrm>
              </p:grpSpPr>
              <p:sp>
                <p:nvSpPr>
                  <p:cNvPr id="824" name="Freeform 471"/>
                  <p:cNvSpPr/>
                  <p:nvPr/>
                </p:nvSpPr>
                <p:spPr bwMode="auto">
                  <a:xfrm>
                    <a:off x="326" y="1917"/>
                    <a:ext cx="226" cy="105"/>
                  </a:xfrm>
                  <a:custGeom>
                    <a:avLst/>
                    <a:gdLst>
                      <a:gd name="T0" fmla="*/ 1132 w 1132"/>
                      <a:gd name="T1" fmla="*/ 223 h 525"/>
                      <a:gd name="T2" fmla="*/ 589 w 1132"/>
                      <a:gd name="T3" fmla="*/ 525 h 525"/>
                      <a:gd name="T4" fmla="*/ 0 w 1132"/>
                      <a:gd name="T5" fmla="*/ 230 h 525"/>
                      <a:gd name="T6" fmla="*/ 452 w 1132"/>
                      <a:gd name="T7" fmla="*/ 0 h 525"/>
                      <a:gd name="T8" fmla="*/ 1132 w 1132"/>
                      <a:gd name="T9" fmla="*/ 223 h 525"/>
                    </a:gdLst>
                    <a:ahLst/>
                    <a:cxnLst>
                      <a:cxn ang="0">
                        <a:pos x="T0" y="T1"/>
                      </a:cxn>
                      <a:cxn ang="0">
                        <a:pos x="T2" y="T3"/>
                      </a:cxn>
                      <a:cxn ang="0">
                        <a:pos x="T4" y="T5"/>
                      </a:cxn>
                      <a:cxn ang="0">
                        <a:pos x="T6" y="T7"/>
                      </a:cxn>
                      <a:cxn ang="0">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825" name="Freeform 472"/>
                  <p:cNvSpPr/>
                  <p:nvPr/>
                </p:nvSpPr>
                <p:spPr bwMode="auto">
                  <a:xfrm>
                    <a:off x="443" y="1961"/>
                    <a:ext cx="113" cy="74"/>
                  </a:xfrm>
                  <a:custGeom>
                    <a:avLst/>
                    <a:gdLst>
                      <a:gd name="T0" fmla="*/ 547 w 566"/>
                      <a:gd name="T1" fmla="*/ 0 h 371"/>
                      <a:gd name="T2" fmla="*/ 0 w 566"/>
                      <a:gd name="T3" fmla="*/ 307 h 371"/>
                      <a:gd name="T4" fmla="*/ 16 w 566"/>
                      <a:gd name="T5" fmla="*/ 371 h 371"/>
                      <a:gd name="T6" fmla="*/ 566 w 566"/>
                      <a:gd name="T7" fmla="*/ 60 h 371"/>
                      <a:gd name="T8" fmla="*/ 547 w 566"/>
                      <a:gd name="T9" fmla="*/ 0 h 371"/>
                    </a:gdLst>
                    <a:ahLst/>
                    <a:cxnLst>
                      <a:cxn ang="0">
                        <a:pos x="T0" y="T1"/>
                      </a:cxn>
                      <a:cxn ang="0">
                        <a:pos x="T2" y="T3"/>
                      </a:cxn>
                      <a:cxn ang="0">
                        <a:pos x="T4" y="T5"/>
                      </a:cxn>
                      <a:cxn ang="0">
                        <a:pos x="T6" y="T7"/>
                      </a:cxn>
                      <a:cxn ang="0">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826" name="Freeform 473"/>
                  <p:cNvSpPr/>
                  <p:nvPr/>
                </p:nvSpPr>
                <p:spPr bwMode="auto">
                  <a:xfrm>
                    <a:off x="325" y="1963"/>
                    <a:ext cx="121" cy="72"/>
                  </a:xfrm>
                  <a:custGeom>
                    <a:avLst/>
                    <a:gdLst>
                      <a:gd name="T0" fmla="*/ 605 w 605"/>
                      <a:gd name="T1" fmla="*/ 363 h 363"/>
                      <a:gd name="T2" fmla="*/ 587 w 605"/>
                      <a:gd name="T3" fmla="*/ 295 h 363"/>
                      <a:gd name="T4" fmla="*/ 0 w 605"/>
                      <a:gd name="T5" fmla="*/ 0 h 363"/>
                      <a:gd name="T6" fmla="*/ 21 w 605"/>
                      <a:gd name="T7" fmla="*/ 53 h 363"/>
                      <a:gd name="T8" fmla="*/ 605 w 605"/>
                      <a:gd name="T9" fmla="*/ 363 h 363"/>
                    </a:gdLst>
                    <a:ahLst/>
                    <a:cxnLst>
                      <a:cxn ang="0">
                        <a:pos x="T0" y="T1"/>
                      </a:cxn>
                      <a:cxn ang="0">
                        <a:pos x="T2" y="T3"/>
                      </a:cxn>
                      <a:cxn ang="0">
                        <a:pos x="T4" y="T5"/>
                      </a:cxn>
                      <a:cxn ang="0">
                        <a:pos x="T6" y="T7"/>
                      </a:cxn>
                      <a:cxn ang="0">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827" name="Freeform 474"/>
                  <p:cNvSpPr/>
                  <p:nvPr/>
                </p:nvSpPr>
                <p:spPr bwMode="auto">
                  <a:xfrm>
                    <a:off x="417" y="1966"/>
                    <a:ext cx="90" cy="46"/>
                  </a:xfrm>
                  <a:custGeom>
                    <a:avLst/>
                    <a:gdLst>
                      <a:gd name="T0" fmla="*/ 454 w 454"/>
                      <a:gd name="T1" fmla="*/ 59 h 230"/>
                      <a:gd name="T2" fmla="*/ 297 w 454"/>
                      <a:gd name="T3" fmla="*/ 0 h 230"/>
                      <a:gd name="T4" fmla="*/ 0 w 454"/>
                      <a:gd name="T5" fmla="*/ 161 h 230"/>
                      <a:gd name="T6" fmla="*/ 151 w 454"/>
                      <a:gd name="T7" fmla="*/ 230 h 230"/>
                      <a:gd name="T8" fmla="*/ 454 w 454"/>
                      <a:gd name="T9" fmla="*/ 59 h 230"/>
                    </a:gdLst>
                    <a:ahLst/>
                    <a:cxnLst>
                      <a:cxn ang="0">
                        <a:pos x="T0" y="T1"/>
                      </a:cxn>
                      <a:cxn ang="0">
                        <a:pos x="T2" y="T3"/>
                      </a:cxn>
                      <a:cxn ang="0">
                        <a:pos x="T4" y="T5"/>
                      </a:cxn>
                      <a:cxn ang="0">
                        <a:pos x="T6" y="T7"/>
                      </a:cxn>
                      <a:cxn ang="0">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828" name="Freeform 475"/>
                  <p:cNvSpPr/>
                  <p:nvPr/>
                </p:nvSpPr>
                <p:spPr bwMode="auto">
                  <a:xfrm>
                    <a:off x="336" y="1934"/>
                    <a:ext cx="134" cy="61"/>
                  </a:xfrm>
                  <a:custGeom>
                    <a:avLst/>
                    <a:gdLst>
                      <a:gd name="T0" fmla="*/ 669 w 669"/>
                      <a:gd name="T1" fmla="*/ 150 h 309"/>
                      <a:gd name="T2" fmla="*/ 377 w 669"/>
                      <a:gd name="T3" fmla="*/ 309 h 309"/>
                      <a:gd name="T4" fmla="*/ 0 w 669"/>
                      <a:gd name="T5" fmla="*/ 132 h 309"/>
                      <a:gd name="T6" fmla="*/ 273 w 669"/>
                      <a:gd name="T7" fmla="*/ 0 h 309"/>
                      <a:gd name="T8" fmla="*/ 669 w 669"/>
                      <a:gd name="T9" fmla="*/ 150 h 309"/>
                    </a:gdLst>
                    <a:ahLst/>
                    <a:cxnLst>
                      <a:cxn ang="0">
                        <a:pos x="T0" y="T1"/>
                      </a:cxn>
                      <a:cxn ang="0">
                        <a:pos x="T2" y="T3"/>
                      </a:cxn>
                      <a:cxn ang="0">
                        <a:pos x="T4" y="T5"/>
                      </a:cxn>
                      <a:cxn ang="0">
                        <a:pos x="T6" y="T7"/>
                      </a:cxn>
                      <a:cxn ang="0">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829" name="Freeform 476"/>
                  <p:cNvSpPr/>
                  <p:nvPr/>
                </p:nvSpPr>
                <p:spPr bwMode="auto">
                  <a:xfrm>
                    <a:off x="393" y="1920"/>
                    <a:ext cx="148" cy="57"/>
                  </a:xfrm>
                  <a:custGeom>
                    <a:avLst/>
                    <a:gdLst>
                      <a:gd name="T0" fmla="*/ 584 w 738"/>
                      <a:gd name="T1" fmla="*/ 283 h 283"/>
                      <a:gd name="T2" fmla="*/ 738 w 738"/>
                      <a:gd name="T3" fmla="*/ 205 h 283"/>
                      <a:gd name="T4" fmla="*/ 118 w 738"/>
                      <a:gd name="T5" fmla="*/ 0 h 283"/>
                      <a:gd name="T6" fmla="*/ 0 w 738"/>
                      <a:gd name="T7" fmla="*/ 60 h 283"/>
                      <a:gd name="T8" fmla="*/ 584 w 738"/>
                      <a:gd name="T9" fmla="*/ 283 h 283"/>
                    </a:gdLst>
                    <a:ahLst/>
                    <a:cxnLst>
                      <a:cxn ang="0">
                        <a:pos x="T0" y="T1"/>
                      </a:cxn>
                      <a:cxn ang="0">
                        <a:pos x="T2" y="T3"/>
                      </a:cxn>
                      <a:cxn ang="0">
                        <a:pos x="T4" y="T5"/>
                      </a:cxn>
                      <a:cxn ang="0">
                        <a:pos x="T6" y="T7"/>
                      </a:cxn>
                      <a:cxn ang="0">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830" name="Line 477"/>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1" name="Line 478"/>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2" name="Line 479"/>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3" name="Line 480"/>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4" name="Line 481"/>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5" name="Line 482"/>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6" name="Line 483"/>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7" name="Line 484"/>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8" name="Line 485"/>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39" name="Line 486"/>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0" name="Line 487"/>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1" name="Line 488"/>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2" name="Line 489"/>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3" name="Line 490"/>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4" name="Line 491"/>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5" name="Line 492"/>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6" name="Line 493"/>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7" name="Line 494"/>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8" name="Line 495"/>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49" name="Line 496"/>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850" name="Line 497"/>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grpSp>
      <p:sp>
        <p:nvSpPr>
          <p:cNvPr id="414" name="Line 4"/>
          <p:cNvSpPr>
            <a:spLocks noChangeShapeType="1"/>
          </p:cNvSpPr>
          <p:nvPr/>
        </p:nvSpPr>
        <p:spPr bwMode="auto">
          <a:xfrm flipH="1" flipV="1">
            <a:off x="2850513" y="5111522"/>
            <a:ext cx="607962" cy="55863"/>
          </a:xfrm>
          <a:prstGeom prst="line">
            <a:avLst/>
          </a:prstGeom>
          <a:noFill/>
          <a:ln w="38100">
            <a:solidFill>
              <a:srgbClr val="333399"/>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16" name="Freeform 5"/>
          <p:cNvSpPr/>
          <p:nvPr/>
        </p:nvSpPr>
        <p:spPr bwMode="auto">
          <a:xfrm>
            <a:off x="7942198" y="5063806"/>
            <a:ext cx="607962" cy="104743"/>
          </a:xfrm>
          <a:custGeom>
            <a:avLst/>
            <a:gdLst>
              <a:gd name="T0" fmla="*/ 480 w 480"/>
              <a:gd name="T1" fmla="*/ 0 h 90"/>
              <a:gd name="T2" fmla="*/ 0 w 480"/>
              <a:gd name="T3" fmla="*/ 90 h 90"/>
            </a:gdLst>
            <a:ahLst/>
            <a:cxnLst>
              <a:cxn ang="0">
                <a:pos x="T0" y="T1"/>
              </a:cxn>
              <a:cxn ang="0">
                <a:pos x="T2" y="T3"/>
              </a:cxn>
            </a:cxnLst>
            <a:rect l="0" t="0" r="r" b="b"/>
            <a:pathLst>
              <a:path w="480" h="90">
                <a:moveTo>
                  <a:pt x="480" y="0"/>
                </a:moveTo>
                <a:lnTo>
                  <a:pt x="0" y="90"/>
                </a:lnTo>
              </a:path>
            </a:pathLst>
          </a:custGeom>
          <a:noFill/>
          <a:ln w="38100" cmpd="sng">
            <a:solidFill>
              <a:srgbClr val="333399"/>
            </a:solidFill>
            <a:round/>
            <a:headEnd type="none" w="med" len="med"/>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19" name="Line 6"/>
          <p:cNvSpPr>
            <a:spLocks noChangeShapeType="1"/>
          </p:cNvSpPr>
          <p:nvPr/>
        </p:nvSpPr>
        <p:spPr bwMode="auto">
          <a:xfrm flipH="1" flipV="1">
            <a:off x="6665477" y="5223247"/>
            <a:ext cx="623162" cy="0"/>
          </a:xfrm>
          <a:prstGeom prst="line">
            <a:avLst/>
          </a:prstGeom>
          <a:noFill/>
          <a:ln w="38100">
            <a:solidFill>
              <a:srgbClr val="333399"/>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20" name="Line 7"/>
          <p:cNvSpPr>
            <a:spLocks noChangeShapeType="1"/>
          </p:cNvSpPr>
          <p:nvPr/>
        </p:nvSpPr>
        <p:spPr bwMode="auto">
          <a:xfrm flipH="1" flipV="1">
            <a:off x="4248827" y="5213937"/>
            <a:ext cx="623162" cy="0"/>
          </a:xfrm>
          <a:prstGeom prst="line">
            <a:avLst/>
          </a:prstGeom>
          <a:noFill/>
          <a:ln w="38100">
            <a:solidFill>
              <a:srgbClr val="333399"/>
            </a:solidFill>
            <a:rou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22" name="Text Box 8"/>
          <p:cNvSpPr txBox="1">
            <a:spLocks noChangeArrowheads="1"/>
          </p:cNvSpPr>
          <p:nvPr/>
        </p:nvSpPr>
        <p:spPr bwMode="auto">
          <a:xfrm>
            <a:off x="2174156" y="5732996"/>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发送方</a:t>
            </a:r>
            <a:endParaRPr kumimoji="1" lang="zh-CN" altLang="en-US" sz="900">
              <a:solidFill>
                <a:srgbClr val="0836BF"/>
              </a:solidFill>
            </a:endParaRPr>
          </a:p>
        </p:txBody>
      </p:sp>
      <p:sp>
        <p:nvSpPr>
          <p:cNvPr id="468" name="Text Box 9"/>
          <p:cNvSpPr txBox="1">
            <a:spLocks noChangeArrowheads="1"/>
          </p:cNvSpPr>
          <p:nvPr/>
        </p:nvSpPr>
        <p:spPr bwMode="auto">
          <a:xfrm>
            <a:off x="3093699" y="594364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邮件缓存</a:t>
            </a:r>
            <a:endParaRPr kumimoji="1" lang="zh-CN" altLang="en-US" sz="900">
              <a:solidFill>
                <a:srgbClr val="0836BF"/>
              </a:solidFill>
            </a:endParaRPr>
          </a:p>
        </p:txBody>
      </p:sp>
      <p:sp>
        <p:nvSpPr>
          <p:cNvPr id="469" name="Text Box 10"/>
          <p:cNvSpPr txBox="1">
            <a:spLocks noChangeArrowheads="1"/>
          </p:cNvSpPr>
          <p:nvPr/>
        </p:nvSpPr>
        <p:spPr bwMode="auto">
          <a:xfrm>
            <a:off x="6376695" y="5895928"/>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a:solidFill>
                  <a:srgbClr val="0836BF"/>
                </a:solidFill>
              </a:rPr>
              <a:t>   </a:t>
            </a:r>
            <a:r>
              <a:rPr kumimoji="1" lang="zh-CN" altLang="en-US" sz="900">
                <a:solidFill>
                  <a:srgbClr val="0836BF"/>
                </a:solidFill>
              </a:rPr>
              <a:t>接收端</a:t>
            </a:r>
            <a:endParaRPr kumimoji="1" lang="zh-CN" altLang="en-US" sz="900">
              <a:solidFill>
                <a:srgbClr val="0836BF"/>
              </a:solidFill>
            </a:endParaRPr>
          </a:p>
          <a:p>
            <a:r>
              <a:rPr kumimoji="1" lang="zh-CN" altLang="en-US" sz="900">
                <a:solidFill>
                  <a:srgbClr val="0836BF"/>
                </a:solidFill>
              </a:rPr>
              <a:t>邮件服务器</a:t>
            </a:r>
            <a:endParaRPr kumimoji="1" lang="zh-CN" altLang="en-US" sz="900">
              <a:solidFill>
                <a:srgbClr val="0836BF"/>
              </a:solidFill>
            </a:endParaRPr>
          </a:p>
        </p:txBody>
      </p:sp>
      <p:grpSp>
        <p:nvGrpSpPr>
          <p:cNvPr id="471" name="Group 12"/>
          <p:cNvGrpSpPr/>
          <p:nvPr/>
        </p:nvGrpSpPr>
        <p:grpSpPr bwMode="auto">
          <a:xfrm>
            <a:off x="7350702" y="4799621"/>
            <a:ext cx="364777" cy="335177"/>
            <a:chOff x="2351" y="2975"/>
            <a:chExt cx="481" cy="433"/>
          </a:xfrm>
        </p:grpSpPr>
        <p:sp>
          <p:nvSpPr>
            <p:cNvPr id="809" name="Rectangle 13"/>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endParaRPr lang="zh-CN" altLang="en-US" sz="900">
                <a:solidFill>
                  <a:srgbClr val="0836BF"/>
                </a:solidFill>
              </a:endParaRPr>
            </a:p>
          </p:txBody>
        </p:sp>
        <p:sp>
          <p:nvSpPr>
            <p:cNvPr id="810" name="Line 14"/>
            <p:cNvSpPr>
              <a:spLocks noChangeShapeType="1"/>
            </p:cNvSpPr>
            <p:nvPr/>
          </p:nvSpPr>
          <p:spPr bwMode="auto">
            <a:xfrm rot="-10800000">
              <a:off x="2351" y="3321"/>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1" name="Line 15"/>
            <p:cNvSpPr>
              <a:spLocks noChangeShapeType="1"/>
            </p:cNvSpPr>
            <p:nvPr/>
          </p:nvSpPr>
          <p:spPr bwMode="auto">
            <a:xfrm rot="-10800000">
              <a:off x="2351" y="3234"/>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2" name="Line 16"/>
            <p:cNvSpPr>
              <a:spLocks noChangeShapeType="1"/>
            </p:cNvSpPr>
            <p:nvPr/>
          </p:nvSpPr>
          <p:spPr bwMode="auto">
            <a:xfrm rot="-10800000">
              <a:off x="2351" y="3148"/>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3" name="Line 17"/>
            <p:cNvSpPr>
              <a:spLocks noChangeShapeType="1"/>
            </p:cNvSpPr>
            <p:nvPr/>
          </p:nvSpPr>
          <p:spPr bwMode="auto">
            <a:xfrm rot="-10800000">
              <a:off x="2351" y="3061"/>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4" name="Line 18"/>
            <p:cNvSpPr>
              <a:spLocks noChangeShapeType="1"/>
            </p:cNvSpPr>
            <p:nvPr/>
          </p:nvSpPr>
          <p:spPr bwMode="auto">
            <a:xfrm rot="-16200000">
              <a:off x="2519"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5" name="Line 19"/>
            <p:cNvSpPr>
              <a:spLocks noChangeShapeType="1"/>
            </p:cNvSpPr>
            <p:nvPr/>
          </p:nvSpPr>
          <p:spPr bwMode="auto">
            <a:xfrm rot="-16200000">
              <a:off x="2423"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6" name="Line 20"/>
            <p:cNvSpPr>
              <a:spLocks noChangeShapeType="1"/>
            </p:cNvSpPr>
            <p:nvPr/>
          </p:nvSpPr>
          <p:spPr bwMode="auto">
            <a:xfrm rot="-16200000">
              <a:off x="2327"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17" name="Line 21"/>
            <p:cNvSpPr>
              <a:spLocks noChangeShapeType="1"/>
            </p:cNvSpPr>
            <p:nvPr/>
          </p:nvSpPr>
          <p:spPr bwMode="auto">
            <a:xfrm rot="-16200000">
              <a:off x="2231"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472" name="Group 22"/>
          <p:cNvGrpSpPr/>
          <p:nvPr/>
        </p:nvGrpSpPr>
        <p:grpSpPr bwMode="auto">
          <a:xfrm>
            <a:off x="7267107" y="5204626"/>
            <a:ext cx="582631" cy="335177"/>
            <a:chOff x="1296" y="768"/>
            <a:chExt cx="556" cy="336"/>
          </a:xfrm>
        </p:grpSpPr>
        <p:sp>
          <p:nvSpPr>
            <p:cNvPr id="786" name="Rectangle 23"/>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a:endParaRPr kumimoji="1" lang="zh-CN" altLang="zh-CN" sz="900">
                <a:solidFill>
                  <a:srgbClr val="0836BF"/>
                </a:solidFill>
              </a:endParaRPr>
            </a:p>
          </p:txBody>
        </p:sp>
        <p:grpSp>
          <p:nvGrpSpPr>
            <p:cNvPr id="787" name="Group 24"/>
            <p:cNvGrpSpPr/>
            <p:nvPr/>
          </p:nvGrpSpPr>
          <p:grpSpPr bwMode="auto">
            <a:xfrm>
              <a:off x="1367" y="829"/>
              <a:ext cx="393" cy="214"/>
              <a:chOff x="2928" y="3744"/>
              <a:chExt cx="528" cy="336"/>
            </a:xfrm>
          </p:grpSpPr>
          <p:grpSp>
            <p:nvGrpSpPr>
              <p:cNvPr id="788" name="Group 25"/>
              <p:cNvGrpSpPr/>
              <p:nvPr/>
            </p:nvGrpSpPr>
            <p:grpSpPr bwMode="auto">
              <a:xfrm>
                <a:off x="3024" y="3744"/>
                <a:ext cx="432" cy="240"/>
                <a:chOff x="2736" y="3648"/>
                <a:chExt cx="432" cy="240"/>
              </a:xfrm>
            </p:grpSpPr>
            <p:grpSp>
              <p:nvGrpSpPr>
                <p:cNvPr id="803" name="Group 26"/>
                <p:cNvGrpSpPr/>
                <p:nvPr/>
              </p:nvGrpSpPr>
              <p:grpSpPr bwMode="auto">
                <a:xfrm>
                  <a:off x="2736" y="3648"/>
                  <a:ext cx="432" cy="240"/>
                  <a:chOff x="2592" y="3504"/>
                  <a:chExt cx="576" cy="384"/>
                </a:xfrm>
              </p:grpSpPr>
              <p:sp>
                <p:nvSpPr>
                  <p:cNvPr id="805" name="Rectangle 27"/>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6" name="Freeform 28"/>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7" name="Line 29"/>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8" name="Line 30"/>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804" name="Line 31"/>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789" name="Group 32"/>
              <p:cNvGrpSpPr/>
              <p:nvPr/>
            </p:nvGrpSpPr>
            <p:grpSpPr bwMode="auto">
              <a:xfrm>
                <a:off x="2976" y="3792"/>
                <a:ext cx="432" cy="240"/>
                <a:chOff x="2736" y="3648"/>
                <a:chExt cx="432" cy="240"/>
              </a:xfrm>
            </p:grpSpPr>
            <p:grpSp>
              <p:nvGrpSpPr>
                <p:cNvPr id="797" name="Group 33"/>
                <p:cNvGrpSpPr/>
                <p:nvPr/>
              </p:nvGrpSpPr>
              <p:grpSpPr bwMode="auto">
                <a:xfrm>
                  <a:off x="2736" y="3648"/>
                  <a:ext cx="432" cy="240"/>
                  <a:chOff x="2592" y="3504"/>
                  <a:chExt cx="576" cy="384"/>
                </a:xfrm>
              </p:grpSpPr>
              <p:sp>
                <p:nvSpPr>
                  <p:cNvPr id="799" name="Rectangle 34"/>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0" name="Freeform 35"/>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1" name="Line 36"/>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802" name="Line 37"/>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798" name="Line 38"/>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790" name="Group 39"/>
              <p:cNvGrpSpPr/>
              <p:nvPr/>
            </p:nvGrpSpPr>
            <p:grpSpPr bwMode="auto">
              <a:xfrm>
                <a:off x="2928" y="3840"/>
                <a:ext cx="432" cy="240"/>
                <a:chOff x="2736" y="3648"/>
                <a:chExt cx="432" cy="240"/>
              </a:xfrm>
            </p:grpSpPr>
            <p:grpSp>
              <p:nvGrpSpPr>
                <p:cNvPr id="791" name="Group 40"/>
                <p:cNvGrpSpPr/>
                <p:nvPr/>
              </p:nvGrpSpPr>
              <p:grpSpPr bwMode="auto">
                <a:xfrm>
                  <a:off x="2736" y="3648"/>
                  <a:ext cx="432" cy="240"/>
                  <a:chOff x="2592" y="3504"/>
                  <a:chExt cx="576" cy="384"/>
                </a:xfrm>
              </p:grpSpPr>
              <p:sp>
                <p:nvSpPr>
                  <p:cNvPr id="793" name="Rectangle 41"/>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4" name="Freeform 42"/>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5" name="Line 43"/>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796" name="Line 44"/>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792" name="Line 45"/>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grpSp>
      <p:grpSp>
        <p:nvGrpSpPr>
          <p:cNvPr id="473" name="Group 46"/>
          <p:cNvGrpSpPr/>
          <p:nvPr/>
        </p:nvGrpSpPr>
        <p:grpSpPr bwMode="auto">
          <a:xfrm>
            <a:off x="2310946" y="4877597"/>
            <a:ext cx="705490" cy="743673"/>
            <a:chOff x="246" y="1767"/>
            <a:chExt cx="557" cy="639"/>
          </a:xfrm>
        </p:grpSpPr>
        <p:grpSp>
          <p:nvGrpSpPr>
            <p:cNvPr id="727" name="Group 47"/>
            <p:cNvGrpSpPr/>
            <p:nvPr/>
          </p:nvGrpSpPr>
          <p:grpSpPr bwMode="auto">
            <a:xfrm>
              <a:off x="246" y="1943"/>
              <a:ext cx="557" cy="463"/>
              <a:chOff x="246" y="1943"/>
              <a:chExt cx="557" cy="463"/>
            </a:xfrm>
          </p:grpSpPr>
          <p:sp>
            <p:nvSpPr>
              <p:cNvPr id="780" name="Freeform 48"/>
              <p:cNvSpPr/>
              <p:nvPr/>
            </p:nvSpPr>
            <p:spPr bwMode="auto">
              <a:xfrm>
                <a:off x="373" y="2005"/>
                <a:ext cx="196" cy="295"/>
              </a:xfrm>
              <a:custGeom>
                <a:avLst/>
                <a:gdLst>
                  <a:gd name="T0" fmla="*/ 652 w 982"/>
                  <a:gd name="T1" fmla="*/ 26 h 1477"/>
                  <a:gd name="T2" fmla="*/ 982 w 982"/>
                  <a:gd name="T3" fmla="*/ 1347 h 1477"/>
                  <a:gd name="T4" fmla="*/ 0 w 982"/>
                  <a:gd name="T5" fmla="*/ 1477 h 1477"/>
                  <a:gd name="T6" fmla="*/ 252 w 982"/>
                  <a:gd name="T7" fmla="*/ 0 h 1477"/>
                </a:gdLst>
                <a:ahLst/>
                <a:cxnLst>
                  <a:cxn ang="0">
                    <a:pos x="T0" y="T1"/>
                  </a:cxn>
                  <a:cxn ang="0">
                    <a:pos x="T2" y="T3"/>
                  </a:cxn>
                  <a:cxn ang="0">
                    <a:pos x="T4" y="T5"/>
                  </a:cxn>
                  <a:cxn ang="0">
                    <a:pos x="T6" y="T7"/>
                  </a:cxn>
                </a:cxnLst>
                <a:rect l="0" t="0" r="r" b="b"/>
                <a:pathLst>
                  <a:path w="982" h="1477">
                    <a:moveTo>
                      <a:pt x="652" y="26"/>
                    </a:moveTo>
                    <a:lnTo>
                      <a:pt x="982" y="1347"/>
                    </a:lnTo>
                    <a:lnTo>
                      <a:pt x="0" y="1477"/>
                    </a:lnTo>
                    <a:lnTo>
                      <a:pt x="252" y="0"/>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nvGrpSpPr>
              <p:cNvPr id="781" name="Group 49"/>
              <p:cNvGrpSpPr/>
              <p:nvPr/>
            </p:nvGrpSpPr>
            <p:grpSpPr bwMode="auto">
              <a:xfrm>
                <a:off x="246" y="1943"/>
                <a:ext cx="551" cy="121"/>
                <a:chOff x="246" y="1943"/>
                <a:chExt cx="551" cy="121"/>
              </a:xfrm>
            </p:grpSpPr>
            <p:sp>
              <p:nvSpPr>
                <p:cNvPr id="783" name="Freeform 50"/>
                <p:cNvSpPr/>
                <p:nvPr/>
              </p:nvSpPr>
              <p:spPr bwMode="auto">
                <a:xfrm>
                  <a:off x="246" y="1943"/>
                  <a:ext cx="551" cy="104"/>
                </a:xfrm>
                <a:custGeom>
                  <a:avLst/>
                  <a:gdLst>
                    <a:gd name="T0" fmla="*/ 2751 w 2751"/>
                    <a:gd name="T1" fmla="*/ 270 h 522"/>
                    <a:gd name="T2" fmla="*/ 1016 w 2751"/>
                    <a:gd name="T3" fmla="*/ 522 h 522"/>
                    <a:gd name="T4" fmla="*/ 0 w 2751"/>
                    <a:gd name="T5" fmla="*/ 132 h 522"/>
                    <a:gd name="T6" fmla="*/ 1302 w 2751"/>
                    <a:gd name="T7" fmla="*/ 0 h 522"/>
                    <a:gd name="T8" fmla="*/ 2751 w 2751"/>
                    <a:gd name="T9" fmla="*/ 270 h 522"/>
                  </a:gdLst>
                  <a:ahLst/>
                  <a:cxnLst>
                    <a:cxn ang="0">
                      <a:pos x="T0" y="T1"/>
                    </a:cxn>
                    <a:cxn ang="0">
                      <a:pos x="T2" y="T3"/>
                    </a:cxn>
                    <a:cxn ang="0">
                      <a:pos x="T4" y="T5"/>
                    </a:cxn>
                    <a:cxn ang="0">
                      <a:pos x="T6" y="T7"/>
                    </a:cxn>
                    <a:cxn ang="0">
                      <a:pos x="T8" y="T9"/>
                    </a:cxn>
                  </a:cxnLst>
                  <a:rect l="0" t="0" r="r" b="b"/>
                  <a:pathLst>
                    <a:path w="2751" h="522">
                      <a:moveTo>
                        <a:pt x="2751" y="270"/>
                      </a:moveTo>
                      <a:lnTo>
                        <a:pt x="1016" y="522"/>
                      </a:lnTo>
                      <a:lnTo>
                        <a:pt x="0" y="132"/>
                      </a:lnTo>
                      <a:lnTo>
                        <a:pt x="1302" y="0"/>
                      </a:lnTo>
                      <a:lnTo>
                        <a:pt x="2751" y="270"/>
                      </a:lnTo>
                      <a:close/>
                    </a:path>
                  </a:pathLst>
                </a:custGeom>
                <a:solidFill>
                  <a:srgbClr val="FFFFFF"/>
                </a:solidFill>
                <a:ln w="3175">
                  <a:solidFill>
                    <a:srgbClr val="000000"/>
                  </a:solidFill>
                  <a:prstDash val="solid"/>
                  <a:round/>
                </a:ln>
              </p:spPr>
              <p:txBody>
                <a:bodyPr/>
                <a:lstStyle/>
                <a:p>
                  <a:endParaRPr lang="zh-CN" altLang="en-US" sz="900">
                    <a:solidFill>
                      <a:srgbClr val="0836BF"/>
                    </a:solidFill>
                  </a:endParaRPr>
                </a:p>
              </p:txBody>
            </p:sp>
            <p:sp>
              <p:nvSpPr>
                <p:cNvPr id="784" name="Freeform 51"/>
                <p:cNvSpPr/>
                <p:nvPr/>
              </p:nvSpPr>
              <p:spPr bwMode="auto">
                <a:xfrm>
                  <a:off x="450" y="1997"/>
                  <a:ext cx="345" cy="67"/>
                </a:xfrm>
                <a:custGeom>
                  <a:avLst/>
                  <a:gdLst>
                    <a:gd name="T0" fmla="*/ 1728 w 1728"/>
                    <a:gd name="T1" fmla="*/ 0 h 337"/>
                    <a:gd name="T2" fmla="*/ 0 w 1728"/>
                    <a:gd name="T3" fmla="*/ 251 h 337"/>
                    <a:gd name="T4" fmla="*/ 0 w 1728"/>
                    <a:gd name="T5" fmla="*/ 337 h 337"/>
                    <a:gd name="T6" fmla="*/ 1728 w 1728"/>
                    <a:gd name="T7" fmla="*/ 88 h 337"/>
                    <a:gd name="T8" fmla="*/ 1728 w 1728"/>
                    <a:gd name="T9" fmla="*/ 0 h 337"/>
                  </a:gdLst>
                  <a:ahLst/>
                  <a:cxnLst>
                    <a:cxn ang="0">
                      <a:pos x="T0" y="T1"/>
                    </a:cxn>
                    <a:cxn ang="0">
                      <a:pos x="T2" y="T3"/>
                    </a:cxn>
                    <a:cxn ang="0">
                      <a:pos x="T4" y="T5"/>
                    </a:cxn>
                    <a:cxn ang="0">
                      <a:pos x="T6" y="T7"/>
                    </a:cxn>
                    <a:cxn ang="0">
                      <a:pos x="T8" y="T9"/>
                    </a:cxn>
                  </a:cxnLst>
                  <a:rect l="0" t="0" r="r" b="b"/>
                  <a:pathLst>
                    <a:path w="1728" h="337">
                      <a:moveTo>
                        <a:pt x="1728" y="0"/>
                      </a:moveTo>
                      <a:lnTo>
                        <a:pt x="0" y="251"/>
                      </a:lnTo>
                      <a:lnTo>
                        <a:pt x="0" y="337"/>
                      </a:lnTo>
                      <a:lnTo>
                        <a:pt x="1728" y="88"/>
                      </a:lnTo>
                      <a:lnTo>
                        <a:pt x="1728" y="0"/>
                      </a:lnTo>
                      <a:close/>
                    </a:path>
                  </a:pathLst>
                </a:custGeom>
                <a:solidFill>
                  <a:srgbClr val="E0E0E0"/>
                </a:solidFill>
                <a:ln w="3175">
                  <a:solidFill>
                    <a:srgbClr val="000000"/>
                  </a:solidFill>
                  <a:prstDash val="solid"/>
                  <a:round/>
                </a:ln>
              </p:spPr>
              <p:txBody>
                <a:bodyPr/>
                <a:lstStyle/>
                <a:p>
                  <a:endParaRPr lang="zh-CN" altLang="en-US" sz="900">
                    <a:solidFill>
                      <a:srgbClr val="0836BF"/>
                    </a:solidFill>
                  </a:endParaRPr>
                </a:p>
              </p:txBody>
            </p:sp>
            <p:sp>
              <p:nvSpPr>
                <p:cNvPr id="785" name="Freeform 52"/>
                <p:cNvSpPr/>
                <p:nvPr/>
              </p:nvSpPr>
              <p:spPr bwMode="auto">
                <a:xfrm>
                  <a:off x="246" y="1969"/>
                  <a:ext cx="204" cy="95"/>
                </a:xfrm>
                <a:custGeom>
                  <a:avLst/>
                  <a:gdLst>
                    <a:gd name="T0" fmla="*/ 1016 w 1016"/>
                    <a:gd name="T1" fmla="*/ 476 h 476"/>
                    <a:gd name="T2" fmla="*/ 1016 w 1016"/>
                    <a:gd name="T3" fmla="*/ 390 h 476"/>
                    <a:gd name="T4" fmla="*/ 0 w 1016"/>
                    <a:gd name="T5" fmla="*/ 0 h 476"/>
                    <a:gd name="T6" fmla="*/ 0 w 1016"/>
                    <a:gd name="T7" fmla="*/ 60 h 476"/>
                    <a:gd name="T8" fmla="*/ 1016 w 1016"/>
                    <a:gd name="T9" fmla="*/ 476 h 476"/>
                  </a:gdLst>
                  <a:ahLst/>
                  <a:cxnLst>
                    <a:cxn ang="0">
                      <a:pos x="T0" y="T1"/>
                    </a:cxn>
                    <a:cxn ang="0">
                      <a:pos x="T2" y="T3"/>
                    </a:cxn>
                    <a:cxn ang="0">
                      <a:pos x="T4" y="T5"/>
                    </a:cxn>
                    <a:cxn ang="0">
                      <a:pos x="T6" y="T7"/>
                    </a:cxn>
                    <a:cxn ang="0">
                      <a:pos x="T8" y="T9"/>
                    </a:cxn>
                  </a:cxnLst>
                  <a:rect l="0" t="0" r="r" b="b"/>
                  <a:pathLst>
                    <a:path w="1016" h="476">
                      <a:moveTo>
                        <a:pt x="1016" y="476"/>
                      </a:moveTo>
                      <a:lnTo>
                        <a:pt x="1016" y="390"/>
                      </a:lnTo>
                      <a:lnTo>
                        <a:pt x="0" y="0"/>
                      </a:lnTo>
                      <a:lnTo>
                        <a:pt x="0" y="60"/>
                      </a:lnTo>
                      <a:lnTo>
                        <a:pt x="1016" y="476"/>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grpSp>
          <p:sp>
            <p:nvSpPr>
              <p:cNvPr id="782" name="Freeform 53"/>
              <p:cNvSpPr/>
              <p:nvPr/>
            </p:nvSpPr>
            <p:spPr bwMode="auto">
              <a:xfrm>
                <a:off x="564" y="2028"/>
                <a:ext cx="239" cy="378"/>
              </a:xfrm>
              <a:custGeom>
                <a:avLst/>
                <a:gdLst>
                  <a:gd name="T0" fmla="*/ 660 w 1195"/>
                  <a:gd name="T1" fmla="*/ 0 h 1893"/>
                  <a:gd name="T2" fmla="*/ 1195 w 1195"/>
                  <a:gd name="T3" fmla="*/ 1747 h 1893"/>
                  <a:gd name="T4" fmla="*/ 0 w 1195"/>
                  <a:gd name="T5" fmla="*/ 1893 h 1893"/>
                  <a:gd name="T6" fmla="*/ 191 w 1195"/>
                  <a:gd name="T7" fmla="*/ 35 h 1893"/>
                </a:gdLst>
                <a:ahLst/>
                <a:cxnLst>
                  <a:cxn ang="0">
                    <a:pos x="T0" y="T1"/>
                  </a:cxn>
                  <a:cxn ang="0">
                    <a:pos x="T2" y="T3"/>
                  </a:cxn>
                  <a:cxn ang="0">
                    <a:pos x="T4" y="T5"/>
                  </a:cxn>
                  <a:cxn ang="0">
                    <a:pos x="T6" y="T7"/>
                  </a:cxn>
                </a:cxnLst>
                <a:rect l="0" t="0" r="r" b="b"/>
                <a:pathLst>
                  <a:path w="1195" h="1893">
                    <a:moveTo>
                      <a:pt x="660" y="0"/>
                    </a:moveTo>
                    <a:lnTo>
                      <a:pt x="1195" y="1747"/>
                    </a:lnTo>
                    <a:lnTo>
                      <a:pt x="0" y="1893"/>
                    </a:lnTo>
                    <a:lnTo>
                      <a:pt x="191" y="35"/>
                    </a:lnTo>
                  </a:path>
                </a:pathLst>
              </a:custGeom>
              <a:noFill/>
              <a:ln w="17463">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900">
                  <a:solidFill>
                    <a:srgbClr val="0836BF"/>
                  </a:solidFill>
                </a:endParaRPr>
              </a:p>
            </p:txBody>
          </p:sp>
        </p:grpSp>
        <p:grpSp>
          <p:nvGrpSpPr>
            <p:cNvPr id="728" name="Group 54"/>
            <p:cNvGrpSpPr/>
            <p:nvPr/>
          </p:nvGrpSpPr>
          <p:grpSpPr bwMode="auto">
            <a:xfrm>
              <a:off x="325" y="1767"/>
              <a:ext cx="383" cy="268"/>
              <a:chOff x="325" y="1767"/>
              <a:chExt cx="383" cy="268"/>
            </a:xfrm>
          </p:grpSpPr>
          <p:grpSp>
            <p:nvGrpSpPr>
              <p:cNvPr id="729" name="Group 55"/>
              <p:cNvGrpSpPr/>
              <p:nvPr/>
            </p:nvGrpSpPr>
            <p:grpSpPr bwMode="auto">
              <a:xfrm>
                <a:off x="412" y="1767"/>
                <a:ext cx="296" cy="243"/>
                <a:chOff x="412" y="1767"/>
                <a:chExt cx="296" cy="243"/>
              </a:xfrm>
            </p:grpSpPr>
            <p:grpSp>
              <p:nvGrpSpPr>
                <p:cNvPr id="762" name="Group 56"/>
                <p:cNvGrpSpPr/>
                <p:nvPr/>
              </p:nvGrpSpPr>
              <p:grpSpPr bwMode="auto">
                <a:xfrm>
                  <a:off x="412" y="1767"/>
                  <a:ext cx="296" cy="243"/>
                  <a:chOff x="412" y="1767"/>
                  <a:chExt cx="296" cy="243"/>
                </a:xfrm>
              </p:grpSpPr>
              <p:grpSp>
                <p:nvGrpSpPr>
                  <p:cNvPr id="771" name="Group 57"/>
                  <p:cNvGrpSpPr/>
                  <p:nvPr/>
                </p:nvGrpSpPr>
                <p:grpSpPr bwMode="auto">
                  <a:xfrm>
                    <a:off x="412" y="1904"/>
                    <a:ext cx="296" cy="106"/>
                    <a:chOff x="412" y="1904"/>
                    <a:chExt cx="296" cy="106"/>
                  </a:xfrm>
                </p:grpSpPr>
                <p:sp>
                  <p:nvSpPr>
                    <p:cNvPr id="777" name="Freeform 58"/>
                    <p:cNvSpPr/>
                    <p:nvPr/>
                  </p:nvSpPr>
                  <p:spPr bwMode="auto">
                    <a:xfrm>
                      <a:off x="412" y="1904"/>
                      <a:ext cx="170" cy="106"/>
                    </a:xfrm>
                    <a:custGeom>
                      <a:avLst/>
                      <a:gdLst>
                        <a:gd name="T0" fmla="*/ 848 w 848"/>
                        <a:gd name="T1" fmla="*/ 162 h 530"/>
                        <a:gd name="T2" fmla="*/ 848 w 848"/>
                        <a:gd name="T3" fmla="*/ 530 h 530"/>
                        <a:gd name="T4" fmla="*/ 0 w 848"/>
                        <a:gd name="T5" fmla="*/ 258 h 530"/>
                        <a:gd name="T6" fmla="*/ 0 w 848"/>
                        <a:gd name="T7" fmla="*/ 0 h 530"/>
                        <a:gd name="T8" fmla="*/ 848 w 848"/>
                        <a:gd name="T9" fmla="*/ 162 h 530"/>
                      </a:gdLst>
                      <a:ahLst/>
                      <a:cxnLst>
                        <a:cxn ang="0">
                          <a:pos x="T0" y="T1"/>
                        </a:cxn>
                        <a:cxn ang="0">
                          <a:pos x="T2" y="T3"/>
                        </a:cxn>
                        <a:cxn ang="0">
                          <a:pos x="T4" y="T5"/>
                        </a:cxn>
                        <a:cxn ang="0">
                          <a:pos x="T6" y="T7"/>
                        </a:cxn>
                        <a:cxn ang="0">
                          <a:pos x="T8" y="T9"/>
                        </a:cxn>
                      </a:cxnLst>
                      <a:rect l="0" t="0" r="r" b="b"/>
                      <a:pathLst>
                        <a:path w="848" h="530">
                          <a:moveTo>
                            <a:pt x="848" y="162"/>
                          </a:moveTo>
                          <a:lnTo>
                            <a:pt x="848" y="530"/>
                          </a:lnTo>
                          <a:lnTo>
                            <a:pt x="0" y="258"/>
                          </a:lnTo>
                          <a:lnTo>
                            <a:pt x="0" y="0"/>
                          </a:lnTo>
                          <a:lnTo>
                            <a:pt x="848" y="162"/>
                          </a:lnTo>
                          <a:close/>
                        </a:path>
                      </a:pathLst>
                    </a:custGeom>
                    <a:solidFill>
                      <a:srgbClr val="A0A0A0"/>
                    </a:solidFill>
                    <a:ln w="3175">
                      <a:solidFill>
                        <a:srgbClr val="000000"/>
                      </a:solidFill>
                      <a:prstDash val="solid"/>
                      <a:round/>
                    </a:ln>
                  </p:spPr>
                  <p:txBody>
                    <a:bodyPr/>
                    <a:lstStyle/>
                    <a:p>
                      <a:endParaRPr lang="zh-CN" altLang="en-US" sz="900">
                        <a:solidFill>
                          <a:srgbClr val="0836BF"/>
                        </a:solidFill>
                      </a:endParaRPr>
                    </a:p>
                  </p:txBody>
                </p:sp>
                <p:sp>
                  <p:nvSpPr>
                    <p:cNvPr id="778" name="Freeform 59"/>
                    <p:cNvSpPr/>
                    <p:nvPr/>
                  </p:nvSpPr>
                  <p:spPr bwMode="auto">
                    <a:xfrm>
                      <a:off x="582" y="1929"/>
                      <a:ext cx="126" cy="81"/>
                    </a:xfrm>
                    <a:custGeom>
                      <a:avLst/>
                      <a:gdLst>
                        <a:gd name="T0" fmla="*/ 0 w 631"/>
                        <a:gd name="T1" fmla="*/ 36 h 404"/>
                        <a:gd name="T2" fmla="*/ 0 w 631"/>
                        <a:gd name="T3" fmla="*/ 404 h 404"/>
                        <a:gd name="T4" fmla="*/ 631 w 631"/>
                        <a:gd name="T5" fmla="*/ 312 h 404"/>
                        <a:gd name="T6" fmla="*/ 631 w 631"/>
                        <a:gd name="T7" fmla="*/ 0 h 404"/>
                        <a:gd name="T8" fmla="*/ 0 w 631"/>
                        <a:gd name="T9" fmla="*/ 36 h 404"/>
                      </a:gdLst>
                      <a:ahLst/>
                      <a:cxnLst>
                        <a:cxn ang="0">
                          <a:pos x="T0" y="T1"/>
                        </a:cxn>
                        <a:cxn ang="0">
                          <a:pos x="T2" y="T3"/>
                        </a:cxn>
                        <a:cxn ang="0">
                          <a:pos x="T4" y="T5"/>
                        </a:cxn>
                        <a:cxn ang="0">
                          <a:pos x="T6" y="T7"/>
                        </a:cxn>
                        <a:cxn ang="0">
                          <a:pos x="T8" y="T9"/>
                        </a:cxn>
                      </a:cxnLst>
                      <a:rect l="0" t="0" r="r" b="b"/>
                      <a:pathLst>
                        <a:path w="631" h="404">
                          <a:moveTo>
                            <a:pt x="0" y="36"/>
                          </a:moveTo>
                          <a:lnTo>
                            <a:pt x="0" y="404"/>
                          </a:lnTo>
                          <a:lnTo>
                            <a:pt x="631" y="312"/>
                          </a:lnTo>
                          <a:lnTo>
                            <a:pt x="631" y="0"/>
                          </a:lnTo>
                          <a:lnTo>
                            <a:pt x="0" y="36"/>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779" name="Freeform 60"/>
                    <p:cNvSpPr/>
                    <p:nvPr/>
                  </p:nvSpPr>
                  <p:spPr bwMode="auto">
                    <a:xfrm>
                      <a:off x="412" y="1904"/>
                      <a:ext cx="296" cy="32"/>
                    </a:xfrm>
                    <a:custGeom>
                      <a:avLst/>
                      <a:gdLst>
                        <a:gd name="T0" fmla="*/ 1479 w 1479"/>
                        <a:gd name="T1" fmla="*/ 126 h 162"/>
                        <a:gd name="T2" fmla="*/ 842 w 1479"/>
                        <a:gd name="T3" fmla="*/ 162 h 162"/>
                        <a:gd name="T4" fmla="*/ 0 w 1479"/>
                        <a:gd name="T5" fmla="*/ 0 h 162"/>
                        <a:gd name="T6" fmla="*/ 619 w 1479"/>
                        <a:gd name="T7" fmla="*/ 0 h 162"/>
                        <a:gd name="T8" fmla="*/ 1479 w 1479"/>
                        <a:gd name="T9" fmla="*/ 126 h 162"/>
                      </a:gdLst>
                      <a:ahLst/>
                      <a:cxnLst>
                        <a:cxn ang="0">
                          <a:pos x="T0" y="T1"/>
                        </a:cxn>
                        <a:cxn ang="0">
                          <a:pos x="T2" y="T3"/>
                        </a:cxn>
                        <a:cxn ang="0">
                          <a:pos x="T4" y="T5"/>
                        </a:cxn>
                        <a:cxn ang="0">
                          <a:pos x="T6" y="T7"/>
                        </a:cxn>
                        <a:cxn ang="0">
                          <a:pos x="T8" y="T9"/>
                        </a:cxn>
                      </a:cxnLst>
                      <a:rect l="0" t="0" r="r" b="b"/>
                      <a:pathLst>
                        <a:path w="1479" h="162">
                          <a:moveTo>
                            <a:pt x="1479" y="126"/>
                          </a:moveTo>
                          <a:lnTo>
                            <a:pt x="842" y="162"/>
                          </a:lnTo>
                          <a:lnTo>
                            <a:pt x="0" y="0"/>
                          </a:lnTo>
                          <a:lnTo>
                            <a:pt x="619" y="0"/>
                          </a:lnTo>
                          <a:lnTo>
                            <a:pt x="1479" y="126"/>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grpSp>
              <p:sp>
                <p:nvSpPr>
                  <p:cNvPr id="772" name="Freeform 61"/>
                  <p:cNvSpPr/>
                  <p:nvPr/>
                </p:nvSpPr>
                <p:spPr bwMode="auto">
                  <a:xfrm>
                    <a:off x="504" y="1895"/>
                    <a:ext cx="108" cy="30"/>
                  </a:xfrm>
                  <a:custGeom>
                    <a:avLst/>
                    <a:gdLst>
                      <a:gd name="T0" fmla="*/ 538 w 538"/>
                      <a:gd name="T1" fmla="*/ 86 h 151"/>
                      <a:gd name="T2" fmla="*/ 538 w 538"/>
                      <a:gd name="T3" fmla="*/ 135 h 151"/>
                      <a:gd name="T4" fmla="*/ 287 w 538"/>
                      <a:gd name="T5" fmla="*/ 151 h 151"/>
                      <a:gd name="T6" fmla="*/ 0 w 538"/>
                      <a:gd name="T7" fmla="*/ 97 h 151"/>
                      <a:gd name="T8" fmla="*/ 0 w 538"/>
                      <a:gd name="T9" fmla="*/ 0 h 151"/>
                      <a:gd name="T10" fmla="*/ 538 w 538"/>
                      <a:gd name="T11" fmla="*/ 86 h 151"/>
                    </a:gdLst>
                    <a:ahLst/>
                    <a:cxnLst>
                      <a:cxn ang="0">
                        <a:pos x="T0" y="T1"/>
                      </a:cxn>
                      <a:cxn ang="0">
                        <a:pos x="T2" y="T3"/>
                      </a:cxn>
                      <a:cxn ang="0">
                        <a:pos x="T4" y="T5"/>
                      </a:cxn>
                      <a:cxn ang="0">
                        <a:pos x="T6" y="T7"/>
                      </a:cxn>
                      <a:cxn ang="0">
                        <a:pos x="T8" y="T9"/>
                      </a:cxn>
                      <a:cxn ang="0">
                        <a:pos x="T10" y="T11"/>
                      </a:cxn>
                    </a:cxnLst>
                    <a:rect l="0" t="0" r="r" b="b"/>
                    <a:pathLst>
                      <a:path w="538" h="151">
                        <a:moveTo>
                          <a:pt x="538" y="86"/>
                        </a:moveTo>
                        <a:lnTo>
                          <a:pt x="538" y="135"/>
                        </a:lnTo>
                        <a:lnTo>
                          <a:pt x="287" y="151"/>
                        </a:lnTo>
                        <a:lnTo>
                          <a:pt x="0" y="97"/>
                        </a:lnTo>
                        <a:lnTo>
                          <a:pt x="0" y="0"/>
                        </a:lnTo>
                        <a:lnTo>
                          <a:pt x="538" y="86"/>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grpSp>
                <p:nvGrpSpPr>
                  <p:cNvPr id="773" name="Group 62"/>
                  <p:cNvGrpSpPr/>
                  <p:nvPr/>
                </p:nvGrpSpPr>
                <p:grpSpPr bwMode="auto">
                  <a:xfrm>
                    <a:off x="446" y="1767"/>
                    <a:ext cx="239" cy="151"/>
                    <a:chOff x="446" y="1767"/>
                    <a:chExt cx="239" cy="151"/>
                  </a:xfrm>
                </p:grpSpPr>
                <p:sp>
                  <p:nvSpPr>
                    <p:cNvPr id="774" name="Freeform 63"/>
                    <p:cNvSpPr/>
                    <p:nvPr/>
                  </p:nvSpPr>
                  <p:spPr bwMode="auto">
                    <a:xfrm>
                      <a:off x="446" y="1767"/>
                      <a:ext cx="137" cy="148"/>
                    </a:xfrm>
                    <a:custGeom>
                      <a:avLst/>
                      <a:gdLst>
                        <a:gd name="T0" fmla="*/ 589 w 686"/>
                        <a:gd name="T1" fmla="*/ 740 h 740"/>
                        <a:gd name="T2" fmla="*/ 686 w 686"/>
                        <a:gd name="T3" fmla="*/ 24 h 740"/>
                        <a:gd name="T4" fmla="*/ 95 w 686"/>
                        <a:gd name="T5" fmla="*/ 0 h 740"/>
                        <a:gd name="T6" fmla="*/ 0 w 686"/>
                        <a:gd name="T7" fmla="*/ 638 h 740"/>
                        <a:gd name="T8" fmla="*/ 589 w 686"/>
                        <a:gd name="T9" fmla="*/ 740 h 740"/>
                      </a:gdLst>
                      <a:ahLst/>
                      <a:cxnLst>
                        <a:cxn ang="0">
                          <a:pos x="T0" y="T1"/>
                        </a:cxn>
                        <a:cxn ang="0">
                          <a:pos x="T2" y="T3"/>
                        </a:cxn>
                        <a:cxn ang="0">
                          <a:pos x="T4" y="T5"/>
                        </a:cxn>
                        <a:cxn ang="0">
                          <a:pos x="T6" y="T7"/>
                        </a:cxn>
                        <a:cxn ang="0">
                          <a:pos x="T8" y="T9"/>
                        </a:cxn>
                      </a:cxnLst>
                      <a:rect l="0" t="0" r="r" b="b"/>
                      <a:pathLst>
                        <a:path w="686" h="740">
                          <a:moveTo>
                            <a:pt x="589" y="740"/>
                          </a:moveTo>
                          <a:lnTo>
                            <a:pt x="686" y="24"/>
                          </a:lnTo>
                          <a:lnTo>
                            <a:pt x="95" y="0"/>
                          </a:lnTo>
                          <a:lnTo>
                            <a:pt x="0" y="638"/>
                          </a:lnTo>
                          <a:lnTo>
                            <a:pt x="589" y="740"/>
                          </a:lnTo>
                          <a:close/>
                        </a:path>
                      </a:pathLst>
                    </a:custGeom>
                    <a:solidFill>
                      <a:srgbClr val="A0A0A0"/>
                    </a:solidFill>
                    <a:ln w="3175">
                      <a:solidFill>
                        <a:srgbClr val="000000"/>
                      </a:solidFill>
                      <a:prstDash val="solid"/>
                      <a:round/>
                    </a:ln>
                  </p:spPr>
                  <p:txBody>
                    <a:bodyPr/>
                    <a:lstStyle/>
                    <a:p>
                      <a:endParaRPr lang="zh-CN" altLang="en-US" sz="900">
                        <a:solidFill>
                          <a:srgbClr val="0836BF"/>
                        </a:solidFill>
                      </a:endParaRPr>
                    </a:p>
                  </p:txBody>
                </p:sp>
                <p:sp>
                  <p:nvSpPr>
                    <p:cNvPr id="775" name="Freeform 64"/>
                    <p:cNvSpPr/>
                    <p:nvPr/>
                  </p:nvSpPr>
                  <p:spPr bwMode="auto">
                    <a:xfrm>
                      <a:off x="564" y="1771"/>
                      <a:ext cx="121" cy="147"/>
                    </a:xfrm>
                    <a:custGeom>
                      <a:avLst/>
                      <a:gdLst>
                        <a:gd name="T0" fmla="*/ 97 w 608"/>
                        <a:gd name="T1" fmla="*/ 0 h 735"/>
                        <a:gd name="T2" fmla="*/ 608 w 608"/>
                        <a:gd name="T3" fmla="*/ 163 h 735"/>
                        <a:gd name="T4" fmla="*/ 536 w 608"/>
                        <a:gd name="T5" fmla="*/ 735 h 735"/>
                        <a:gd name="T6" fmla="*/ 0 w 608"/>
                        <a:gd name="T7" fmla="*/ 717 h 735"/>
                        <a:gd name="T8" fmla="*/ 97 w 608"/>
                        <a:gd name="T9" fmla="*/ 0 h 735"/>
                      </a:gdLst>
                      <a:ahLst/>
                      <a:cxnLst>
                        <a:cxn ang="0">
                          <a:pos x="T0" y="T1"/>
                        </a:cxn>
                        <a:cxn ang="0">
                          <a:pos x="T2" y="T3"/>
                        </a:cxn>
                        <a:cxn ang="0">
                          <a:pos x="T4" y="T5"/>
                        </a:cxn>
                        <a:cxn ang="0">
                          <a:pos x="T6" y="T7"/>
                        </a:cxn>
                        <a:cxn ang="0">
                          <a:pos x="T8" y="T9"/>
                        </a:cxn>
                      </a:cxnLst>
                      <a:rect l="0" t="0" r="r" b="b"/>
                      <a:pathLst>
                        <a:path w="608" h="735">
                          <a:moveTo>
                            <a:pt x="97" y="0"/>
                          </a:moveTo>
                          <a:lnTo>
                            <a:pt x="608" y="163"/>
                          </a:lnTo>
                          <a:lnTo>
                            <a:pt x="536" y="735"/>
                          </a:lnTo>
                          <a:lnTo>
                            <a:pt x="0" y="717"/>
                          </a:lnTo>
                          <a:lnTo>
                            <a:pt x="97" y="0"/>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776" name="Freeform 65"/>
                    <p:cNvSpPr/>
                    <p:nvPr/>
                  </p:nvSpPr>
                  <p:spPr bwMode="auto">
                    <a:xfrm>
                      <a:off x="462" y="1781"/>
                      <a:ext cx="98" cy="112"/>
                    </a:xfrm>
                    <a:custGeom>
                      <a:avLst/>
                      <a:gdLst>
                        <a:gd name="T0" fmla="*/ 493 w 493"/>
                        <a:gd name="T1" fmla="*/ 25 h 557"/>
                        <a:gd name="T2" fmla="*/ 423 w 493"/>
                        <a:gd name="T3" fmla="*/ 557 h 557"/>
                        <a:gd name="T4" fmla="*/ 0 w 493"/>
                        <a:gd name="T5" fmla="*/ 494 h 557"/>
                        <a:gd name="T6" fmla="*/ 73 w 493"/>
                        <a:gd name="T7" fmla="*/ 0 h 557"/>
                        <a:gd name="T8" fmla="*/ 493 w 493"/>
                        <a:gd name="T9" fmla="*/ 25 h 557"/>
                      </a:gdLst>
                      <a:ahLst/>
                      <a:cxnLst>
                        <a:cxn ang="0">
                          <a:pos x="T0" y="T1"/>
                        </a:cxn>
                        <a:cxn ang="0">
                          <a:pos x="T2" y="T3"/>
                        </a:cxn>
                        <a:cxn ang="0">
                          <a:pos x="T4" y="T5"/>
                        </a:cxn>
                        <a:cxn ang="0">
                          <a:pos x="T6" y="T7"/>
                        </a:cxn>
                        <a:cxn ang="0">
                          <a:pos x="T8" y="T9"/>
                        </a:cxn>
                      </a:cxnLst>
                      <a:rect l="0" t="0" r="r" b="b"/>
                      <a:pathLst>
                        <a:path w="493" h="557">
                          <a:moveTo>
                            <a:pt x="493" y="25"/>
                          </a:moveTo>
                          <a:lnTo>
                            <a:pt x="423" y="557"/>
                          </a:lnTo>
                          <a:lnTo>
                            <a:pt x="0" y="494"/>
                          </a:lnTo>
                          <a:lnTo>
                            <a:pt x="73" y="0"/>
                          </a:lnTo>
                          <a:lnTo>
                            <a:pt x="493" y="25"/>
                          </a:lnTo>
                          <a:close/>
                        </a:path>
                      </a:pathLst>
                    </a:custGeom>
                    <a:solidFill>
                      <a:srgbClr val="00C0C0"/>
                    </a:solidFill>
                    <a:ln w="3175">
                      <a:solidFill>
                        <a:srgbClr val="000000"/>
                      </a:solidFill>
                      <a:prstDash val="solid"/>
                      <a:round/>
                    </a:ln>
                  </p:spPr>
                  <p:txBody>
                    <a:bodyPr/>
                    <a:lstStyle/>
                    <a:p>
                      <a:endParaRPr lang="zh-CN" altLang="en-US" sz="900">
                        <a:solidFill>
                          <a:srgbClr val="0836BF"/>
                        </a:solidFill>
                      </a:endParaRPr>
                    </a:p>
                  </p:txBody>
                </p:sp>
              </p:grpSp>
            </p:grpSp>
            <p:grpSp>
              <p:nvGrpSpPr>
                <p:cNvPr id="763" name="Group 66"/>
                <p:cNvGrpSpPr/>
                <p:nvPr/>
              </p:nvGrpSpPr>
              <p:grpSpPr bwMode="auto">
                <a:xfrm>
                  <a:off x="424" y="1915"/>
                  <a:ext cx="97" cy="69"/>
                  <a:chOff x="424" y="1915"/>
                  <a:chExt cx="97" cy="69"/>
                </a:xfrm>
              </p:grpSpPr>
              <p:sp>
                <p:nvSpPr>
                  <p:cNvPr id="764" name="Freeform 67"/>
                  <p:cNvSpPr/>
                  <p:nvPr/>
                </p:nvSpPr>
                <p:spPr bwMode="auto">
                  <a:xfrm>
                    <a:off x="424" y="1915"/>
                    <a:ext cx="97" cy="69"/>
                  </a:xfrm>
                  <a:custGeom>
                    <a:avLst/>
                    <a:gdLst>
                      <a:gd name="T0" fmla="*/ 0 w 483"/>
                      <a:gd name="T1" fmla="*/ 0 h 346"/>
                      <a:gd name="T2" fmla="*/ 483 w 483"/>
                      <a:gd name="T3" fmla="*/ 104 h 346"/>
                      <a:gd name="T4" fmla="*/ 483 w 483"/>
                      <a:gd name="T5" fmla="*/ 346 h 346"/>
                      <a:gd name="T6" fmla="*/ 0 w 483"/>
                      <a:gd name="T7" fmla="*/ 195 h 346"/>
                      <a:gd name="T8" fmla="*/ 0 w 483"/>
                      <a:gd name="T9" fmla="*/ 0 h 346"/>
                    </a:gdLst>
                    <a:ahLst/>
                    <a:cxnLst>
                      <a:cxn ang="0">
                        <a:pos x="T0" y="T1"/>
                      </a:cxn>
                      <a:cxn ang="0">
                        <a:pos x="T2" y="T3"/>
                      </a:cxn>
                      <a:cxn ang="0">
                        <a:pos x="T4" y="T5"/>
                      </a:cxn>
                      <a:cxn ang="0">
                        <a:pos x="T6" y="T7"/>
                      </a:cxn>
                      <a:cxn ang="0">
                        <a:pos x="T8" y="T9"/>
                      </a:cxn>
                    </a:cxnLst>
                    <a:rect l="0" t="0" r="r" b="b"/>
                    <a:pathLst>
                      <a:path w="483" h="346">
                        <a:moveTo>
                          <a:pt x="0" y="0"/>
                        </a:moveTo>
                        <a:lnTo>
                          <a:pt x="483" y="104"/>
                        </a:lnTo>
                        <a:lnTo>
                          <a:pt x="483" y="346"/>
                        </a:lnTo>
                        <a:lnTo>
                          <a:pt x="0" y="195"/>
                        </a:lnTo>
                        <a:lnTo>
                          <a:pt x="0" y="0"/>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765" name="Line 68"/>
                  <p:cNvSpPr>
                    <a:spLocks noChangeShapeType="1"/>
                  </p:cNvSpPr>
                  <p:nvPr/>
                </p:nvSpPr>
                <p:spPr bwMode="auto">
                  <a:xfrm flipH="1" flipV="1">
                    <a:off x="433" y="1933"/>
                    <a:ext cx="26" cy="6"/>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6" name="Line 69"/>
                  <p:cNvSpPr>
                    <a:spLocks noChangeShapeType="1"/>
                  </p:cNvSpPr>
                  <p:nvPr/>
                </p:nvSpPr>
                <p:spPr bwMode="auto">
                  <a:xfrm>
                    <a:off x="472" y="1941"/>
                    <a:ext cx="34" cy="7"/>
                  </a:xfrm>
                  <a:prstGeom prst="line">
                    <a:avLst/>
                  </a:prstGeom>
                  <a:noFill/>
                  <a:ln w="6350">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7" name="Line 70"/>
                  <p:cNvSpPr>
                    <a:spLocks noChangeShapeType="1"/>
                  </p:cNvSpPr>
                  <p:nvPr/>
                </p:nvSpPr>
                <p:spPr bwMode="auto">
                  <a:xfrm>
                    <a:off x="465" y="1924"/>
                    <a:ext cx="1" cy="45"/>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8" name="Line 71"/>
                  <p:cNvSpPr>
                    <a:spLocks noChangeShapeType="1"/>
                  </p:cNvSpPr>
                  <p:nvPr/>
                </p:nvSpPr>
                <p:spPr bwMode="auto">
                  <a:xfrm>
                    <a:off x="511" y="1934"/>
                    <a:ext cx="1" cy="49"/>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69" name="Line 72"/>
                  <p:cNvSpPr>
                    <a:spLocks noChangeShapeType="1"/>
                  </p:cNvSpPr>
                  <p:nvPr/>
                </p:nvSpPr>
                <p:spPr bwMode="auto">
                  <a:xfrm>
                    <a:off x="425" y="1933"/>
                    <a:ext cx="88" cy="22"/>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70" name="Line 73"/>
                  <p:cNvSpPr>
                    <a:spLocks noChangeShapeType="1"/>
                  </p:cNvSpPr>
                  <p:nvPr/>
                </p:nvSpPr>
                <p:spPr bwMode="auto">
                  <a:xfrm flipH="1" flipV="1">
                    <a:off x="424" y="1926"/>
                    <a:ext cx="89" cy="21"/>
                  </a:xfrm>
                  <a:prstGeom prst="line">
                    <a:avLst/>
                  </a:prstGeom>
                  <a:noFill/>
                  <a:ln w="3175">
                    <a:solidFill>
                      <a:srgbClr val="00000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nvGrpSpPr>
              <p:cNvPr id="730" name="Group 74"/>
              <p:cNvGrpSpPr/>
              <p:nvPr/>
            </p:nvGrpSpPr>
            <p:grpSpPr bwMode="auto">
              <a:xfrm>
                <a:off x="325" y="1917"/>
                <a:ext cx="231" cy="118"/>
                <a:chOff x="325" y="1917"/>
                <a:chExt cx="231" cy="118"/>
              </a:xfrm>
            </p:grpSpPr>
            <p:grpSp>
              <p:nvGrpSpPr>
                <p:cNvPr id="731" name="Group 75"/>
                <p:cNvGrpSpPr/>
                <p:nvPr/>
              </p:nvGrpSpPr>
              <p:grpSpPr bwMode="auto">
                <a:xfrm>
                  <a:off x="504" y="1981"/>
                  <a:ext cx="37" cy="28"/>
                  <a:chOff x="504" y="1981"/>
                  <a:chExt cx="37" cy="28"/>
                </a:xfrm>
              </p:grpSpPr>
              <p:sp>
                <p:nvSpPr>
                  <p:cNvPr id="760" name="Freeform 76"/>
                  <p:cNvSpPr/>
                  <p:nvPr/>
                </p:nvSpPr>
                <p:spPr bwMode="auto">
                  <a:xfrm>
                    <a:off x="531" y="1981"/>
                    <a:ext cx="10" cy="28"/>
                  </a:xfrm>
                  <a:custGeom>
                    <a:avLst/>
                    <a:gdLst>
                      <a:gd name="T0" fmla="*/ 37 w 53"/>
                      <a:gd name="T1" fmla="*/ 0 h 140"/>
                      <a:gd name="T2" fmla="*/ 53 w 53"/>
                      <a:gd name="T3" fmla="*/ 131 h 140"/>
                      <a:gd name="T4" fmla="*/ 14 w 53"/>
                      <a:gd name="T5" fmla="*/ 140 h 140"/>
                      <a:gd name="T6" fmla="*/ 0 w 53"/>
                      <a:gd name="T7" fmla="*/ 6 h 140"/>
                      <a:gd name="T8" fmla="*/ 37 w 53"/>
                      <a:gd name="T9" fmla="*/ 0 h 140"/>
                    </a:gdLst>
                    <a:ahLst/>
                    <a:cxnLst>
                      <a:cxn ang="0">
                        <a:pos x="T0" y="T1"/>
                      </a:cxn>
                      <a:cxn ang="0">
                        <a:pos x="T2" y="T3"/>
                      </a:cxn>
                      <a:cxn ang="0">
                        <a:pos x="T4" y="T5"/>
                      </a:cxn>
                      <a:cxn ang="0">
                        <a:pos x="T6" y="T7"/>
                      </a:cxn>
                      <a:cxn ang="0">
                        <a:pos x="T8" y="T9"/>
                      </a:cxn>
                    </a:cxnLst>
                    <a:rect l="0" t="0" r="r" b="b"/>
                    <a:pathLst>
                      <a:path w="53" h="140">
                        <a:moveTo>
                          <a:pt x="37" y="0"/>
                        </a:moveTo>
                        <a:lnTo>
                          <a:pt x="53" y="131"/>
                        </a:lnTo>
                        <a:lnTo>
                          <a:pt x="14" y="140"/>
                        </a:lnTo>
                        <a:lnTo>
                          <a:pt x="0" y="6"/>
                        </a:lnTo>
                        <a:lnTo>
                          <a:pt x="37" y="0"/>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761" name="Freeform 77"/>
                  <p:cNvSpPr/>
                  <p:nvPr/>
                </p:nvSpPr>
                <p:spPr bwMode="auto">
                  <a:xfrm>
                    <a:off x="504" y="1985"/>
                    <a:ext cx="29" cy="24"/>
                  </a:xfrm>
                  <a:custGeom>
                    <a:avLst/>
                    <a:gdLst>
                      <a:gd name="T0" fmla="*/ 136 w 148"/>
                      <a:gd name="T1" fmla="*/ 5 h 122"/>
                      <a:gd name="T2" fmla="*/ 148 w 148"/>
                      <a:gd name="T3" fmla="*/ 122 h 122"/>
                      <a:gd name="T4" fmla="*/ 0 w 148"/>
                      <a:gd name="T5" fmla="*/ 61 h 122"/>
                      <a:gd name="T6" fmla="*/ 58 w 148"/>
                      <a:gd name="T7" fmla="*/ 43 h 122"/>
                      <a:gd name="T8" fmla="*/ 111 w 148"/>
                      <a:gd name="T9" fmla="*/ 70 h 122"/>
                      <a:gd name="T10" fmla="*/ 94 w 148"/>
                      <a:gd name="T11" fmla="*/ 0 h 122"/>
                      <a:gd name="T12" fmla="*/ 136 w 148"/>
                      <a:gd name="T13" fmla="*/ 5 h 122"/>
                    </a:gdLst>
                    <a:ahLst/>
                    <a:cxnLst>
                      <a:cxn ang="0">
                        <a:pos x="T0" y="T1"/>
                      </a:cxn>
                      <a:cxn ang="0">
                        <a:pos x="T2" y="T3"/>
                      </a:cxn>
                      <a:cxn ang="0">
                        <a:pos x="T4" y="T5"/>
                      </a:cxn>
                      <a:cxn ang="0">
                        <a:pos x="T6" y="T7"/>
                      </a:cxn>
                      <a:cxn ang="0">
                        <a:pos x="T8" y="T9"/>
                      </a:cxn>
                      <a:cxn ang="0">
                        <a:pos x="T10" y="T11"/>
                      </a:cxn>
                      <a:cxn ang="0">
                        <a:pos x="T12" y="T13"/>
                      </a:cxn>
                    </a:cxnLst>
                    <a:rect l="0" t="0" r="r" b="b"/>
                    <a:pathLst>
                      <a:path w="148" h="122">
                        <a:moveTo>
                          <a:pt x="136" y="5"/>
                        </a:moveTo>
                        <a:lnTo>
                          <a:pt x="148" y="122"/>
                        </a:lnTo>
                        <a:lnTo>
                          <a:pt x="0" y="61"/>
                        </a:lnTo>
                        <a:lnTo>
                          <a:pt x="58" y="43"/>
                        </a:lnTo>
                        <a:lnTo>
                          <a:pt x="111" y="70"/>
                        </a:lnTo>
                        <a:lnTo>
                          <a:pt x="94" y="0"/>
                        </a:lnTo>
                        <a:lnTo>
                          <a:pt x="136" y="5"/>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grpSp>
            <p:grpSp>
              <p:nvGrpSpPr>
                <p:cNvPr id="732" name="Group 78"/>
                <p:cNvGrpSpPr/>
                <p:nvPr/>
              </p:nvGrpSpPr>
              <p:grpSpPr bwMode="auto">
                <a:xfrm>
                  <a:off x="325" y="1917"/>
                  <a:ext cx="231" cy="118"/>
                  <a:chOff x="325" y="1917"/>
                  <a:chExt cx="231" cy="118"/>
                </a:xfrm>
              </p:grpSpPr>
              <p:sp>
                <p:nvSpPr>
                  <p:cNvPr id="733" name="Freeform 79"/>
                  <p:cNvSpPr/>
                  <p:nvPr/>
                </p:nvSpPr>
                <p:spPr bwMode="auto">
                  <a:xfrm>
                    <a:off x="326" y="1917"/>
                    <a:ext cx="226" cy="105"/>
                  </a:xfrm>
                  <a:custGeom>
                    <a:avLst/>
                    <a:gdLst>
                      <a:gd name="T0" fmla="*/ 1132 w 1132"/>
                      <a:gd name="T1" fmla="*/ 223 h 525"/>
                      <a:gd name="T2" fmla="*/ 589 w 1132"/>
                      <a:gd name="T3" fmla="*/ 525 h 525"/>
                      <a:gd name="T4" fmla="*/ 0 w 1132"/>
                      <a:gd name="T5" fmla="*/ 230 h 525"/>
                      <a:gd name="T6" fmla="*/ 452 w 1132"/>
                      <a:gd name="T7" fmla="*/ 0 h 525"/>
                      <a:gd name="T8" fmla="*/ 1132 w 1132"/>
                      <a:gd name="T9" fmla="*/ 223 h 525"/>
                    </a:gdLst>
                    <a:ahLst/>
                    <a:cxnLst>
                      <a:cxn ang="0">
                        <a:pos x="T0" y="T1"/>
                      </a:cxn>
                      <a:cxn ang="0">
                        <a:pos x="T2" y="T3"/>
                      </a:cxn>
                      <a:cxn ang="0">
                        <a:pos x="T4" y="T5"/>
                      </a:cxn>
                      <a:cxn ang="0">
                        <a:pos x="T6" y="T7"/>
                      </a:cxn>
                      <a:cxn ang="0">
                        <a:pos x="T8" y="T9"/>
                      </a:cxn>
                    </a:cxnLst>
                    <a:rect l="0" t="0" r="r" b="b"/>
                    <a:pathLst>
                      <a:path w="1132" h="525">
                        <a:moveTo>
                          <a:pt x="1132" y="223"/>
                        </a:moveTo>
                        <a:lnTo>
                          <a:pt x="589" y="525"/>
                        </a:lnTo>
                        <a:lnTo>
                          <a:pt x="0" y="230"/>
                        </a:lnTo>
                        <a:lnTo>
                          <a:pt x="452" y="0"/>
                        </a:lnTo>
                        <a:lnTo>
                          <a:pt x="1132" y="223"/>
                        </a:lnTo>
                        <a:close/>
                      </a:path>
                    </a:pathLst>
                  </a:custGeom>
                  <a:solidFill>
                    <a:srgbClr val="808080"/>
                  </a:solidFill>
                  <a:ln w="3175">
                    <a:solidFill>
                      <a:srgbClr val="000000"/>
                    </a:solidFill>
                    <a:prstDash val="solid"/>
                    <a:round/>
                  </a:ln>
                </p:spPr>
                <p:txBody>
                  <a:bodyPr/>
                  <a:lstStyle/>
                  <a:p>
                    <a:endParaRPr lang="zh-CN" altLang="en-US" sz="900">
                      <a:solidFill>
                        <a:srgbClr val="0836BF"/>
                      </a:solidFill>
                    </a:endParaRPr>
                  </a:p>
                </p:txBody>
              </p:sp>
              <p:sp>
                <p:nvSpPr>
                  <p:cNvPr id="734" name="Freeform 80"/>
                  <p:cNvSpPr/>
                  <p:nvPr/>
                </p:nvSpPr>
                <p:spPr bwMode="auto">
                  <a:xfrm>
                    <a:off x="443" y="1961"/>
                    <a:ext cx="113" cy="74"/>
                  </a:xfrm>
                  <a:custGeom>
                    <a:avLst/>
                    <a:gdLst>
                      <a:gd name="T0" fmla="*/ 547 w 566"/>
                      <a:gd name="T1" fmla="*/ 0 h 371"/>
                      <a:gd name="T2" fmla="*/ 0 w 566"/>
                      <a:gd name="T3" fmla="*/ 307 h 371"/>
                      <a:gd name="T4" fmla="*/ 16 w 566"/>
                      <a:gd name="T5" fmla="*/ 371 h 371"/>
                      <a:gd name="T6" fmla="*/ 566 w 566"/>
                      <a:gd name="T7" fmla="*/ 60 h 371"/>
                      <a:gd name="T8" fmla="*/ 547 w 566"/>
                      <a:gd name="T9" fmla="*/ 0 h 371"/>
                    </a:gdLst>
                    <a:ahLst/>
                    <a:cxnLst>
                      <a:cxn ang="0">
                        <a:pos x="T0" y="T1"/>
                      </a:cxn>
                      <a:cxn ang="0">
                        <a:pos x="T2" y="T3"/>
                      </a:cxn>
                      <a:cxn ang="0">
                        <a:pos x="T4" y="T5"/>
                      </a:cxn>
                      <a:cxn ang="0">
                        <a:pos x="T6" y="T7"/>
                      </a:cxn>
                      <a:cxn ang="0">
                        <a:pos x="T8" y="T9"/>
                      </a:cxn>
                    </a:cxnLst>
                    <a:rect l="0" t="0" r="r" b="b"/>
                    <a:pathLst>
                      <a:path w="566" h="371">
                        <a:moveTo>
                          <a:pt x="547" y="0"/>
                        </a:moveTo>
                        <a:lnTo>
                          <a:pt x="0" y="307"/>
                        </a:lnTo>
                        <a:lnTo>
                          <a:pt x="16" y="371"/>
                        </a:lnTo>
                        <a:lnTo>
                          <a:pt x="566" y="60"/>
                        </a:lnTo>
                        <a:lnTo>
                          <a:pt x="547" y="0"/>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735" name="Freeform 81"/>
                  <p:cNvSpPr/>
                  <p:nvPr/>
                </p:nvSpPr>
                <p:spPr bwMode="auto">
                  <a:xfrm>
                    <a:off x="325" y="1963"/>
                    <a:ext cx="121" cy="72"/>
                  </a:xfrm>
                  <a:custGeom>
                    <a:avLst/>
                    <a:gdLst>
                      <a:gd name="T0" fmla="*/ 605 w 605"/>
                      <a:gd name="T1" fmla="*/ 363 h 363"/>
                      <a:gd name="T2" fmla="*/ 587 w 605"/>
                      <a:gd name="T3" fmla="*/ 295 h 363"/>
                      <a:gd name="T4" fmla="*/ 0 w 605"/>
                      <a:gd name="T5" fmla="*/ 0 h 363"/>
                      <a:gd name="T6" fmla="*/ 21 w 605"/>
                      <a:gd name="T7" fmla="*/ 53 h 363"/>
                      <a:gd name="T8" fmla="*/ 605 w 605"/>
                      <a:gd name="T9" fmla="*/ 363 h 363"/>
                    </a:gdLst>
                    <a:ahLst/>
                    <a:cxnLst>
                      <a:cxn ang="0">
                        <a:pos x="T0" y="T1"/>
                      </a:cxn>
                      <a:cxn ang="0">
                        <a:pos x="T2" y="T3"/>
                      </a:cxn>
                      <a:cxn ang="0">
                        <a:pos x="T4" y="T5"/>
                      </a:cxn>
                      <a:cxn ang="0">
                        <a:pos x="T6" y="T7"/>
                      </a:cxn>
                      <a:cxn ang="0">
                        <a:pos x="T8" y="T9"/>
                      </a:cxn>
                    </a:cxnLst>
                    <a:rect l="0" t="0" r="r" b="b"/>
                    <a:pathLst>
                      <a:path w="605" h="363">
                        <a:moveTo>
                          <a:pt x="605" y="363"/>
                        </a:moveTo>
                        <a:lnTo>
                          <a:pt x="587" y="295"/>
                        </a:lnTo>
                        <a:lnTo>
                          <a:pt x="0" y="0"/>
                        </a:lnTo>
                        <a:lnTo>
                          <a:pt x="21" y="53"/>
                        </a:lnTo>
                        <a:lnTo>
                          <a:pt x="605" y="363"/>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736" name="Freeform 82"/>
                  <p:cNvSpPr/>
                  <p:nvPr/>
                </p:nvSpPr>
                <p:spPr bwMode="auto">
                  <a:xfrm>
                    <a:off x="417" y="1966"/>
                    <a:ext cx="90" cy="46"/>
                  </a:xfrm>
                  <a:custGeom>
                    <a:avLst/>
                    <a:gdLst>
                      <a:gd name="T0" fmla="*/ 454 w 454"/>
                      <a:gd name="T1" fmla="*/ 59 h 230"/>
                      <a:gd name="T2" fmla="*/ 297 w 454"/>
                      <a:gd name="T3" fmla="*/ 0 h 230"/>
                      <a:gd name="T4" fmla="*/ 0 w 454"/>
                      <a:gd name="T5" fmla="*/ 161 h 230"/>
                      <a:gd name="T6" fmla="*/ 151 w 454"/>
                      <a:gd name="T7" fmla="*/ 230 h 230"/>
                      <a:gd name="T8" fmla="*/ 454 w 454"/>
                      <a:gd name="T9" fmla="*/ 59 h 230"/>
                    </a:gdLst>
                    <a:ahLst/>
                    <a:cxnLst>
                      <a:cxn ang="0">
                        <a:pos x="T0" y="T1"/>
                      </a:cxn>
                      <a:cxn ang="0">
                        <a:pos x="T2" y="T3"/>
                      </a:cxn>
                      <a:cxn ang="0">
                        <a:pos x="T4" y="T5"/>
                      </a:cxn>
                      <a:cxn ang="0">
                        <a:pos x="T6" y="T7"/>
                      </a:cxn>
                      <a:cxn ang="0">
                        <a:pos x="T8" y="T9"/>
                      </a:cxn>
                    </a:cxnLst>
                    <a:rect l="0" t="0" r="r" b="b"/>
                    <a:pathLst>
                      <a:path w="454" h="230">
                        <a:moveTo>
                          <a:pt x="454" y="59"/>
                        </a:moveTo>
                        <a:lnTo>
                          <a:pt x="297" y="0"/>
                        </a:lnTo>
                        <a:lnTo>
                          <a:pt x="0" y="161"/>
                        </a:lnTo>
                        <a:lnTo>
                          <a:pt x="151" y="230"/>
                        </a:lnTo>
                        <a:lnTo>
                          <a:pt x="454" y="59"/>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37" name="Freeform 83"/>
                  <p:cNvSpPr/>
                  <p:nvPr/>
                </p:nvSpPr>
                <p:spPr bwMode="auto">
                  <a:xfrm>
                    <a:off x="336" y="1934"/>
                    <a:ext cx="134" cy="61"/>
                  </a:xfrm>
                  <a:custGeom>
                    <a:avLst/>
                    <a:gdLst>
                      <a:gd name="T0" fmla="*/ 669 w 669"/>
                      <a:gd name="T1" fmla="*/ 150 h 309"/>
                      <a:gd name="T2" fmla="*/ 377 w 669"/>
                      <a:gd name="T3" fmla="*/ 309 h 309"/>
                      <a:gd name="T4" fmla="*/ 0 w 669"/>
                      <a:gd name="T5" fmla="*/ 132 h 309"/>
                      <a:gd name="T6" fmla="*/ 273 w 669"/>
                      <a:gd name="T7" fmla="*/ 0 h 309"/>
                      <a:gd name="T8" fmla="*/ 669 w 669"/>
                      <a:gd name="T9" fmla="*/ 150 h 309"/>
                    </a:gdLst>
                    <a:ahLst/>
                    <a:cxnLst>
                      <a:cxn ang="0">
                        <a:pos x="T0" y="T1"/>
                      </a:cxn>
                      <a:cxn ang="0">
                        <a:pos x="T2" y="T3"/>
                      </a:cxn>
                      <a:cxn ang="0">
                        <a:pos x="T4" y="T5"/>
                      </a:cxn>
                      <a:cxn ang="0">
                        <a:pos x="T6" y="T7"/>
                      </a:cxn>
                      <a:cxn ang="0">
                        <a:pos x="T8" y="T9"/>
                      </a:cxn>
                    </a:cxnLst>
                    <a:rect l="0" t="0" r="r" b="b"/>
                    <a:pathLst>
                      <a:path w="669" h="309">
                        <a:moveTo>
                          <a:pt x="669" y="150"/>
                        </a:moveTo>
                        <a:lnTo>
                          <a:pt x="377" y="309"/>
                        </a:lnTo>
                        <a:lnTo>
                          <a:pt x="0" y="132"/>
                        </a:lnTo>
                        <a:lnTo>
                          <a:pt x="273" y="0"/>
                        </a:lnTo>
                        <a:lnTo>
                          <a:pt x="669" y="150"/>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38" name="Freeform 84"/>
                  <p:cNvSpPr/>
                  <p:nvPr/>
                </p:nvSpPr>
                <p:spPr bwMode="auto">
                  <a:xfrm>
                    <a:off x="393" y="1920"/>
                    <a:ext cx="148" cy="57"/>
                  </a:xfrm>
                  <a:custGeom>
                    <a:avLst/>
                    <a:gdLst>
                      <a:gd name="T0" fmla="*/ 584 w 738"/>
                      <a:gd name="T1" fmla="*/ 283 h 283"/>
                      <a:gd name="T2" fmla="*/ 738 w 738"/>
                      <a:gd name="T3" fmla="*/ 205 h 283"/>
                      <a:gd name="T4" fmla="*/ 118 w 738"/>
                      <a:gd name="T5" fmla="*/ 0 h 283"/>
                      <a:gd name="T6" fmla="*/ 0 w 738"/>
                      <a:gd name="T7" fmla="*/ 60 h 283"/>
                      <a:gd name="T8" fmla="*/ 584 w 738"/>
                      <a:gd name="T9" fmla="*/ 283 h 283"/>
                    </a:gdLst>
                    <a:ahLst/>
                    <a:cxnLst>
                      <a:cxn ang="0">
                        <a:pos x="T0" y="T1"/>
                      </a:cxn>
                      <a:cxn ang="0">
                        <a:pos x="T2" y="T3"/>
                      </a:cxn>
                      <a:cxn ang="0">
                        <a:pos x="T4" y="T5"/>
                      </a:cxn>
                      <a:cxn ang="0">
                        <a:pos x="T6" y="T7"/>
                      </a:cxn>
                      <a:cxn ang="0">
                        <a:pos x="T8" y="T9"/>
                      </a:cxn>
                    </a:cxnLst>
                    <a:rect l="0" t="0" r="r" b="b"/>
                    <a:pathLst>
                      <a:path w="738" h="283">
                        <a:moveTo>
                          <a:pt x="584" y="283"/>
                        </a:moveTo>
                        <a:lnTo>
                          <a:pt x="738" y="205"/>
                        </a:lnTo>
                        <a:lnTo>
                          <a:pt x="118" y="0"/>
                        </a:lnTo>
                        <a:lnTo>
                          <a:pt x="0" y="60"/>
                        </a:lnTo>
                        <a:lnTo>
                          <a:pt x="584" y="283"/>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39" name="Line 85"/>
                  <p:cNvSpPr>
                    <a:spLocks noChangeShapeType="1"/>
                  </p:cNvSpPr>
                  <p:nvPr/>
                </p:nvSpPr>
                <p:spPr bwMode="auto">
                  <a:xfrm flipH="1" flipV="1">
                    <a:off x="411" y="1923"/>
                    <a:ext cx="128" cy="4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0" name="Line 86"/>
                  <p:cNvSpPr>
                    <a:spLocks noChangeShapeType="1"/>
                  </p:cNvSpPr>
                  <p:nvPr/>
                </p:nvSpPr>
                <p:spPr bwMode="auto">
                  <a:xfrm flipH="1" flipV="1">
                    <a:off x="404" y="1925"/>
                    <a:ext cx="124" cy="45"/>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1" name="Line 87"/>
                  <p:cNvSpPr>
                    <a:spLocks noChangeShapeType="1"/>
                  </p:cNvSpPr>
                  <p:nvPr/>
                </p:nvSpPr>
                <p:spPr bwMode="auto">
                  <a:xfrm flipH="1" flipV="1">
                    <a:off x="399" y="1930"/>
                    <a:ext cx="121" cy="46"/>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2" name="Line 88"/>
                  <p:cNvSpPr>
                    <a:spLocks noChangeShapeType="1"/>
                  </p:cNvSpPr>
                  <p:nvPr/>
                </p:nvSpPr>
                <p:spPr bwMode="auto">
                  <a:xfrm flipH="1" flipV="1">
                    <a:off x="384" y="1937"/>
                    <a:ext cx="119"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3" name="Line 89"/>
                  <p:cNvSpPr>
                    <a:spLocks noChangeShapeType="1"/>
                  </p:cNvSpPr>
                  <p:nvPr/>
                </p:nvSpPr>
                <p:spPr bwMode="auto">
                  <a:xfrm flipH="1" flipV="1">
                    <a:off x="375" y="1942"/>
                    <a:ext cx="118" cy="4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4" name="Line 90"/>
                  <p:cNvSpPr>
                    <a:spLocks noChangeShapeType="1"/>
                  </p:cNvSpPr>
                  <p:nvPr/>
                </p:nvSpPr>
                <p:spPr bwMode="auto">
                  <a:xfrm flipH="1" flipV="1">
                    <a:off x="365" y="1946"/>
                    <a:ext cx="119"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5" name="Line 91"/>
                  <p:cNvSpPr>
                    <a:spLocks noChangeShapeType="1"/>
                  </p:cNvSpPr>
                  <p:nvPr/>
                </p:nvSpPr>
                <p:spPr bwMode="auto">
                  <a:xfrm flipH="1" flipV="1">
                    <a:off x="358" y="1951"/>
                    <a:ext cx="114" cy="50"/>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6" name="Line 92"/>
                  <p:cNvSpPr>
                    <a:spLocks noChangeShapeType="1"/>
                  </p:cNvSpPr>
                  <p:nvPr/>
                </p:nvSpPr>
                <p:spPr bwMode="auto">
                  <a:xfrm flipH="1" flipV="1">
                    <a:off x="347" y="1956"/>
                    <a:ext cx="114" cy="5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7" name="Line 93"/>
                  <p:cNvSpPr>
                    <a:spLocks noChangeShapeType="1"/>
                  </p:cNvSpPr>
                  <p:nvPr/>
                </p:nvSpPr>
                <p:spPr bwMode="auto">
                  <a:xfrm flipH="1">
                    <a:off x="437" y="1974"/>
                    <a:ext cx="61" cy="3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8" name="Line 94"/>
                  <p:cNvSpPr>
                    <a:spLocks noChangeShapeType="1"/>
                  </p:cNvSpPr>
                  <p:nvPr/>
                </p:nvSpPr>
                <p:spPr bwMode="auto">
                  <a:xfrm flipH="1">
                    <a:off x="426" y="1970"/>
                    <a:ext cx="58" cy="32"/>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49" name="Line 95"/>
                  <p:cNvSpPr>
                    <a:spLocks noChangeShapeType="1"/>
                  </p:cNvSpPr>
                  <p:nvPr/>
                </p:nvSpPr>
                <p:spPr bwMode="auto">
                  <a:xfrm flipH="1">
                    <a:off x="401" y="1959"/>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0" name="Line 96"/>
                  <p:cNvSpPr>
                    <a:spLocks noChangeShapeType="1"/>
                  </p:cNvSpPr>
                  <p:nvPr/>
                </p:nvSpPr>
                <p:spPr bwMode="auto">
                  <a:xfrm flipH="1">
                    <a:off x="387" y="1954"/>
                    <a:ext cx="58"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1" name="Line 97"/>
                  <p:cNvSpPr>
                    <a:spLocks noChangeShapeType="1"/>
                  </p:cNvSpPr>
                  <p:nvPr/>
                </p:nvSpPr>
                <p:spPr bwMode="auto">
                  <a:xfrm flipH="1">
                    <a:off x="375" y="1949"/>
                    <a:ext cx="56" cy="31"/>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2" name="Line 98"/>
                  <p:cNvSpPr>
                    <a:spLocks noChangeShapeType="1"/>
                  </p:cNvSpPr>
                  <p:nvPr/>
                </p:nvSpPr>
                <p:spPr bwMode="auto">
                  <a:xfrm flipH="1">
                    <a:off x="364" y="1944"/>
                    <a:ext cx="53"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3" name="Line 99"/>
                  <p:cNvSpPr>
                    <a:spLocks noChangeShapeType="1"/>
                  </p:cNvSpPr>
                  <p:nvPr/>
                </p:nvSpPr>
                <p:spPr bwMode="auto">
                  <a:xfrm flipH="1">
                    <a:off x="352" y="1939"/>
                    <a:ext cx="55" cy="28"/>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4" name="Line 100"/>
                  <p:cNvSpPr>
                    <a:spLocks noChangeShapeType="1"/>
                  </p:cNvSpPr>
                  <p:nvPr/>
                </p:nvSpPr>
                <p:spPr bwMode="auto">
                  <a:xfrm flipH="1">
                    <a:off x="494" y="1955"/>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5" name="Line 101"/>
                  <p:cNvSpPr>
                    <a:spLocks noChangeShapeType="1"/>
                  </p:cNvSpPr>
                  <p:nvPr/>
                </p:nvSpPr>
                <p:spPr bwMode="auto">
                  <a:xfrm flipH="1">
                    <a:off x="477" y="1949"/>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6" name="Line 102"/>
                  <p:cNvSpPr>
                    <a:spLocks noChangeShapeType="1"/>
                  </p:cNvSpPr>
                  <p:nvPr/>
                </p:nvSpPr>
                <p:spPr bwMode="auto">
                  <a:xfrm flipH="1">
                    <a:off x="460" y="1943"/>
                    <a:ext cx="28"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7" name="Line 103"/>
                  <p:cNvSpPr>
                    <a:spLocks noChangeShapeType="1"/>
                  </p:cNvSpPr>
                  <p:nvPr/>
                </p:nvSpPr>
                <p:spPr bwMode="auto">
                  <a:xfrm flipH="1">
                    <a:off x="443" y="1937"/>
                    <a:ext cx="27"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8" name="Line 104"/>
                  <p:cNvSpPr>
                    <a:spLocks noChangeShapeType="1"/>
                  </p:cNvSpPr>
                  <p:nvPr/>
                </p:nvSpPr>
                <p:spPr bwMode="auto">
                  <a:xfrm flipH="1">
                    <a:off x="427" y="1931"/>
                    <a:ext cx="26" cy="14"/>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sp>
                <p:nvSpPr>
                  <p:cNvPr id="759" name="Line 105"/>
                  <p:cNvSpPr>
                    <a:spLocks noChangeShapeType="1"/>
                  </p:cNvSpPr>
                  <p:nvPr/>
                </p:nvSpPr>
                <p:spPr bwMode="auto">
                  <a:xfrm flipH="1">
                    <a:off x="408" y="1925"/>
                    <a:ext cx="24" cy="13"/>
                  </a:xfrm>
                  <a:prstGeom prst="line">
                    <a:avLst/>
                  </a:prstGeom>
                  <a:noFill/>
                  <a:ln w="6350">
                    <a:solidFill>
                      <a:srgbClr val="808080"/>
                    </a:solidFill>
                    <a:round/>
                  </a:ln>
                  <a:extLst>
                    <a:ext uri="{909E8E84-426E-40DD-AFC4-6F175D3DCCD1}">
                      <a14:hiddenFill xmlns:a14="http://schemas.microsoft.com/office/drawing/2010/main">
                        <a:noFill/>
                      </a14:hiddenFill>
                    </a:ext>
                  </a:extLst>
                </p:spPr>
                <p:txBody>
                  <a:bodyPr/>
                  <a:lstStyle/>
                  <a:p>
                    <a:endParaRPr lang="zh-CN" altLang="en-US" sz="900">
                      <a:solidFill>
                        <a:srgbClr val="0836BF"/>
                      </a:solidFill>
                    </a:endParaRPr>
                  </a:p>
                </p:txBody>
              </p:sp>
            </p:grpSp>
          </p:grpSp>
        </p:grpSp>
      </p:grpSp>
      <p:grpSp>
        <p:nvGrpSpPr>
          <p:cNvPr id="474" name="Group 106"/>
          <p:cNvGrpSpPr/>
          <p:nvPr/>
        </p:nvGrpSpPr>
        <p:grpSpPr bwMode="auto">
          <a:xfrm>
            <a:off x="2362877" y="4999796"/>
            <a:ext cx="69662" cy="125691"/>
            <a:chOff x="287" y="1872"/>
            <a:chExt cx="55" cy="108"/>
          </a:xfrm>
        </p:grpSpPr>
        <p:sp>
          <p:nvSpPr>
            <p:cNvPr id="725" name="Freeform 107"/>
            <p:cNvSpPr/>
            <p:nvPr/>
          </p:nvSpPr>
          <p:spPr bwMode="auto">
            <a:xfrm>
              <a:off x="287" y="1872"/>
              <a:ext cx="55" cy="108"/>
            </a:xfrm>
            <a:custGeom>
              <a:avLst/>
              <a:gdLst>
                <a:gd name="T0" fmla="*/ 0 w 276"/>
                <a:gd name="T1" fmla="*/ 192 h 540"/>
                <a:gd name="T2" fmla="*/ 53 w 276"/>
                <a:gd name="T3" fmla="*/ 121 h 540"/>
                <a:gd name="T4" fmla="*/ 104 w 276"/>
                <a:gd name="T5" fmla="*/ 84 h 540"/>
                <a:gd name="T6" fmla="*/ 125 w 276"/>
                <a:gd name="T7" fmla="*/ 30 h 540"/>
                <a:gd name="T8" fmla="*/ 137 w 276"/>
                <a:gd name="T9" fmla="*/ 6 h 540"/>
                <a:gd name="T10" fmla="*/ 195 w 276"/>
                <a:gd name="T11" fmla="*/ 0 h 540"/>
                <a:gd name="T12" fmla="*/ 276 w 276"/>
                <a:gd name="T13" fmla="*/ 45 h 540"/>
                <a:gd name="T14" fmla="*/ 255 w 276"/>
                <a:gd name="T15" fmla="*/ 143 h 540"/>
                <a:gd name="T16" fmla="*/ 232 w 276"/>
                <a:gd name="T17" fmla="*/ 198 h 540"/>
                <a:gd name="T18" fmla="*/ 179 w 276"/>
                <a:gd name="T19" fmla="*/ 365 h 540"/>
                <a:gd name="T20" fmla="*/ 92 w 276"/>
                <a:gd name="T21" fmla="*/ 540 h 540"/>
                <a:gd name="T22" fmla="*/ 0 w 276"/>
                <a:gd name="T23" fmla="*/ 19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540">
                  <a:moveTo>
                    <a:pt x="0" y="192"/>
                  </a:moveTo>
                  <a:lnTo>
                    <a:pt x="53" y="121"/>
                  </a:lnTo>
                  <a:lnTo>
                    <a:pt x="104" y="84"/>
                  </a:lnTo>
                  <a:lnTo>
                    <a:pt x="125" y="30"/>
                  </a:lnTo>
                  <a:lnTo>
                    <a:pt x="137" y="6"/>
                  </a:lnTo>
                  <a:lnTo>
                    <a:pt x="195" y="0"/>
                  </a:lnTo>
                  <a:lnTo>
                    <a:pt x="276" y="45"/>
                  </a:lnTo>
                  <a:lnTo>
                    <a:pt x="255" y="143"/>
                  </a:lnTo>
                  <a:lnTo>
                    <a:pt x="232" y="198"/>
                  </a:lnTo>
                  <a:lnTo>
                    <a:pt x="179" y="365"/>
                  </a:lnTo>
                  <a:lnTo>
                    <a:pt x="92" y="540"/>
                  </a:lnTo>
                  <a:lnTo>
                    <a:pt x="0" y="192"/>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sp>
          <p:nvSpPr>
            <p:cNvPr id="726" name="Freeform 108"/>
            <p:cNvSpPr/>
            <p:nvPr/>
          </p:nvSpPr>
          <p:spPr bwMode="auto">
            <a:xfrm>
              <a:off x="296" y="1880"/>
              <a:ext cx="43" cy="77"/>
            </a:xfrm>
            <a:custGeom>
              <a:avLst/>
              <a:gdLst>
                <a:gd name="T0" fmla="*/ 91 w 216"/>
                <a:gd name="T1" fmla="*/ 0 h 385"/>
                <a:gd name="T2" fmla="*/ 115 w 216"/>
                <a:gd name="T3" fmla="*/ 25 h 385"/>
                <a:gd name="T4" fmla="*/ 165 w 216"/>
                <a:gd name="T5" fmla="*/ 46 h 385"/>
                <a:gd name="T6" fmla="*/ 216 w 216"/>
                <a:gd name="T7" fmla="*/ 44 h 385"/>
                <a:gd name="T8" fmla="*/ 185 w 216"/>
                <a:gd name="T9" fmla="*/ 132 h 385"/>
                <a:gd name="T10" fmla="*/ 147 w 216"/>
                <a:gd name="T11" fmla="*/ 128 h 385"/>
                <a:gd name="T12" fmla="*/ 118 w 216"/>
                <a:gd name="T13" fmla="*/ 112 h 385"/>
                <a:gd name="T14" fmla="*/ 134 w 216"/>
                <a:gd name="T15" fmla="*/ 138 h 385"/>
                <a:gd name="T16" fmla="*/ 177 w 216"/>
                <a:gd name="T17" fmla="*/ 146 h 385"/>
                <a:gd name="T18" fmla="*/ 145 w 216"/>
                <a:gd name="T19" fmla="*/ 242 h 385"/>
                <a:gd name="T20" fmla="*/ 124 w 216"/>
                <a:gd name="T21" fmla="*/ 312 h 385"/>
                <a:gd name="T22" fmla="*/ 115 w 216"/>
                <a:gd name="T23" fmla="*/ 271 h 385"/>
                <a:gd name="T24" fmla="*/ 103 w 216"/>
                <a:gd name="T25" fmla="*/ 197 h 385"/>
                <a:gd name="T26" fmla="*/ 102 w 216"/>
                <a:gd name="T27" fmla="*/ 155 h 385"/>
                <a:gd name="T28" fmla="*/ 94 w 216"/>
                <a:gd name="T29" fmla="*/ 173 h 385"/>
                <a:gd name="T30" fmla="*/ 94 w 216"/>
                <a:gd name="T31" fmla="*/ 222 h 385"/>
                <a:gd name="T32" fmla="*/ 103 w 216"/>
                <a:gd name="T33" fmla="*/ 290 h 385"/>
                <a:gd name="T34" fmla="*/ 110 w 216"/>
                <a:gd name="T35" fmla="*/ 333 h 385"/>
                <a:gd name="T36" fmla="*/ 91 w 216"/>
                <a:gd name="T37" fmla="*/ 385 h 385"/>
                <a:gd name="T38" fmla="*/ 55 w 216"/>
                <a:gd name="T39" fmla="*/ 250 h 385"/>
                <a:gd name="T40" fmla="*/ 39 w 216"/>
                <a:gd name="T41" fmla="*/ 204 h 385"/>
                <a:gd name="T42" fmla="*/ 12 w 216"/>
                <a:gd name="T43" fmla="*/ 135 h 385"/>
                <a:gd name="T44" fmla="*/ 0 w 216"/>
                <a:gd name="T45" fmla="*/ 115 h 385"/>
                <a:gd name="T46" fmla="*/ 16 w 216"/>
                <a:gd name="T47" fmla="*/ 88 h 385"/>
                <a:gd name="T48" fmla="*/ 64 w 216"/>
                <a:gd name="T49" fmla="*/ 64 h 385"/>
                <a:gd name="T50" fmla="*/ 81 w 216"/>
                <a:gd name="T51" fmla="*/ 87 h 385"/>
                <a:gd name="T52" fmla="*/ 71 w 216"/>
                <a:gd name="T53" fmla="*/ 46 h 385"/>
                <a:gd name="T54" fmla="*/ 91 w 216"/>
                <a:gd name="T55"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385">
                  <a:moveTo>
                    <a:pt x="91" y="0"/>
                  </a:moveTo>
                  <a:lnTo>
                    <a:pt x="115" y="25"/>
                  </a:lnTo>
                  <a:lnTo>
                    <a:pt x="165" y="46"/>
                  </a:lnTo>
                  <a:lnTo>
                    <a:pt x="216" y="44"/>
                  </a:lnTo>
                  <a:lnTo>
                    <a:pt x="185" y="132"/>
                  </a:lnTo>
                  <a:lnTo>
                    <a:pt x="147" y="128"/>
                  </a:lnTo>
                  <a:lnTo>
                    <a:pt x="118" y="112"/>
                  </a:lnTo>
                  <a:lnTo>
                    <a:pt x="134" y="138"/>
                  </a:lnTo>
                  <a:lnTo>
                    <a:pt x="177" y="146"/>
                  </a:lnTo>
                  <a:lnTo>
                    <a:pt x="145" y="242"/>
                  </a:lnTo>
                  <a:lnTo>
                    <a:pt x="124" y="312"/>
                  </a:lnTo>
                  <a:lnTo>
                    <a:pt x="115" y="271"/>
                  </a:lnTo>
                  <a:lnTo>
                    <a:pt x="103" y="197"/>
                  </a:lnTo>
                  <a:lnTo>
                    <a:pt x="102" y="155"/>
                  </a:lnTo>
                  <a:lnTo>
                    <a:pt x="94" y="173"/>
                  </a:lnTo>
                  <a:lnTo>
                    <a:pt x="94" y="222"/>
                  </a:lnTo>
                  <a:lnTo>
                    <a:pt x="103" y="290"/>
                  </a:lnTo>
                  <a:lnTo>
                    <a:pt x="110" y="333"/>
                  </a:lnTo>
                  <a:lnTo>
                    <a:pt x="91" y="385"/>
                  </a:lnTo>
                  <a:lnTo>
                    <a:pt x="55" y="250"/>
                  </a:lnTo>
                  <a:lnTo>
                    <a:pt x="39" y="204"/>
                  </a:lnTo>
                  <a:lnTo>
                    <a:pt x="12" y="135"/>
                  </a:lnTo>
                  <a:lnTo>
                    <a:pt x="0" y="115"/>
                  </a:lnTo>
                  <a:lnTo>
                    <a:pt x="16" y="88"/>
                  </a:lnTo>
                  <a:lnTo>
                    <a:pt x="64" y="64"/>
                  </a:lnTo>
                  <a:lnTo>
                    <a:pt x="81" y="87"/>
                  </a:lnTo>
                  <a:lnTo>
                    <a:pt x="71" y="46"/>
                  </a:lnTo>
                  <a:lnTo>
                    <a:pt x="91"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475" name="Group 109"/>
          <p:cNvGrpSpPr/>
          <p:nvPr/>
        </p:nvGrpSpPr>
        <p:grpSpPr bwMode="auto">
          <a:xfrm>
            <a:off x="2351477" y="4927640"/>
            <a:ext cx="88661" cy="88449"/>
            <a:chOff x="278" y="1810"/>
            <a:chExt cx="70" cy="76"/>
          </a:xfrm>
        </p:grpSpPr>
        <p:sp>
          <p:nvSpPr>
            <p:cNvPr id="710" name="Freeform 110"/>
            <p:cNvSpPr/>
            <p:nvPr/>
          </p:nvSpPr>
          <p:spPr bwMode="auto">
            <a:xfrm>
              <a:off x="297" y="1815"/>
              <a:ext cx="51" cy="71"/>
            </a:xfrm>
            <a:custGeom>
              <a:avLst/>
              <a:gdLst>
                <a:gd name="T0" fmla="*/ 3 w 256"/>
                <a:gd name="T1" fmla="*/ 130 h 356"/>
                <a:gd name="T2" fmla="*/ 11 w 256"/>
                <a:gd name="T3" fmla="*/ 155 h 356"/>
                <a:gd name="T4" fmla="*/ 26 w 256"/>
                <a:gd name="T5" fmla="*/ 167 h 356"/>
                <a:gd name="T6" fmla="*/ 35 w 256"/>
                <a:gd name="T7" fmla="*/ 187 h 356"/>
                <a:gd name="T8" fmla="*/ 45 w 256"/>
                <a:gd name="T9" fmla="*/ 203 h 356"/>
                <a:gd name="T10" fmla="*/ 61 w 256"/>
                <a:gd name="T11" fmla="*/ 218 h 356"/>
                <a:gd name="T12" fmla="*/ 73 w 256"/>
                <a:gd name="T13" fmla="*/ 227 h 356"/>
                <a:gd name="T14" fmla="*/ 93 w 256"/>
                <a:gd name="T15" fmla="*/ 238 h 356"/>
                <a:gd name="T16" fmla="*/ 96 w 256"/>
                <a:gd name="T17" fmla="*/ 252 h 356"/>
                <a:gd name="T18" fmla="*/ 96 w 256"/>
                <a:gd name="T19" fmla="*/ 270 h 356"/>
                <a:gd name="T20" fmla="*/ 91 w 256"/>
                <a:gd name="T21" fmla="*/ 315 h 356"/>
                <a:gd name="T22" fmla="*/ 127 w 256"/>
                <a:gd name="T23" fmla="*/ 341 h 356"/>
                <a:gd name="T24" fmla="*/ 157 w 256"/>
                <a:gd name="T25" fmla="*/ 354 h 356"/>
                <a:gd name="T26" fmla="*/ 182 w 256"/>
                <a:gd name="T27" fmla="*/ 356 h 356"/>
                <a:gd name="T28" fmla="*/ 207 w 256"/>
                <a:gd name="T29" fmla="*/ 354 h 356"/>
                <a:gd name="T30" fmla="*/ 216 w 256"/>
                <a:gd name="T31" fmla="*/ 325 h 356"/>
                <a:gd name="T32" fmla="*/ 222 w 256"/>
                <a:gd name="T33" fmla="*/ 260 h 356"/>
                <a:gd name="T34" fmla="*/ 237 w 256"/>
                <a:gd name="T35" fmla="*/ 237 h 356"/>
                <a:gd name="T36" fmla="*/ 248 w 256"/>
                <a:gd name="T37" fmla="*/ 204 h 356"/>
                <a:gd name="T38" fmla="*/ 250 w 256"/>
                <a:gd name="T39" fmla="*/ 173 h 356"/>
                <a:gd name="T40" fmla="*/ 255 w 256"/>
                <a:gd name="T41" fmla="*/ 131 h 356"/>
                <a:gd name="T42" fmla="*/ 256 w 256"/>
                <a:gd name="T43" fmla="*/ 107 h 356"/>
                <a:gd name="T44" fmla="*/ 255 w 256"/>
                <a:gd name="T45" fmla="*/ 92 h 356"/>
                <a:gd name="T46" fmla="*/ 248 w 256"/>
                <a:gd name="T47" fmla="*/ 66 h 356"/>
                <a:gd name="T48" fmla="*/ 234 w 256"/>
                <a:gd name="T49" fmla="*/ 52 h 356"/>
                <a:gd name="T50" fmla="*/ 215 w 256"/>
                <a:gd name="T51" fmla="*/ 48 h 356"/>
                <a:gd name="T52" fmla="*/ 208 w 256"/>
                <a:gd name="T53" fmla="*/ 33 h 356"/>
                <a:gd name="T54" fmla="*/ 191 w 256"/>
                <a:gd name="T55" fmla="*/ 23 h 356"/>
                <a:gd name="T56" fmla="*/ 173 w 256"/>
                <a:gd name="T57" fmla="*/ 33 h 356"/>
                <a:gd name="T58" fmla="*/ 160 w 256"/>
                <a:gd name="T59" fmla="*/ 12 h 356"/>
                <a:gd name="T60" fmla="*/ 140 w 256"/>
                <a:gd name="T61" fmla="*/ 5 h 356"/>
                <a:gd name="T62" fmla="*/ 118 w 256"/>
                <a:gd name="T63" fmla="*/ 24 h 356"/>
                <a:gd name="T64" fmla="*/ 108 w 256"/>
                <a:gd name="T65" fmla="*/ 0 h 356"/>
                <a:gd name="T66" fmla="*/ 78 w 256"/>
                <a:gd name="T67" fmla="*/ 3 h 356"/>
                <a:gd name="T68" fmla="*/ 63 w 256"/>
                <a:gd name="T69" fmla="*/ 42 h 356"/>
                <a:gd name="T70" fmla="*/ 60 w 256"/>
                <a:gd name="T71" fmla="*/ 64 h 356"/>
                <a:gd name="T72" fmla="*/ 57 w 256"/>
                <a:gd name="T73" fmla="*/ 93 h 356"/>
                <a:gd name="T74" fmla="*/ 51 w 256"/>
                <a:gd name="T75" fmla="*/ 131 h 356"/>
                <a:gd name="T76" fmla="*/ 43 w 256"/>
                <a:gd name="T77" fmla="*/ 116 h 356"/>
                <a:gd name="T78" fmla="*/ 39 w 256"/>
                <a:gd name="T79" fmla="*/ 89 h 356"/>
                <a:gd name="T80" fmla="*/ 34 w 256"/>
                <a:gd name="T81" fmla="*/ 70 h 356"/>
                <a:gd name="T82" fmla="*/ 27 w 256"/>
                <a:gd name="T83" fmla="*/ 61 h 356"/>
                <a:gd name="T84" fmla="*/ 12 w 256"/>
                <a:gd name="T85" fmla="*/ 54 h 356"/>
                <a:gd name="T86" fmla="*/ 4 w 256"/>
                <a:gd name="T87" fmla="*/ 57 h 356"/>
                <a:gd name="T88" fmla="*/ 0 w 256"/>
                <a:gd name="T89" fmla="*/ 66 h 356"/>
                <a:gd name="T90" fmla="*/ 5 w 256"/>
                <a:gd name="T91" fmla="*/ 80 h 356"/>
                <a:gd name="T92" fmla="*/ 7 w 256"/>
                <a:gd name="T93" fmla="*/ 107 h 356"/>
                <a:gd name="T94" fmla="*/ 3 w 256"/>
                <a:gd name="T95" fmla="*/ 13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356">
                  <a:moveTo>
                    <a:pt x="3" y="130"/>
                  </a:moveTo>
                  <a:lnTo>
                    <a:pt x="11" y="155"/>
                  </a:lnTo>
                  <a:lnTo>
                    <a:pt x="26" y="167"/>
                  </a:lnTo>
                  <a:lnTo>
                    <a:pt x="35" y="187"/>
                  </a:lnTo>
                  <a:lnTo>
                    <a:pt x="45" y="203"/>
                  </a:lnTo>
                  <a:lnTo>
                    <a:pt x="61" y="218"/>
                  </a:lnTo>
                  <a:lnTo>
                    <a:pt x="73" y="227"/>
                  </a:lnTo>
                  <a:lnTo>
                    <a:pt x="93" y="238"/>
                  </a:lnTo>
                  <a:lnTo>
                    <a:pt x="96" y="252"/>
                  </a:lnTo>
                  <a:lnTo>
                    <a:pt x="96" y="270"/>
                  </a:lnTo>
                  <a:lnTo>
                    <a:pt x="91" y="315"/>
                  </a:lnTo>
                  <a:lnTo>
                    <a:pt x="127" y="341"/>
                  </a:lnTo>
                  <a:lnTo>
                    <a:pt x="157" y="354"/>
                  </a:lnTo>
                  <a:lnTo>
                    <a:pt x="182" y="356"/>
                  </a:lnTo>
                  <a:lnTo>
                    <a:pt x="207" y="354"/>
                  </a:lnTo>
                  <a:lnTo>
                    <a:pt x="216" y="325"/>
                  </a:lnTo>
                  <a:lnTo>
                    <a:pt x="222" y="260"/>
                  </a:lnTo>
                  <a:lnTo>
                    <a:pt x="237" y="237"/>
                  </a:lnTo>
                  <a:lnTo>
                    <a:pt x="248" y="204"/>
                  </a:lnTo>
                  <a:lnTo>
                    <a:pt x="250" y="173"/>
                  </a:lnTo>
                  <a:lnTo>
                    <a:pt x="255" y="131"/>
                  </a:lnTo>
                  <a:lnTo>
                    <a:pt x="256" y="107"/>
                  </a:lnTo>
                  <a:lnTo>
                    <a:pt x="255" y="92"/>
                  </a:lnTo>
                  <a:lnTo>
                    <a:pt x="248" y="66"/>
                  </a:lnTo>
                  <a:lnTo>
                    <a:pt x="234" y="52"/>
                  </a:lnTo>
                  <a:lnTo>
                    <a:pt x="215" y="48"/>
                  </a:lnTo>
                  <a:lnTo>
                    <a:pt x="208" y="33"/>
                  </a:lnTo>
                  <a:lnTo>
                    <a:pt x="191" y="23"/>
                  </a:lnTo>
                  <a:lnTo>
                    <a:pt x="173" y="33"/>
                  </a:lnTo>
                  <a:lnTo>
                    <a:pt x="160" y="12"/>
                  </a:lnTo>
                  <a:lnTo>
                    <a:pt x="140" y="5"/>
                  </a:lnTo>
                  <a:lnTo>
                    <a:pt x="118" y="24"/>
                  </a:lnTo>
                  <a:lnTo>
                    <a:pt x="108" y="0"/>
                  </a:lnTo>
                  <a:lnTo>
                    <a:pt x="78" y="3"/>
                  </a:lnTo>
                  <a:lnTo>
                    <a:pt x="63" y="42"/>
                  </a:lnTo>
                  <a:lnTo>
                    <a:pt x="60" y="64"/>
                  </a:lnTo>
                  <a:lnTo>
                    <a:pt x="57" y="93"/>
                  </a:lnTo>
                  <a:lnTo>
                    <a:pt x="51" y="131"/>
                  </a:lnTo>
                  <a:lnTo>
                    <a:pt x="43" y="116"/>
                  </a:lnTo>
                  <a:lnTo>
                    <a:pt x="39" y="89"/>
                  </a:lnTo>
                  <a:lnTo>
                    <a:pt x="34" y="70"/>
                  </a:lnTo>
                  <a:lnTo>
                    <a:pt x="27" y="61"/>
                  </a:lnTo>
                  <a:lnTo>
                    <a:pt x="12" y="54"/>
                  </a:lnTo>
                  <a:lnTo>
                    <a:pt x="4" y="57"/>
                  </a:lnTo>
                  <a:lnTo>
                    <a:pt x="0" y="66"/>
                  </a:lnTo>
                  <a:lnTo>
                    <a:pt x="5" y="80"/>
                  </a:lnTo>
                  <a:lnTo>
                    <a:pt x="7" y="107"/>
                  </a:lnTo>
                  <a:lnTo>
                    <a:pt x="3" y="130"/>
                  </a:lnTo>
                  <a:close/>
                </a:path>
              </a:pathLst>
            </a:custGeom>
            <a:solidFill>
              <a:srgbClr val="FFC080"/>
            </a:solidFill>
            <a:ln w="3175">
              <a:solidFill>
                <a:srgbClr val="402000"/>
              </a:solidFill>
              <a:prstDash val="solid"/>
              <a:round/>
            </a:ln>
          </p:spPr>
          <p:txBody>
            <a:bodyPr/>
            <a:lstStyle/>
            <a:p>
              <a:endParaRPr lang="zh-CN" altLang="en-US" sz="900">
                <a:solidFill>
                  <a:srgbClr val="0836BF"/>
                </a:solidFill>
              </a:endParaRPr>
            </a:p>
          </p:txBody>
        </p:sp>
        <p:sp>
          <p:nvSpPr>
            <p:cNvPr id="711" name="Freeform 111"/>
            <p:cNvSpPr/>
            <p:nvPr/>
          </p:nvSpPr>
          <p:spPr bwMode="auto">
            <a:xfrm>
              <a:off x="320" y="1820"/>
              <a:ext cx="26" cy="27"/>
            </a:xfrm>
            <a:custGeom>
              <a:avLst/>
              <a:gdLst>
                <a:gd name="T0" fmla="*/ 6 w 129"/>
                <a:gd name="T1" fmla="*/ 2 h 134"/>
                <a:gd name="T2" fmla="*/ 13 w 129"/>
                <a:gd name="T3" fmla="*/ 30 h 134"/>
                <a:gd name="T4" fmla="*/ 22 w 129"/>
                <a:gd name="T5" fmla="*/ 49 h 134"/>
                <a:gd name="T6" fmla="*/ 11 w 129"/>
                <a:gd name="T7" fmla="*/ 91 h 134"/>
                <a:gd name="T8" fmla="*/ 18 w 129"/>
                <a:gd name="T9" fmla="*/ 100 h 134"/>
                <a:gd name="T10" fmla="*/ 28 w 129"/>
                <a:gd name="T11" fmla="*/ 104 h 134"/>
                <a:gd name="T12" fmla="*/ 41 w 129"/>
                <a:gd name="T13" fmla="*/ 102 h 134"/>
                <a:gd name="T14" fmla="*/ 51 w 129"/>
                <a:gd name="T15" fmla="*/ 79 h 134"/>
                <a:gd name="T16" fmla="*/ 60 w 129"/>
                <a:gd name="T17" fmla="*/ 61 h 134"/>
                <a:gd name="T18" fmla="*/ 55 w 129"/>
                <a:gd name="T19" fmla="*/ 36 h 134"/>
                <a:gd name="T20" fmla="*/ 53 w 129"/>
                <a:gd name="T21" fmla="*/ 9 h 134"/>
                <a:gd name="T22" fmla="*/ 60 w 129"/>
                <a:gd name="T23" fmla="*/ 12 h 134"/>
                <a:gd name="T24" fmla="*/ 62 w 129"/>
                <a:gd name="T25" fmla="*/ 37 h 134"/>
                <a:gd name="T26" fmla="*/ 65 w 129"/>
                <a:gd name="T27" fmla="*/ 54 h 134"/>
                <a:gd name="T28" fmla="*/ 65 w 129"/>
                <a:gd name="T29" fmla="*/ 68 h 134"/>
                <a:gd name="T30" fmla="*/ 56 w 129"/>
                <a:gd name="T31" fmla="*/ 83 h 134"/>
                <a:gd name="T32" fmla="*/ 47 w 129"/>
                <a:gd name="T33" fmla="*/ 100 h 134"/>
                <a:gd name="T34" fmla="*/ 46 w 129"/>
                <a:gd name="T35" fmla="*/ 116 h 134"/>
                <a:gd name="T36" fmla="*/ 56 w 129"/>
                <a:gd name="T37" fmla="*/ 123 h 134"/>
                <a:gd name="T38" fmla="*/ 75 w 129"/>
                <a:gd name="T39" fmla="*/ 120 h 134"/>
                <a:gd name="T40" fmla="*/ 86 w 129"/>
                <a:gd name="T41" fmla="*/ 106 h 134"/>
                <a:gd name="T42" fmla="*/ 104 w 129"/>
                <a:gd name="T43" fmla="*/ 84 h 134"/>
                <a:gd name="T44" fmla="*/ 103 w 129"/>
                <a:gd name="T45" fmla="*/ 70 h 134"/>
                <a:gd name="T46" fmla="*/ 101 w 129"/>
                <a:gd name="T47" fmla="*/ 45 h 134"/>
                <a:gd name="T48" fmla="*/ 107 w 129"/>
                <a:gd name="T49" fmla="*/ 65 h 134"/>
                <a:gd name="T50" fmla="*/ 108 w 129"/>
                <a:gd name="T51" fmla="*/ 84 h 134"/>
                <a:gd name="T52" fmla="*/ 94 w 129"/>
                <a:gd name="T53" fmla="*/ 103 h 134"/>
                <a:gd name="T54" fmla="*/ 93 w 129"/>
                <a:gd name="T55" fmla="*/ 117 h 134"/>
                <a:gd name="T56" fmla="*/ 96 w 129"/>
                <a:gd name="T57" fmla="*/ 128 h 134"/>
                <a:gd name="T58" fmla="*/ 104 w 129"/>
                <a:gd name="T59" fmla="*/ 131 h 134"/>
                <a:gd name="T60" fmla="*/ 113 w 129"/>
                <a:gd name="T61" fmla="*/ 125 h 134"/>
                <a:gd name="T62" fmla="*/ 129 w 129"/>
                <a:gd name="T63" fmla="*/ 109 h 134"/>
                <a:gd name="T64" fmla="*/ 116 w 129"/>
                <a:gd name="T65" fmla="*/ 127 h 134"/>
                <a:gd name="T66" fmla="*/ 111 w 129"/>
                <a:gd name="T67" fmla="*/ 134 h 134"/>
                <a:gd name="T68" fmla="*/ 97 w 129"/>
                <a:gd name="T69" fmla="*/ 134 h 134"/>
                <a:gd name="T70" fmla="*/ 91 w 129"/>
                <a:gd name="T71" fmla="*/ 126 h 134"/>
                <a:gd name="T72" fmla="*/ 87 w 129"/>
                <a:gd name="T73" fmla="*/ 114 h 134"/>
                <a:gd name="T74" fmla="*/ 79 w 129"/>
                <a:gd name="T75" fmla="*/ 125 h 134"/>
                <a:gd name="T76" fmla="*/ 63 w 129"/>
                <a:gd name="T77" fmla="*/ 127 h 134"/>
                <a:gd name="T78" fmla="*/ 49 w 129"/>
                <a:gd name="T79" fmla="*/ 127 h 134"/>
                <a:gd name="T80" fmla="*/ 43 w 129"/>
                <a:gd name="T81" fmla="*/ 116 h 134"/>
                <a:gd name="T82" fmla="*/ 41 w 129"/>
                <a:gd name="T83" fmla="*/ 106 h 134"/>
                <a:gd name="T84" fmla="*/ 35 w 129"/>
                <a:gd name="T85" fmla="*/ 109 h 134"/>
                <a:gd name="T86" fmla="*/ 24 w 129"/>
                <a:gd name="T87" fmla="*/ 109 h 134"/>
                <a:gd name="T88" fmla="*/ 11 w 129"/>
                <a:gd name="T89" fmla="*/ 101 h 134"/>
                <a:gd name="T90" fmla="*/ 8 w 129"/>
                <a:gd name="T91" fmla="*/ 86 h 134"/>
                <a:gd name="T92" fmla="*/ 18 w 129"/>
                <a:gd name="T93" fmla="*/ 51 h 134"/>
                <a:gd name="T94" fmla="*/ 7 w 129"/>
                <a:gd name="T95" fmla="*/ 29 h 134"/>
                <a:gd name="T96" fmla="*/ 0 w 129"/>
                <a:gd name="T97" fmla="*/ 0 h 134"/>
                <a:gd name="T98" fmla="*/ 6 w 129"/>
                <a:gd name="T99"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 h="134">
                  <a:moveTo>
                    <a:pt x="6" y="2"/>
                  </a:moveTo>
                  <a:lnTo>
                    <a:pt x="13" y="30"/>
                  </a:lnTo>
                  <a:lnTo>
                    <a:pt x="22" y="49"/>
                  </a:lnTo>
                  <a:lnTo>
                    <a:pt x="11" y="91"/>
                  </a:lnTo>
                  <a:lnTo>
                    <a:pt x="18" y="100"/>
                  </a:lnTo>
                  <a:lnTo>
                    <a:pt x="28" y="104"/>
                  </a:lnTo>
                  <a:lnTo>
                    <a:pt x="41" y="102"/>
                  </a:lnTo>
                  <a:lnTo>
                    <a:pt x="51" y="79"/>
                  </a:lnTo>
                  <a:lnTo>
                    <a:pt x="60" y="61"/>
                  </a:lnTo>
                  <a:lnTo>
                    <a:pt x="55" y="36"/>
                  </a:lnTo>
                  <a:lnTo>
                    <a:pt x="53" y="9"/>
                  </a:lnTo>
                  <a:lnTo>
                    <a:pt x="60" y="12"/>
                  </a:lnTo>
                  <a:lnTo>
                    <a:pt x="62" y="37"/>
                  </a:lnTo>
                  <a:lnTo>
                    <a:pt x="65" y="54"/>
                  </a:lnTo>
                  <a:lnTo>
                    <a:pt x="65" y="68"/>
                  </a:lnTo>
                  <a:lnTo>
                    <a:pt x="56" y="83"/>
                  </a:lnTo>
                  <a:lnTo>
                    <a:pt x="47" y="100"/>
                  </a:lnTo>
                  <a:lnTo>
                    <a:pt x="46" y="116"/>
                  </a:lnTo>
                  <a:lnTo>
                    <a:pt x="56" y="123"/>
                  </a:lnTo>
                  <a:lnTo>
                    <a:pt x="75" y="120"/>
                  </a:lnTo>
                  <a:lnTo>
                    <a:pt x="86" y="106"/>
                  </a:lnTo>
                  <a:lnTo>
                    <a:pt x="104" y="84"/>
                  </a:lnTo>
                  <a:lnTo>
                    <a:pt x="103" y="70"/>
                  </a:lnTo>
                  <a:lnTo>
                    <a:pt x="101" y="45"/>
                  </a:lnTo>
                  <a:lnTo>
                    <a:pt x="107" y="65"/>
                  </a:lnTo>
                  <a:lnTo>
                    <a:pt x="108" y="84"/>
                  </a:lnTo>
                  <a:lnTo>
                    <a:pt x="94" y="103"/>
                  </a:lnTo>
                  <a:lnTo>
                    <a:pt x="93" y="117"/>
                  </a:lnTo>
                  <a:lnTo>
                    <a:pt x="96" y="128"/>
                  </a:lnTo>
                  <a:lnTo>
                    <a:pt x="104" y="131"/>
                  </a:lnTo>
                  <a:lnTo>
                    <a:pt x="113" y="125"/>
                  </a:lnTo>
                  <a:lnTo>
                    <a:pt x="129" y="109"/>
                  </a:lnTo>
                  <a:lnTo>
                    <a:pt x="116" y="127"/>
                  </a:lnTo>
                  <a:lnTo>
                    <a:pt x="111" y="134"/>
                  </a:lnTo>
                  <a:lnTo>
                    <a:pt x="97" y="134"/>
                  </a:lnTo>
                  <a:lnTo>
                    <a:pt x="91" y="126"/>
                  </a:lnTo>
                  <a:lnTo>
                    <a:pt x="87" y="114"/>
                  </a:lnTo>
                  <a:lnTo>
                    <a:pt x="79" y="125"/>
                  </a:lnTo>
                  <a:lnTo>
                    <a:pt x="63" y="127"/>
                  </a:lnTo>
                  <a:lnTo>
                    <a:pt x="49" y="127"/>
                  </a:lnTo>
                  <a:lnTo>
                    <a:pt x="43" y="116"/>
                  </a:lnTo>
                  <a:lnTo>
                    <a:pt x="41" y="106"/>
                  </a:lnTo>
                  <a:lnTo>
                    <a:pt x="35" y="109"/>
                  </a:lnTo>
                  <a:lnTo>
                    <a:pt x="24" y="109"/>
                  </a:lnTo>
                  <a:lnTo>
                    <a:pt x="11" y="101"/>
                  </a:lnTo>
                  <a:lnTo>
                    <a:pt x="8" y="86"/>
                  </a:lnTo>
                  <a:lnTo>
                    <a:pt x="18" y="51"/>
                  </a:lnTo>
                  <a:lnTo>
                    <a:pt x="7" y="29"/>
                  </a:lnTo>
                  <a:lnTo>
                    <a:pt x="0" y="0"/>
                  </a:lnTo>
                  <a:lnTo>
                    <a:pt x="6"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2" name="Freeform 112"/>
            <p:cNvSpPr/>
            <p:nvPr/>
          </p:nvSpPr>
          <p:spPr bwMode="auto">
            <a:xfrm>
              <a:off x="325" y="1834"/>
              <a:ext cx="4" cy="1"/>
            </a:xfrm>
            <a:custGeom>
              <a:avLst/>
              <a:gdLst>
                <a:gd name="T0" fmla="*/ 0 w 20"/>
                <a:gd name="T1" fmla="*/ 5 h 5"/>
                <a:gd name="T2" fmla="*/ 6 w 20"/>
                <a:gd name="T3" fmla="*/ 4 h 5"/>
                <a:gd name="T4" fmla="*/ 20 w 20"/>
                <a:gd name="T5" fmla="*/ 4 h 5"/>
                <a:gd name="T6" fmla="*/ 5 w 20"/>
                <a:gd name="T7" fmla="*/ 0 h 5"/>
                <a:gd name="T8" fmla="*/ 0 w 20"/>
                <a:gd name="T9" fmla="*/ 5 h 5"/>
              </a:gdLst>
              <a:ahLst/>
              <a:cxnLst>
                <a:cxn ang="0">
                  <a:pos x="T0" y="T1"/>
                </a:cxn>
                <a:cxn ang="0">
                  <a:pos x="T2" y="T3"/>
                </a:cxn>
                <a:cxn ang="0">
                  <a:pos x="T4" y="T5"/>
                </a:cxn>
                <a:cxn ang="0">
                  <a:pos x="T6" y="T7"/>
                </a:cxn>
                <a:cxn ang="0">
                  <a:pos x="T8" y="T9"/>
                </a:cxn>
              </a:cxnLst>
              <a:rect l="0" t="0" r="r" b="b"/>
              <a:pathLst>
                <a:path w="20" h="5">
                  <a:moveTo>
                    <a:pt x="0" y="5"/>
                  </a:moveTo>
                  <a:lnTo>
                    <a:pt x="6" y="4"/>
                  </a:lnTo>
                  <a:lnTo>
                    <a:pt x="20" y="4"/>
                  </a:lnTo>
                  <a:lnTo>
                    <a:pt x="5" y="0"/>
                  </a:lnTo>
                  <a:lnTo>
                    <a:pt x="0"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3" name="Freeform 113"/>
            <p:cNvSpPr/>
            <p:nvPr/>
          </p:nvSpPr>
          <p:spPr bwMode="auto">
            <a:xfrm>
              <a:off x="330" y="1838"/>
              <a:ext cx="6" cy="2"/>
            </a:xfrm>
            <a:custGeom>
              <a:avLst/>
              <a:gdLst>
                <a:gd name="T0" fmla="*/ 27 w 27"/>
                <a:gd name="T1" fmla="*/ 7 h 9"/>
                <a:gd name="T2" fmla="*/ 23 w 27"/>
                <a:gd name="T3" fmla="*/ 3 h 9"/>
                <a:gd name="T4" fmla="*/ 17 w 27"/>
                <a:gd name="T5" fmla="*/ 1 h 9"/>
                <a:gd name="T6" fmla="*/ 6 w 27"/>
                <a:gd name="T7" fmla="*/ 0 h 9"/>
                <a:gd name="T8" fmla="*/ 0 w 27"/>
                <a:gd name="T9" fmla="*/ 9 h 9"/>
                <a:gd name="T10" fmla="*/ 8 w 27"/>
                <a:gd name="T11" fmla="*/ 3 h 9"/>
                <a:gd name="T12" fmla="*/ 15 w 27"/>
                <a:gd name="T13" fmla="*/ 2 h 9"/>
                <a:gd name="T14" fmla="*/ 27 w 27"/>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9">
                  <a:moveTo>
                    <a:pt x="27" y="7"/>
                  </a:moveTo>
                  <a:lnTo>
                    <a:pt x="23" y="3"/>
                  </a:lnTo>
                  <a:lnTo>
                    <a:pt x="17" y="1"/>
                  </a:lnTo>
                  <a:lnTo>
                    <a:pt x="6" y="0"/>
                  </a:lnTo>
                  <a:lnTo>
                    <a:pt x="0" y="9"/>
                  </a:lnTo>
                  <a:lnTo>
                    <a:pt x="8" y="3"/>
                  </a:lnTo>
                  <a:lnTo>
                    <a:pt x="15" y="2"/>
                  </a:lnTo>
                  <a:lnTo>
                    <a:pt x="27" y="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4" name="Freeform 114"/>
            <p:cNvSpPr/>
            <p:nvPr/>
          </p:nvSpPr>
          <p:spPr bwMode="auto">
            <a:xfrm>
              <a:off x="340" y="1841"/>
              <a:ext cx="4" cy="1"/>
            </a:xfrm>
            <a:custGeom>
              <a:avLst/>
              <a:gdLst>
                <a:gd name="T0" fmla="*/ 0 w 20"/>
                <a:gd name="T1" fmla="*/ 2 h 4"/>
                <a:gd name="T2" fmla="*/ 4 w 20"/>
                <a:gd name="T3" fmla="*/ 0 h 4"/>
                <a:gd name="T4" fmla="*/ 11 w 20"/>
                <a:gd name="T5" fmla="*/ 0 h 4"/>
                <a:gd name="T6" fmla="*/ 20 w 20"/>
                <a:gd name="T7" fmla="*/ 4 h 4"/>
                <a:gd name="T8" fmla="*/ 15 w 20"/>
                <a:gd name="T9" fmla="*/ 3 h 4"/>
                <a:gd name="T10" fmla="*/ 11 w 20"/>
                <a:gd name="T11" fmla="*/ 1 h 4"/>
                <a:gd name="T12" fmla="*/ 0 w 2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0" h="4">
                  <a:moveTo>
                    <a:pt x="0" y="2"/>
                  </a:moveTo>
                  <a:lnTo>
                    <a:pt x="4" y="0"/>
                  </a:lnTo>
                  <a:lnTo>
                    <a:pt x="11" y="0"/>
                  </a:lnTo>
                  <a:lnTo>
                    <a:pt x="20" y="4"/>
                  </a:lnTo>
                  <a:lnTo>
                    <a:pt x="15" y="3"/>
                  </a:lnTo>
                  <a:lnTo>
                    <a:pt x="11" y="1"/>
                  </a:lnTo>
                  <a:lnTo>
                    <a:pt x="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5" name="Freeform 115"/>
            <p:cNvSpPr/>
            <p:nvPr/>
          </p:nvSpPr>
          <p:spPr bwMode="auto">
            <a:xfrm>
              <a:off x="323" y="1845"/>
              <a:ext cx="6" cy="15"/>
            </a:xfrm>
            <a:custGeom>
              <a:avLst/>
              <a:gdLst>
                <a:gd name="T0" fmla="*/ 0 w 31"/>
                <a:gd name="T1" fmla="*/ 0 h 74"/>
                <a:gd name="T2" fmla="*/ 17 w 31"/>
                <a:gd name="T3" fmla="*/ 19 h 74"/>
                <a:gd name="T4" fmla="*/ 25 w 31"/>
                <a:gd name="T5" fmla="*/ 42 h 74"/>
                <a:gd name="T6" fmla="*/ 26 w 31"/>
                <a:gd name="T7" fmla="*/ 74 h 74"/>
                <a:gd name="T8" fmla="*/ 31 w 31"/>
                <a:gd name="T9" fmla="*/ 49 h 74"/>
                <a:gd name="T10" fmla="*/ 29 w 31"/>
                <a:gd name="T11" fmla="*/ 29 h 74"/>
                <a:gd name="T12" fmla="*/ 24 w 31"/>
                <a:gd name="T13" fmla="*/ 20 h 74"/>
                <a:gd name="T14" fmla="*/ 0 w 31"/>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74">
                  <a:moveTo>
                    <a:pt x="0" y="0"/>
                  </a:moveTo>
                  <a:lnTo>
                    <a:pt x="17" y="19"/>
                  </a:lnTo>
                  <a:lnTo>
                    <a:pt x="25" y="42"/>
                  </a:lnTo>
                  <a:lnTo>
                    <a:pt x="26" y="74"/>
                  </a:lnTo>
                  <a:lnTo>
                    <a:pt x="31" y="49"/>
                  </a:lnTo>
                  <a:lnTo>
                    <a:pt x="29" y="29"/>
                  </a:lnTo>
                  <a:lnTo>
                    <a:pt x="24" y="2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6" name="Freeform 116"/>
            <p:cNvSpPr/>
            <p:nvPr/>
          </p:nvSpPr>
          <p:spPr bwMode="auto">
            <a:xfrm>
              <a:off x="308" y="1839"/>
              <a:ext cx="10" cy="5"/>
            </a:xfrm>
            <a:custGeom>
              <a:avLst/>
              <a:gdLst>
                <a:gd name="T0" fmla="*/ 0 w 50"/>
                <a:gd name="T1" fmla="*/ 11 h 25"/>
                <a:gd name="T2" fmla="*/ 19 w 50"/>
                <a:gd name="T3" fmla="*/ 13 h 25"/>
                <a:gd name="T4" fmla="*/ 50 w 50"/>
                <a:gd name="T5" fmla="*/ 25 h 25"/>
                <a:gd name="T6" fmla="*/ 28 w 50"/>
                <a:gd name="T7" fmla="*/ 9 h 25"/>
                <a:gd name="T8" fmla="*/ 1 w 50"/>
                <a:gd name="T9" fmla="*/ 0 h 25"/>
                <a:gd name="T10" fmla="*/ 0 w 50"/>
                <a:gd name="T11" fmla="*/ 11 h 25"/>
              </a:gdLst>
              <a:ahLst/>
              <a:cxnLst>
                <a:cxn ang="0">
                  <a:pos x="T0" y="T1"/>
                </a:cxn>
                <a:cxn ang="0">
                  <a:pos x="T2" y="T3"/>
                </a:cxn>
                <a:cxn ang="0">
                  <a:pos x="T4" y="T5"/>
                </a:cxn>
                <a:cxn ang="0">
                  <a:pos x="T6" y="T7"/>
                </a:cxn>
                <a:cxn ang="0">
                  <a:pos x="T8" y="T9"/>
                </a:cxn>
                <a:cxn ang="0">
                  <a:pos x="T10" y="T11"/>
                </a:cxn>
              </a:cxnLst>
              <a:rect l="0" t="0" r="r" b="b"/>
              <a:pathLst>
                <a:path w="50" h="25">
                  <a:moveTo>
                    <a:pt x="0" y="11"/>
                  </a:moveTo>
                  <a:lnTo>
                    <a:pt x="19" y="13"/>
                  </a:lnTo>
                  <a:lnTo>
                    <a:pt x="50" y="25"/>
                  </a:lnTo>
                  <a:lnTo>
                    <a:pt x="28" y="9"/>
                  </a:lnTo>
                  <a:lnTo>
                    <a:pt x="1" y="0"/>
                  </a:lnTo>
                  <a:lnTo>
                    <a:pt x="0" y="1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7" name="Freeform 117"/>
            <p:cNvSpPr/>
            <p:nvPr/>
          </p:nvSpPr>
          <p:spPr bwMode="auto">
            <a:xfrm>
              <a:off x="321" y="1862"/>
              <a:ext cx="7" cy="7"/>
            </a:xfrm>
            <a:custGeom>
              <a:avLst/>
              <a:gdLst>
                <a:gd name="T0" fmla="*/ 39 w 39"/>
                <a:gd name="T1" fmla="*/ 0 h 33"/>
                <a:gd name="T2" fmla="*/ 20 w 39"/>
                <a:gd name="T3" fmla="*/ 21 h 33"/>
                <a:gd name="T4" fmla="*/ 0 w 39"/>
                <a:gd name="T5" fmla="*/ 33 h 33"/>
                <a:gd name="T6" fmla="*/ 26 w 39"/>
                <a:gd name="T7" fmla="*/ 25 h 33"/>
                <a:gd name="T8" fmla="*/ 39 w 39"/>
                <a:gd name="T9" fmla="*/ 0 h 33"/>
              </a:gdLst>
              <a:ahLst/>
              <a:cxnLst>
                <a:cxn ang="0">
                  <a:pos x="T0" y="T1"/>
                </a:cxn>
                <a:cxn ang="0">
                  <a:pos x="T2" y="T3"/>
                </a:cxn>
                <a:cxn ang="0">
                  <a:pos x="T4" y="T5"/>
                </a:cxn>
                <a:cxn ang="0">
                  <a:pos x="T6" y="T7"/>
                </a:cxn>
                <a:cxn ang="0">
                  <a:pos x="T8" y="T9"/>
                </a:cxn>
              </a:cxnLst>
              <a:rect l="0" t="0" r="r" b="b"/>
              <a:pathLst>
                <a:path w="39" h="33">
                  <a:moveTo>
                    <a:pt x="39" y="0"/>
                  </a:moveTo>
                  <a:lnTo>
                    <a:pt x="20" y="21"/>
                  </a:lnTo>
                  <a:lnTo>
                    <a:pt x="0" y="33"/>
                  </a:lnTo>
                  <a:lnTo>
                    <a:pt x="26" y="25"/>
                  </a:lnTo>
                  <a:lnTo>
                    <a:pt x="3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8" name="Freeform 118"/>
            <p:cNvSpPr/>
            <p:nvPr/>
          </p:nvSpPr>
          <p:spPr bwMode="auto">
            <a:xfrm>
              <a:off x="332" y="1858"/>
              <a:ext cx="7" cy="7"/>
            </a:xfrm>
            <a:custGeom>
              <a:avLst/>
              <a:gdLst>
                <a:gd name="T0" fmla="*/ 0 w 38"/>
                <a:gd name="T1" fmla="*/ 0 h 35"/>
                <a:gd name="T2" fmla="*/ 3 w 38"/>
                <a:gd name="T3" fmla="*/ 13 h 35"/>
                <a:gd name="T4" fmla="*/ 22 w 38"/>
                <a:gd name="T5" fmla="*/ 29 h 35"/>
                <a:gd name="T6" fmla="*/ 38 w 38"/>
                <a:gd name="T7" fmla="*/ 35 h 35"/>
                <a:gd name="T8" fmla="*/ 12 w 38"/>
                <a:gd name="T9" fmla="*/ 32 h 35"/>
                <a:gd name="T10" fmla="*/ 3 w 38"/>
                <a:gd name="T11" fmla="*/ 21 h 35"/>
                <a:gd name="T12" fmla="*/ 2 w 38"/>
                <a:gd name="T13" fmla="*/ 9 h 35"/>
                <a:gd name="T14" fmla="*/ 0 w 38"/>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5">
                  <a:moveTo>
                    <a:pt x="0" y="0"/>
                  </a:moveTo>
                  <a:lnTo>
                    <a:pt x="3" y="13"/>
                  </a:lnTo>
                  <a:lnTo>
                    <a:pt x="22" y="29"/>
                  </a:lnTo>
                  <a:lnTo>
                    <a:pt x="38" y="35"/>
                  </a:lnTo>
                  <a:lnTo>
                    <a:pt x="12" y="32"/>
                  </a:lnTo>
                  <a:lnTo>
                    <a:pt x="3" y="21"/>
                  </a:lnTo>
                  <a:lnTo>
                    <a:pt x="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19" name="Freeform 119"/>
            <p:cNvSpPr/>
            <p:nvPr/>
          </p:nvSpPr>
          <p:spPr bwMode="auto">
            <a:xfrm>
              <a:off x="278" y="1810"/>
              <a:ext cx="41" cy="31"/>
            </a:xfrm>
            <a:custGeom>
              <a:avLst/>
              <a:gdLst>
                <a:gd name="T0" fmla="*/ 165 w 201"/>
                <a:gd name="T1" fmla="*/ 158 h 158"/>
                <a:gd name="T2" fmla="*/ 201 w 201"/>
                <a:gd name="T3" fmla="*/ 76 h 158"/>
                <a:gd name="T4" fmla="*/ 132 w 201"/>
                <a:gd name="T5" fmla="*/ 31 h 158"/>
                <a:gd name="T6" fmla="*/ 29 w 201"/>
                <a:gd name="T7" fmla="*/ 0 h 158"/>
                <a:gd name="T8" fmla="*/ 0 w 201"/>
                <a:gd name="T9" fmla="*/ 87 h 158"/>
                <a:gd name="T10" fmla="*/ 94 w 201"/>
                <a:gd name="T11" fmla="*/ 114 h 158"/>
                <a:gd name="T12" fmla="*/ 165 w 201"/>
                <a:gd name="T13" fmla="*/ 158 h 158"/>
              </a:gdLst>
              <a:ahLst/>
              <a:cxnLst>
                <a:cxn ang="0">
                  <a:pos x="T0" y="T1"/>
                </a:cxn>
                <a:cxn ang="0">
                  <a:pos x="T2" y="T3"/>
                </a:cxn>
                <a:cxn ang="0">
                  <a:pos x="T4" y="T5"/>
                </a:cxn>
                <a:cxn ang="0">
                  <a:pos x="T6" y="T7"/>
                </a:cxn>
                <a:cxn ang="0">
                  <a:pos x="T8" y="T9"/>
                </a:cxn>
                <a:cxn ang="0">
                  <a:pos x="T10" y="T11"/>
                </a:cxn>
                <a:cxn ang="0">
                  <a:pos x="T12" y="T13"/>
                </a:cxn>
              </a:cxnLst>
              <a:rect l="0" t="0" r="r" b="b"/>
              <a:pathLst>
                <a:path w="201" h="158">
                  <a:moveTo>
                    <a:pt x="165" y="158"/>
                  </a:moveTo>
                  <a:lnTo>
                    <a:pt x="201" y="76"/>
                  </a:lnTo>
                  <a:lnTo>
                    <a:pt x="132" y="31"/>
                  </a:lnTo>
                  <a:lnTo>
                    <a:pt x="29" y="0"/>
                  </a:lnTo>
                  <a:lnTo>
                    <a:pt x="0" y="87"/>
                  </a:lnTo>
                  <a:lnTo>
                    <a:pt x="94" y="114"/>
                  </a:lnTo>
                  <a:lnTo>
                    <a:pt x="165" y="158"/>
                  </a:lnTo>
                  <a:close/>
                </a:path>
              </a:pathLst>
            </a:custGeom>
            <a:solidFill>
              <a:srgbClr val="FFFFFF"/>
            </a:solidFill>
            <a:ln w="3175">
              <a:solidFill>
                <a:srgbClr val="000000"/>
              </a:solidFill>
              <a:prstDash val="solid"/>
              <a:round/>
            </a:ln>
          </p:spPr>
          <p:txBody>
            <a:bodyPr/>
            <a:lstStyle/>
            <a:p>
              <a:endParaRPr lang="zh-CN" altLang="en-US" sz="900">
                <a:solidFill>
                  <a:srgbClr val="0836BF"/>
                </a:solidFill>
              </a:endParaRPr>
            </a:p>
          </p:txBody>
        </p:sp>
        <p:sp>
          <p:nvSpPr>
            <p:cNvPr id="720" name="Oval 120"/>
            <p:cNvSpPr>
              <a:spLocks noChangeArrowheads="1"/>
            </p:cNvSpPr>
            <p:nvPr/>
          </p:nvSpPr>
          <p:spPr bwMode="auto">
            <a:xfrm>
              <a:off x="304" y="1824"/>
              <a:ext cx="7" cy="9"/>
            </a:xfrm>
            <a:prstGeom prst="ellipse">
              <a:avLst/>
            </a:prstGeom>
            <a:solidFill>
              <a:srgbClr val="FFFFFF"/>
            </a:solidFill>
            <a:ln w="3175">
              <a:solidFill>
                <a:srgbClr val="000000"/>
              </a:solidFill>
              <a:round/>
            </a:ln>
          </p:spPr>
          <p:txBody>
            <a:bodyPr/>
            <a:lstStyle/>
            <a:p>
              <a:endParaRPr lang="zh-CN" altLang="en-US" sz="900">
                <a:solidFill>
                  <a:srgbClr val="0836BF"/>
                </a:solidFill>
              </a:endParaRPr>
            </a:p>
          </p:txBody>
        </p:sp>
        <p:sp>
          <p:nvSpPr>
            <p:cNvPr id="721" name="Freeform 121"/>
            <p:cNvSpPr/>
            <p:nvPr/>
          </p:nvSpPr>
          <p:spPr bwMode="auto">
            <a:xfrm>
              <a:off x="297" y="1826"/>
              <a:ext cx="10" cy="22"/>
            </a:xfrm>
            <a:custGeom>
              <a:avLst/>
              <a:gdLst>
                <a:gd name="T0" fmla="*/ 4 w 52"/>
                <a:gd name="T1" fmla="*/ 74 h 111"/>
                <a:gd name="T2" fmla="*/ 7 w 52"/>
                <a:gd name="T3" fmla="*/ 55 h 111"/>
                <a:gd name="T4" fmla="*/ 5 w 52"/>
                <a:gd name="T5" fmla="*/ 36 h 111"/>
                <a:gd name="T6" fmla="*/ 4 w 52"/>
                <a:gd name="T7" fmla="*/ 23 h 111"/>
                <a:gd name="T8" fmla="*/ 0 w 52"/>
                <a:gd name="T9" fmla="*/ 13 h 111"/>
                <a:gd name="T10" fmla="*/ 4 w 52"/>
                <a:gd name="T11" fmla="*/ 4 h 111"/>
                <a:gd name="T12" fmla="*/ 11 w 52"/>
                <a:gd name="T13" fmla="*/ 0 h 111"/>
                <a:gd name="T14" fmla="*/ 27 w 52"/>
                <a:gd name="T15" fmla="*/ 6 h 111"/>
                <a:gd name="T16" fmla="*/ 33 w 52"/>
                <a:gd name="T17" fmla="*/ 16 h 111"/>
                <a:gd name="T18" fmla="*/ 37 w 52"/>
                <a:gd name="T19" fmla="*/ 27 h 111"/>
                <a:gd name="T20" fmla="*/ 39 w 52"/>
                <a:gd name="T21" fmla="*/ 39 h 111"/>
                <a:gd name="T22" fmla="*/ 40 w 52"/>
                <a:gd name="T23" fmla="*/ 59 h 111"/>
                <a:gd name="T24" fmla="*/ 52 w 52"/>
                <a:gd name="T25" fmla="*/ 79 h 111"/>
                <a:gd name="T26" fmla="*/ 23 w 52"/>
                <a:gd name="T27" fmla="*/ 111 h 111"/>
                <a:gd name="T28" fmla="*/ 11 w 52"/>
                <a:gd name="T29" fmla="*/ 103 h 111"/>
                <a:gd name="T30" fmla="*/ 4 w 52"/>
                <a:gd name="T31" fmla="*/ 7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111">
                  <a:moveTo>
                    <a:pt x="4" y="74"/>
                  </a:moveTo>
                  <a:lnTo>
                    <a:pt x="7" y="55"/>
                  </a:lnTo>
                  <a:lnTo>
                    <a:pt x="5" y="36"/>
                  </a:lnTo>
                  <a:lnTo>
                    <a:pt x="4" y="23"/>
                  </a:lnTo>
                  <a:lnTo>
                    <a:pt x="0" y="13"/>
                  </a:lnTo>
                  <a:lnTo>
                    <a:pt x="4" y="4"/>
                  </a:lnTo>
                  <a:lnTo>
                    <a:pt x="11" y="0"/>
                  </a:lnTo>
                  <a:lnTo>
                    <a:pt x="27" y="6"/>
                  </a:lnTo>
                  <a:lnTo>
                    <a:pt x="33" y="16"/>
                  </a:lnTo>
                  <a:lnTo>
                    <a:pt x="37" y="27"/>
                  </a:lnTo>
                  <a:lnTo>
                    <a:pt x="39" y="39"/>
                  </a:lnTo>
                  <a:lnTo>
                    <a:pt x="40" y="59"/>
                  </a:lnTo>
                  <a:lnTo>
                    <a:pt x="52" y="79"/>
                  </a:lnTo>
                  <a:lnTo>
                    <a:pt x="23" y="111"/>
                  </a:lnTo>
                  <a:lnTo>
                    <a:pt x="11" y="103"/>
                  </a:lnTo>
                  <a:lnTo>
                    <a:pt x="4" y="74"/>
                  </a:lnTo>
                  <a:close/>
                </a:path>
              </a:pathLst>
            </a:custGeom>
            <a:solidFill>
              <a:srgbClr val="FFC080"/>
            </a:solidFill>
            <a:ln w="3175">
              <a:solidFill>
                <a:srgbClr val="402000"/>
              </a:solidFill>
              <a:prstDash val="solid"/>
              <a:round/>
            </a:ln>
          </p:spPr>
          <p:txBody>
            <a:bodyPr/>
            <a:lstStyle/>
            <a:p>
              <a:endParaRPr lang="zh-CN" altLang="en-US" sz="900">
                <a:solidFill>
                  <a:srgbClr val="0836BF"/>
                </a:solidFill>
              </a:endParaRPr>
            </a:p>
          </p:txBody>
        </p:sp>
        <p:sp>
          <p:nvSpPr>
            <p:cNvPr id="722" name="Freeform 122"/>
            <p:cNvSpPr/>
            <p:nvPr/>
          </p:nvSpPr>
          <p:spPr bwMode="auto">
            <a:xfrm>
              <a:off x="301" y="1841"/>
              <a:ext cx="7" cy="7"/>
            </a:xfrm>
            <a:custGeom>
              <a:avLst/>
              <a:gdLst>
                <a:gd name="T0" fmla="*/ 24 w 35"/>
                <a:gd name="T1" fmla="*/ 0 h 34"/>
                <a:gd name="T2" fmla="*/ 35 w 35"/>
                <a:gd name="T3" fmla="*/ 4 h 34"/>
                <a:gd name="T4" fmla="*/ 9 w 35"/>
                <a:gd name="T5" fmla="*/ 34 h 34"/>
                <a:gd name="T6" fmla="*/ 0 w 35"/>
                <a:gd name="T7" fmla="*/ 26 h 34"/>
                <a:gd name="T8" fmla="*/ 24 w 35"/>
                <a:gd name="T9" fmla="*/ 0 h 34"/>
              </a:gdLst>
              <a:ahLst/>
              <a:cxnLst>
                <a:cxn ang="0">
                  <a:pos x="T0" y="T1"/>
                </a:cxn>
                <a:cxn ang="0">
                  <a:pos x="T2" y="T3"/>
                </a:cxn>
                <a:cxn ang="0">
                  <a:pos x="T4" y="T5"/>
                </a:cxn>
                <a:cxn ang="0">
                  <a:pos x="T6" y="T7"/>
                </a:cxn>
                <a:cxn ang="0">
                  <a:pos x="T8" y="T9"/>
                </a:cxn>
              </a:cxnLst>
              <a:rect l="0" t="0" r="r" b="b"/>
              <a:pathLst>
                <a:path w="35" h="34">
                  <a:moveTo>
                    <a:pt x="24" y="0"/>
                  </a:moveTo>
                  <a:lnTo>
                    <a:pt x="35" y="4"/>
                  </a:lnTo>
                  <a:lnTo>
                    <a:pt x="9" y="34"/>
                  </a:lnTo>
                  <a:lnTo>
                    <a:pt x="0" y="26"/>
                  </a:lnTo>
                  <a:lnTo>
                    <a:pt x="24" y="0"/>
                  </a:lnTo>
                  <a:close/>
                </a:path>
              </a:pathLst>
            </a:custGeom>
            <a:solidFill>
              <a:srgbClr val="FFC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23" name="Freeform 123"/>
            <p:cNvSpPr/>
            <p:nvPr/>
          </p:nvSpPr>
          <p:spPr bwMode="auto">
            <a:xfrm>
              <a:off x="312" y="1815"/>
              <a:ext cx="9" cy="20"/>
            </a:xfrm>
            <a:custGeom>
              <a:avLst/>
              <a:gdLst>
                <a:gd name="T0" fmla="*/ 0 w 48"/>
                <a:gd name="T1" fmla="*/ 23 h 97"/>
                <a:gd name="T2" fmla="*/ 4 w 48"/>
                <a:gd name="T3" fmla="*/ 43 h 97"/>
                <a:gd name="T4" fmla="*/ 6 w 48"/>
                <a:gd name="T5" fmla="*/ 51 h 97"/>
                <a:gd name="T6" fmla="*/ 7 w 48"/>
                <a:gd name="T7" fmla="*/ 64 h 97"/>
                <a:gd name="T8" fmla="*/ 5 w 48"/>
                <a:gd name="T9" fmla="*/ 73 h 97"/>
                <a:gd name="T10" fmla="*/ 7 w 48"/>
                <a:gd name="T11" fmla="*/ 84 h 97"/>
                <a:gd name="T12" fmla="*/ 14 w 48"/>
                <a:gd name="T13" fmla="*/ 95 h 97"/>
                <a:gd name="T14" fmla="*/ 21 w 48"/>
                <a:gd name="T15" fmla="*/ 96 h 97"/>
                <a:gd name="T16" fmla="*/ 34 w 48"/>
                <a:gd name="T17" fmla="*/ 97 h 97"/>
                <a:gd name="T18" fmla="*/ 43 w 48"/>
                <a:gd name="T19" fmla="*/ 91 h 97"/>
                <a:gd name="T20" fmla="*/ 46 w 48"/>
                <a:gd name="T21" fmla="*/ 88 h 97"/>
                <a:gd name="T22" fmla="*/ 48 w 48"/>
                <a:gd name="T23" fmla="*/ 77 h 97"/>
                <a:gd name="T24" fmla="*/ 48 w 48"/>
                <a:gd name="T25" fmla="*/ 59 h 97"/>
                <a:gd name="T26" fmla="*/ 48 w 48"/>
                <a:gd name="T27" fmla="*/ 48 h 97"/>
                <a:gd name="T28" fmla="*/ 46 w 48"/>
                <a:gd name="T29" fmla="*/ 32 h 97"/>
                <a:gd name="T30" fmla="*/ 44 w 48"/>
                <a:gd name="T31" fmla="*/ 22 h 97"/>
                <a:gd name="T32" fmla="*/ 36 w 48"/>
                <a:gd name="T33" fmla="*/ 0 h 97"/>
                <a:gd name="T34" fmla="*/ 7 w 48"/>
                <a:gd name="T35" fmla="*/ 1 h 97"/>
                <a:gd name="T36" fmla="*/ 0 w 48"/>
                <a:gd name="T37"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97">
                  <a:moveTo>
                    <a:pt x="0" y="23"/>
                  </a:moveTo>
                  <a:lnTo>
                    <a:pt x="4" y="43"/>
                  </a:lnTo>
                  <a:lnTo>
                    <a:pt x="6" y="51"/>
                  </a:lnTo>
                  <a:lnTo>
                    <a:pt x="7" y="64"/>
                  </a:lnTo>
                  <a:lnTo>
                    <a:pt x="5" y="73"/>
                  </a:lnTo>
                  <a:lnTo>
                    <a:pt x="7" y="84"/>
                  </a:lnTo>
                  <a:lnTo>
                    <a:pt x="14" y="95"/>
                  </a:lnTo>
                  <a:lnTo>
                    <a:pt x="21" y="96"/>
                  </a:lnTo>
                  <a:lnTo>
                    <a:pt x="34" y="97"/>
                  </a:lnTo>
                  <a:lnTo>
                    <a:pt x="43" y="91"/>
                  </a:lnTo>
                  <a:lnTo>
                    <a:pt x="46" y="88"/>
                  </a:lnTo>
                  <a:lnTo>
                    <a:pt x="48" y="77"/>
                  </a:lnTo>
                  <a:lnTo>
                    <a:pt x="48" y="59"/>
                  </a:lnTo>
                  <a:lnTo>
                    <a:pt x="48" y="48"/>
                  </a:lnTo>
                  <a:lnTo>
                    <a:pt x="46" y="32"/>
                  </a:lnTo>
                  <a:lnTo>
                    <a:pt x="44" y="22"/>
                  </a:lnTo>
                  <a:lnTo>
                    <a:pt x="36" y="0"/>
                  </a:lnTo>
                  <a:lnTo>
                    <a:pt x="7" y="1"/>
                  </a:lnTo>
                  <a:lnTo>
                    <a:pt x="0" y="23"/>
                  </a:lnTo>
                  <a:close/>
                </a:path>
              </a:pathLst>
            </a:custGeom>
            <a:solidFill>
              <a:srgbClr val="FFC080"/>
            </a:solidFill>
            <a:ln w="3175">
              <a:solidFill>
                <a:srgbClr val="402000"/>
              </a:solidFill>
              <a:prstDash val="solid"/>
              <a:round/>
            </a:ln>
          </p:spPr>
          <p:txBody>
            <a:bodyPr/>
            <a:lstStyle/>
            <a:p>
              <a:endParaRPr lang="zh-CN" altLang="en-US" sz="900">
                <a:solidFill>
                  <a:srgbClr val="0836BF"/>
                </a:solidFill>
              </a:endParaRPr>
            </a:p>
          </p:txBody>
        </p:sp>
        <p:sp>
          <p:nvSpPr>
            <p:cNvPr id="724" name="Freeform 124"/>
            <p:cNvSpPr/>
            <p:nvPr/>
          </p:nvSpPr>
          <p:spPr bwMode="auto">
            <a:xfrm>
              <a:off x="315" y="1828"/>
              <a:ext cx="5" cy="4"/>
            </a:xfrm>
            <a:custGeom>
              <a:avLst/>
              <a:gdLst>
                <a:gd name="T0" fmla="*/ 24 w 24"/>
                <a:gd name="T1" fmla="*/ 5 h 20"/>
                <a:gd name="T2" fmla="*/ 12 w 24"/>
                <a:gd name="T3" fmla="*/ 0 h 20"/>
                <a:gd name="T4" fmla="*/ 3 w 24"/>
                <a:gd name="T5" fmla="*/ 1 h 20"/>
                <a:gd name="T6" fmla="*/ 0 w 24"/>
                <a:gd name="T7" fmla="*/ 5 h 20"/>
                <a:gd name="T8" fmla="*/ 1 w 24"/>
                <a:gd name="T9" fmla="*/ 20 h 20"/>
                <a:gd name="T10" fmla="*/ 3 w 24"/>
                <a:gd name="T11" fmla="*/ 8 h 20"/>
                <a:gd name="T12" fmla="*/ 5 w 24"/>
                <a:gd name="T13" fmla="*/ 4 h 20"/>
                <a:gd name="T14" fmla="*/ 24 w 24"/>
                <a:gd name="T15" fmla="*/ 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0">
                  <a:moveTo>
                    <a:pt x="24" y="5"/>
                  </a:moveTo>
                  <a:lnTo>
                    <a:pt x="12" y="0"/>
                  </a:lnTo>
                  <a:lnTo>
                    <a:pt x="3" y="1"/>
                  </a:lnTo>
                  <a:lnTo>
                    <a:pt x="0" y="5"/>
                  </a:lnTo>
                  <a:lnTo>
                    <a:pt x="1" y="20"/>
                  </a:lnTo>
                  <a:lnTo>
                    <a:pt x="3" y="8"/>
                  </a:lnTo>
                  <a:lnTo>
                    <a:pt x="5" y="4"/>
                  </a:lnTo>
                  <a:lnTo>
                    <a:pt x="24"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476" name="Freeform 151"/>
          <p:cNvSpPr/>
          <p:nvPr/>
        </p:nvSpPr>
        <p:spPr bwMode="auto">
          <a:xfrm>
            <a:off x="2250150" y="4850829"/>
            <a:ext cx="134258" cy="135002"/>
          </a:xfrm>
          <a:custGeom>
            <a:avLst/>
            <a:gdLst>
              <a:gd name="T0" fmla="*/ 357 w 529"/>
              <a:gd name="T1" fmla="*/ 20 h 580"/>
              <a:gd name="T2" fmla="*/ 403 w 529"/>
              <a:gd name="T3" fmla="*/ 53 h 580"/>
              <a:gd name="T4" fmla="*/ 428 w 529"/>
              <a:gd name="T5" fmla="*/ 94 h 580"/>
              <a:gd name="T6" fmla="*/ 451 w 529"/>
              <a:gd name="T7" fmla="*/ 138 h 580"/>
              <a:gd name="T8" fmla="*/ 464 w 529"/>
              <a:gd name="T9" fmla="*/ 161 h 580"/>
              <a:gd name="T10" fmla="*/ 464 w 529"/>
              <a:gd name="T11" fmla="*/ 186 h 580"/>
              <a:gd name="T12" fmla="*/ 453 w 529"/>
              <a:gd name="T13" fmla="*/ 216 h 580"/>
              <a:gd name="T14" fmla="*/ 476 w 529"/>
              <a:gd name="T15" fmla="*/ 239 h 580"/>
              <a:gd name="T16" fmla="*/ 511 w 529"/>
              <a:gd name="T17" fmla="*/ 301 h 580"/>
              <a:gd name="T18" fmla="*/ 529 w 529"/>
              <a:gd name="T19" fmla="*/ 334 h 580"/>
              <a:gd name="T20" fmla="*/ 529 w 529"/>
              <a:gd name="T21" fmla="*/ 346 h 580"/>
              <a:gd name="T22" fmla="*/ 526 w 529"/>
              <a:gd name="T23" fmla="*/ 357 h 580"/>
              <a:gd name="T24" fmla="*/ 510 w 529"/>
              <a:gd name="T25" fmla="*/ 361 h 580"/>
              <a:gd name="T26" fmla="*/ 487 w 529"/>
              <a:gd name="T27" fmla="*/ 362 h 580"/>
              <a:gd name="T28" fmla="*/ 475 w 529"/>
              <a:gd name="T29" fmla="*/ 366 h 580"/>
              <a:gd name="T30" fmla="*/ 476 w 529"/>
              <a:gd name="T31" fmla="*/ 391 h 580"/>
              <a:gd name="T32" fmla="*/ 483 w 529"/>
              <a:gd name="T33" fmla="*/ 421 h 580"/>
              <a:gd name="T34" fmla="*/ 469 w 529"/>
              <a:gd name="T35" fmla="*/ 437 h 580"/>
              <a:gd name="T36" fmla="*/ 473 w 529"/>
              <a:gd name="T37" fmla="*/ 459 h 580"/>
              <a:gd name="T38" fmla="*/ 462 w 529"/>
              <a:gd name="T39" fmla="*/ 472 h 580"/>
              <a:gd name="T40" fmla="*/ 452 w 529"/>
              <a:gd name="T41" fmla="*/ 511 h 580"/>
              <a:gd name="T42" fmla="*/ 436 w 529"/>
              <a:gd name="T43" fmla="*/ 523 h 580"/>
              <a:gd name="T44" fmla="*/ 411 w 529"/>
              <a:gd name="T45" fmla="*/ 523 h 580"/>
              <a:gd name="T46" fmla="*/ 375 w 529"/>
              <a:gd name="T47" fmla="*/ 517 h 580"/>
              <a:gd name="T48" fmla="*/ 339 w 529"/>
              <a:gd name="T49" fmla="*/ 511 h 580"/>
              <a:gd name="T50" fmla="*/ 342 w 529"/>
              <a:gd name="T51" fmla="*/ 580 h 580"/>
              <a:gd name="T52" fmla="*/ 60 w 529"/>
              <a:gd name="T53" fmla="*/ 488 h 580"/>
              <a:gd name="T54" fmla="*/ 83 w 529"/>
              <a:gd name="T55" fmla="*/ 435 h 580"/>
              <a:gd name="T56" fmla="*/ 78 w 529"/>
              <a:gd name="T57" fmla="*/ 394 h 580"/>
              <a:gd name="T58" fmla="*/ 0 w 529"/>
              <a:gd name="T59" fmla="*/ 316 h 580"/>
              <a:gd name="T60" fmla="*/ 0 w 529"/>
              <a:gd name="T61" fmla="*/ 111 h 580"/>
              <a:gd name="T62" fmla="*/ 52 w 529"/>
              <a:gd name="T63" fmla="*/ 55 h 580"/>
              <a:gd name="T64" fmla="*/ 117 w 529"/>
              <a:gd name="T65" fmla="*/ 25 h 580"/>
              <a:gd name="T66" fmla="*/ 186 w 529"/>
              <a:gd name="T67" fmla="*/ 0 h 580"/>
              <a:gd name="T68" fmla="*/ 276 w 529"/>
              <a:gd name="T69" fmla="*/ 13 h 580"/>
              <a:gd name="T70" fmla="*/ 357 w 529"/>
              <a:gd name="T71" fmla="*/ 20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9" h="580">
                <a:moveTo>
                  <a:pt x="357" y="20"/>
                </a:moveTo>
                <a:lnTo>
                  <a:pt x="403" y="53"/>
                </a:lnTo>
                <a:lnTo>
                  <a:pt x="428" y="94"/>
                </a:lnTo>
                <a:lnTo>
                  <a:pt x="451" y="138"/>
                </a:lnTo>
                <a:lnTo>
                  <a:pt x="464" y="161"/>
                </a:lnTo>
                <a:lnTo>
                  <a:pt x="464" y="186"/>
                </a:lnTo>
                <a:lnTo>
                  <a:pt x="453" y="216"/>
                </a:lnTo>
                <a:lnTo>
                  <a:pt x="476" y="239"/>
                </a:lnTo>
                <a:lnTo>
                  <a:pt x="511" y="301"/>
                </a:lnTo>
                <a:lnTo>
                  <a:pt x="529" y="334"/>
                </a:lnTo>
                <a:lnTo>
                  <a:pt x="529" y="346"/>
                </a:lnTo>
                <a:lnTo>
                  <a:pt x="526" y="357"/>
                </a:lnTo>
                <a:lnTo>
                  <a:pt x="510" y="361"/>
                </a:lnTo>
                <a:lnTo>
                  <a:pt x="487" y="362"/>
                </a:lnTo>
                <a:lnTo>
                  <a:pt x="475" y="366"/>
                </a:lnTo>
                <a:lnTo>
                  <a:pt x="476" y="391"/>
                </a:lnTo>
                <a:lnTo>
                  <a:pt x="483" y="421"/>
                </a:lnTo>
                <a:lnTo>
                  <a:pt x="469" y="437"/>
                </a:lnTo>
                <a:lnTo>
                  <a:pt x="473" y="459"/>
                </a:lnTo>
                <a:lnTo>
                  <a:pt x="462" y="472"/>
                </a:lnTo>
                <a:lnTo>
                  <a:pt x="452" y="511"/>
                </a:lnTo>
                <a:lnTo>
                  <a:pt x="436" y="523"/>
                </a:lnTo>
                <a:lnTo>
                  <a:pt x="411" y="523"/>
                </a:lnTo>
                <a:lnTo>
                  <a:pt x="375" y="517"/>
                </a:lnTo>
                <a:lnTo>
                  <a:pt x="339" y="511"/>
                </a:lnTo>
                <a:lnTo>
                  <a:pt x="342" y="580"/>
                </a:lnTo>
                <a:lnTo>
                  <a:pt x="60" y="488"/>
                </a:lnTo>
                <a:lnTo>
                  <a:pt x="83" y="435"/>
                </a:lnTo>
                <a:lnTo>
                  <a:pt x="78" y="394"/>
                </a:lnTo>
                <a:lnTo>
                  <a:pt x="0" y="316"/>
                </a:lnTo>
                <a:lnTo>
                  <a:pt x="0" y="111"/>
                </a:lnTo>
                <a:lnTo>
                  <a:pt x="52" y="55"/>
                </a:lnTo>
                <a:lnTo>
                  <a:pt x="117" y="25"/>
                </a:lnTo>
                <a:lnTo>
                  <a:pt x="186" y="0"/>
                </a:lnTo>
                <a:lnTo>
                  <a:pt x="276" y="13"/>
                </a:lnTo>
                <a:lnTo>
                  <a:pt x="357" y="20"/>
                </a:lnTo>
                <a:close/>
              </a:path>
            </a:pathLst>
          </a:custGeom>
          <a:solidFill>
            <a:srgbClr val="FFC080"/>
          </a:solidFill>
          <a:ln w="3175">
            <a:solidFill>
              <a:srgbClr val="402000"/>
            </a:solidFill>
            <a:prstDash val="solid"/>
            <a:round/>
          </a:ln>
        </p:spPr>
        <p:txBody>
          <a:bodyPr/>
          <a:lstStyle/>
          <a:p>
            <a:endParaRPr lang="zh-CN" altLang="en-US" sz="900">
              <a:solidFill>
                <a:srgbClr val="0836BF"/>
              </a:solidFill>
            </a:endParaRPr>
          </a:p>
        </p:txBody>
      </p:sp>
      <p:sp>
        <p:nvSpPr>
          <p:cNvPr id="477" name="Freeform 152"/>
          <p:cNvSpPr/>
          <p:nvPr/>
        </p:nvSpPr>
        <p:spPr bwMode="auto">
          <a:xfrm>
            <a:off x="2369209" y="4932295"/>
            <a:ext cx="7600" cy="1164"/>
          </a:xfrm>
          <a:custGeom>
            <a:avLst/>
            <a:gdLst>
              <a:gd name="T0" fmla="*/ 30 w 30"/>
              <a:gd name="T1" fmla="*/ 2 h 6"/>
              <a:gd name="T2" fmla="*/ 23 w 30"/>
              <a:gd name="T3" fmla="*/ 6 h 6"/>
              <a:gd name="T4" fmla="*/ 8 w 30"/>
              <a:gd name="T5" fmla="*/ 5 h 6"/>
              <a:gd name="T6" fmla="*/ 2 w 30"/>
              <a:gd name="T7" fmla="*/ 6 h 6"/>
              <a:gd name="T8" fmla="*/ 0 w 30"/>
              <a:gd name="T9" fmla="*/ 1 h 6"/>
              <a:gd name="T10" fmla="*/ 9 w 30"/>
              <a:gd name="T11" fmla="*/ 0 h 6"/>
              <a:gd name="T12" fmla="*/ 30 w 30"/>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30" y="2"/>
                </a:moveTo>
                <a:lnTo>
                  <a:pt x="23" y="6"/>
                </a:lnTo>
                <a:lnTo>
                  <a:pt x="8" y="5"/>
                </a:lnTo>
                <a:lnTo>
                  <a:pt x="2" y="6"/>
                </a:lnTo>
                <a:lnTo>
                  <a:pt x="0" y="1"/>
                </a:lnTo>
                <a:lnTo>
                  <a:pt x="9" y="0"/>
                </a:lnTo>
                <a:lnTo>
                  <a:pt x="30" y="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78" name="Freeform 153"/>
          <p:cNvSpPr/>
          <p:nvPr/>
        </p:nvSpPr>
        <p:spPr bwMode="auto">
          <a:xfrm>
            <a:off x="2366676" y="4927640"/>
            <a:ext cx="2533" cy="4655"/>
          </a:xfrm>
          <a:custGeom>
            <a:avLst/>
            <a:gdLst>
              <a:gd name="T0" fmla="*/ 11 w 11"/>
              <a:gd name="T1" fmla="*/ 0 h 22"/>
              <a:gd name="T2" fmla="*/ 3 w 11"/>
              <a:gd name="T3" fmla="*/ 6 h 22"/>
              <a:gd name="T4" fmla="*/ 3 w 11"/>
              <a:gd name="T5" fmla="*/ 12 h 22"/>
              <a:gd name="T6" fmla="*/ 2 w 11"/>
              <a:gd name="T7" fmla="*/ 22 h 22"/>
              <a:gd name="T8" fmla="*/ 0 w 11"/>
              <a:gd name="T9" fmla="*/ 8 h 22"/>
              <a:gd name="T10" fmla="*/ 0 w 11"/>
              <a:gd name="T11" fmla="*/ 1 h 22"/>
              <a:gd name="T12" fmla="*/ 11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11" y="0"/>
                </a:moveTo>
                <a:lnTo>
                  <a:pt x="3" y="6"/>
                </a:lnTo>
                <a:lnTo>
                  <a:pt x="3" y="12"/>
                </a:lnTo>
                <a:lnTo>
                  <a:pt x="2" y="22"/>
                </a:lnTo>
                <a:lnTo>
                  <a:pt x="0" y="8"/>
                </a:lnTo>
                <a:lnTo>
                  <a:pt x="0" y="1"/>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79" name="Freeform 154"/>
          <p:cNvSpPr/>
          <p:nvPr/>
        </p:nvSpPr>
        <p:spPr bwMode="auto">
          <a:xfrm>
            <a:off x="2360344" y="4911347"/>
            <a:ext cx="3799" cy="9310"/>
          </a:xfrm>
          <a:custGeom>
            <a:avLst/>
            <a:gdLst>
              <a:gd name="T0" fmla="*/ 0 w 13"/>
              <a:gd name="T1" fmla="*/ 0 h 42"/>
              <a:gd name="T2" fmla="*/ 9 w 13"/>
              <a:gd name="T3" fmla="*/ 24 h 42"/>
              <a:gd name="T4" fmla="*/ 13 w 13"/>
              <a:gd name="T5" fmla="*/ 42 h 42"/>
              <a:gd name="T6" fmla="*/ 6 w 13"/>
              <a:gd name="T7" fmla="*/ 3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lnTo>
                  <a:pt x="9" y="24"/>
                </a:lnTo>
                <a:lnTo>
                  <a:pt x="13" y="42"/>
                </a:lnTo>
                <a:lnTo>
                  <a:pt x="6" y="30"/>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0" name="Freeform 155"/>
          <p:cNvSpPr/>
          <p:nvPr/>
        </p:nvSpPr>
        <p:spPr bwMode="auto">
          <a:xfrm>
            <a:off x="2346411" y="4900873"/>
            <a:ext cx="15199" cy="8146"/>
          </a:xfrm>
          <a:custGeom>
            <a:avLst/>
            <a:gdLst>
              <a:gd name="T0" fmla="*/ 56 w 56"/>
              <a:gd name="T1" fmla="*/ 0 h 36"/>
              <a:gd name="T2" fmla="*/ 45 w 56"/>
              <a:gd name="T3" fmla="*/ 20 h 36"/>
              <a:gd name="T4" fmla="*/ 47 w 56"/>
              <a:gd name="T5" fmla="*/ 26 h 36"/>
              <a:gd name="T6" fmla="*/ 47 w 56"/>
              <a:gd name="T7" fmla="*/ 29 h 36"/>
              <a:gd name="T8" fmla="*/ 51 w 56"/>
              <a:gd name="T9" fmla="*/ 36 h 36"/>
              <a:gd name="T10" fmla="*/ 43 w 56"/>
              <a:gd name="T11" fmla="*/ 24 h 36"/>
              <a:gd name="T12" fmla="*/ 32 w 56"/>
              <a:gd name="T13" fmla="*/ 24 h 36"/>
              <a:gd name="T14" fmla="*/ 20 w 56"/>
              <a:gd name="T15" fmla="*/ 20 h 36"/>
              <a:gd name="T16" fmla="*/ 0 w 56"/>
              <a:gd name="T17" fmla="*/ 19 h 36"/>
              <a:gd name="T18" fmla="*/ 20 w 56"/>
              <a:gd name="T19" fmla="*/ 7 h 36"/>
              <a:gd name="T20" fmla="*/ 56 w 56"/>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36">
                <a:moveTo>
                  <a:pt x="56" y="0"/>
                </a:moveTo>
                <a:lnTo>
                  <a:pt x="45" y="20"/>
                </a:lnTo>
                <a:lnTo>
                  <a:pt x="47" y="26"/>
                </a:lnTo>
                <a:lnTo>
                  <a:pt x="47" y="29"/>
                </a:lnTo>
                <a:lnTo>
                  <a:pt x="51" y="36"/>
                </a:lnTo>
                <a:lnTo>
                  <a:pt x="43" y="24"/>
                </a:lnTo>
                <a:lnTo>
                  <a:pt x="32" y="24"/>
                </a:lnTo>
                <a:lnTo>
                  <a:pt x="20" y="20"/>
                </a:lnTo>
                <a:lnTo>
                  <a:pt x="0" y="19"/>
                </a:lnTo>
                <a:lnTo>
                  <a:pt x="20" y="7"/>
                </a:lnTo>
                <a:lnTo>
                  <a:pt x="56"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1" name="Freeform 156"/>
          <p:cNvSpPr/>
          <p:nvPr/>
        </p:nvSpPr>
        <p:spPr bwMode="auto">
          <a:xfrm>
            <a:off x="2340078" y="4888071"/>
            <a:ext cx="25332" cy="8147"/>
          </a:xfrm>
          <a:custGeom>
            <a:avLst/>
            <a:gdLst>
              <a:gd name="T0" fmla="*/ 96 w 96"/>
              <a:gd name="T1" fmla="*/ 17 h 34"/>
              <a:gd name="T2" fmla="*/ 92 w 96"/>
              <a:gd name="T3" fmla="*/ 29 h 34"/>
              <a:gd name="T4" fmla="*/ 81 w 96"/>
              <a:gd name="T5" fmla="*/ 34 h 34"/>
              <a:gd name="T6" fmla="*/ 66 w 96"/>
              <a:gd name="T7" fmla="*/ 24 h 34"/>
              <a:gd name="T8" fmla="*/ 47 w 96"/>
              <a:gd name="T9" fmla="*/ 17 h 34"/>
              <a:gd name="T10" fmla="*/ 15 w 96"/>
              <a:gd name="T11" fmla="*/ 17 h 34"/>
              <a:gd name="T12" fmla="*/ 0 w 96"/>
              <a:gd name="T13" fmla="*/ 18 h 34"/>
              <a:gd name="T14" fmla="*/ 24 w 96"/>
              <a:gd name="T15" fmla="*/ 9 h 34"/>
              <a:gd name="T16" fmla="*/ 41 w 96"/>
              <a:gd name="T17" fmla="*/ 4 h 34"/>
              <a:gd name="T18" fmla="*/ 39 w 96"/>
              <a:gd name="T19" fmla="*/ 0 h 34"/>
              <a:gd name="T20" fmla="*/ 56 w 96"/>
              <a:gd name="T21" fmla="*/ 7 h 34"/>
              <a:gd name="T22" fmla="*/ 54 w 96"/>
              <a:gd name="T23" fmla="*/ 2 h 34"/>
              <a:gd name="T24" fmla="*/ 68 w 96"/>
              <a:gd name="T25" fmla="*/ 9 h 34"/>
              <a:gd name="T26" fmla="*/ 79 w 96"/>
              <a:gd name="T27" fmla="*/ 9 h 34"/>
              <a:gd name="T28" fmla="*/ 96 w 96"/>
              <a:gd name="T29"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34">
                <a:moveTo>
                  <a:pt x="96" y="17"/>
                </a:moveTo>
                <a:lnTo>
                  <a:pt x="92" y="29"/>
                </a:lnTo>
                <a:lnTo>
                  <a:pt x="81" y="34"/>
                </a:lnTo>
                <a:lnTo>
                  <a:pt x="66" y="24"/>
                </a:lnTo>
                <a:lnTo>
                  <a:pt x="47" y="17"/>
                </a:lnTo>
                <a:lnTo>
                  <a:pt x="15" y="17"/>
                </a:lnTo>
                <a:lnTo>
                  <a:pt x="0" y="18"/>
                </a:lnTo>
                <a:lnTo>
                  <a:pt x="24" y="9"/>
                </a:lnTo>
                <a:lnTo>
                  <a:pt x="41" y="4"/>
                </a:lnTo>
                <a:lnTo>
                  <a:pt x="39" y="0"/>
                </a:lnTo>
                <a:lnTo>
                  <a:pt x="56" y="7"/>
                </a:lnTo>
                <a:lnTo>
                  <a:pt x="54" y="2"/>
                </a:lnTo>
                <a:lnTo>
                  <a:pt x="68" y="9"/>
                </a:lnTo>
                <a:lnTo>
                  <a:pt x="79" y="9"/>
                </a:lnTo>
                <a:lnTo>
                  <a:pt x="96" y="1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2" name="Freeform 157"/>
          <p:cNvSpPr/>
          <p:nvPr/>
        </p:nvSpPr>
        <p:spPr bwMode="auto">
          <a:xfrm>
            <a:off x="2295747" y="4899709"/>
            <a:ext cx="13933" cy="25604"/>
          </a:xfrm>
          <a:custGeom>
            <a:avLst/>
            <a:gdLst>
              <a:gd name="T0" fmla="*/ 56 w 56"/>
              <a:gd name="T1" fmla="*/ 21 h 113"/>
              <a:gd name="T2" fmla="*/ 39 w 56"/>
              <a:gd name="T3" fmla="*/ 8 h 113"/>
              <a:gd name="T4" fmla="*/ 19 w 56"/>
              <a:gd name="T5" fmla="*/ 11 h 113"/>
              <a:gd name="T6" fmla="*/ 8 w 56"/>
              <a:gd name="T7" fmla="*/ 29 h 113"/>
              <a:gd name="T8" fmla="*/ 6 w 56"/>
              <a:gd name="T9" fmla="*/ 55 h 113"/>
              <a:gd name="T10" fmla="*/ 8 w 56"/>
              <a:gd name="T11" fmla="*/ 75 h 113"/>
              <a:gd name="T12" fmla="*/ 15 w 56"/>
              <a:gd name="T13" fmla="*/ 91 h 113"/>
              <a:gd name="T14" fmla="*/ 24 w 56"/>
              <a:gd name="T15" fmla="*/ 66 h 113"/>
              <a:gd name="T16" fmla="*/ 35 w 56"/>
              <a:gd name="T17" fmla="*/ 52 h 113"/>
              <a:gd name="T18" fmla="*/ 53 w 56"/>
              <a:gd name="T19" fmla="*/ 42 h 113"/>
              <a:gd name="T20" fmla="*/ 38 w 56"/>
              <a:gd name="T21" fmla="*/ 62 h 113"/>
              <a:gd name="T22" fmla="*/ 22 w 56"/>
              <a:gd name="T23" fmla="*/ 79 h 113"/>
              <a:gd name="T24" fmla="*/ 21 w 56"/>
              <a:gd name="T25" fmla="*/ 95 h 113"/>
              <a:gd name="T26" fmla="*/ 28 w 56"/>
              <a:gd name="T27" fmla="*/ 110 h 113"/>
              <a:gd name="T28" fmla="*/ 37 w 56"/>
              <a:gd name="T29" fmla="*/ 113 h 113"/>
              <a:gd name="T30" fmla="*/ 14 w 56"/>
              <a:gd name="T31" fmla="*/ 107 h 113"/>
              <a:gd name="T32" fmla="*/ 2 w 56"/>
              <a:gd name="T33" fmla="*/ 83 h 113"/>
              <a:gd name="T34" fmla="*/ 0 w 56"/>
              <a:gd name="T35" fmla="*/ 52 h 113"/>
              <a:gd name="T36" fmla="*/ 2 w 56"/>
              <a:gd name="T37" fmla="*/ 24 h 113"/>
              <a:gd name="T38" fmla="*/ 15 w 56"/>
              <a:gd name="T39" fmla="*/ 5 h 113"/>
              <a:gd name="T40" fmla="*/ 32 w 56"/>
              <a:gd name="T41" fmla="*/ 0 h 113"/>
              <a:gd name="T42" fmla="*/ 48 w 56"/>
              <a:gd name="T43" fmla="*/ 3 h 113"/>
              <a:gd name="T44" fmla="*/ 56 w 56"/>
              <a:gd name="T45"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113">
                <a:moveTo>
                  <a:pt x="56" y="21"/>
                </a:moveTo>
                <a:lnTo>
                  <a:pt x="39" y="8"/>
                </a:lnTo>
                <a:lnTo>
                  <a:pt x="19" y="11"/>
                </a:lnTo>
                <a:lnTo>
                  <a:pt x="8" y="29"/>
                </a:lnTo>
                <a:lnTo>
                  <a:pt x="6" y="55"/>
                </a:lnTo>
                <a:lnTo>
                  <a:pt x="8" y="75"/>
                </a:lnTo>
                <a:lnTo>
                  <a:pt x="15" y="91"/>
                </a:lnTo>
                <a:lnTo>
                  <a:pt x="24" y="66"/>
                </a:lnTo>
                <a:lnTo>
                  <a:pt x="35" y="52"/>
                </a:lnTo>
                <a:lnTo>
                  <a:pt x="53" y="42"/>
                </a:lnTo>
                <a:lnTo>
                  <a:pt x="38" y="62"/>
                </a:lnTo>
                <a:lnTo>
                  <a:pt x="22" y="79"/>
                </a:lnTo>
                <a:lnTo>
                  <a:pt x="21" y="95"/>
                </a:lnTo>
                <a:lnTo>
                  <a:pt x="28" y="110"/>
                </a:lnTo>
                <a:lnTo>
                  <a:pt x="37" y="113"/>
                </a:lnTo>
                <a:lnTo>
                  <a:pt x="14" y="107"/>
                </a:lnTo>
                <a:lnTo>
                  <a:pt x="2" y="83"/>
                </a:lnTo>
                <a:lnTo>
                  <a:pt x="0" y="52"/>
                </a:lnTo>
                <a:lnTo>
                  <a:pt x="2" y="24"/>
                </a:lnTo>
                <a:lnTo>
                  <a:pt x="15" y="5"/>
                </a:lnTo>
                <a:lnTo>
                  <a:pt x="32" y="0"/>
                </a:lnTo>
                <a:lnTo>
                  <a:pt x="48" y="3"/>
                </a:lnTo>
                <a:lnTo>
                  <a:pt x="56" y="21"/>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3" name="Freeform 158"/>
          <p:cNvSpPr/>
          <p:nvPr/>
        </p:nvSpPr>
        <p:spPr bwMode="auto">
          <a:xfrm>
            <a:off x="2290681" y="4895053"/>
            <a:ext cx="22799" cy="36078"/>
          </a:xfrm>
          <a:custGeom>
            <a:avLst/>
            <a:gdLst>
              <a:gd name="T0" fmla="*/ 91 w 91"/>
              <a:gd name="T1" fmla="*/ 38 h 153"/>
              <a:gd name="T2" fmla="*/ 76 w 91"/>
              <a:gd name="T3" fmla="*/ 13 h 153"/>
              <a:gd name="T4" fmla="*/ 54 w 91"/>
              <a:gd name="T5" fmla="*/ 7 h 153"/>
              <a:gd name="T6" fmla="*/ 24 w 91"/>
              <a:gd name="T7" fmla="*/ 12 h 153"/>
              <a:gd name="T8" fmla="*/ 14 w 91"/>
              <a:gd name="T9" fmla="*/ 25 h 153"/>
              <a:gd name="T10" fmla="*/ 7 w 91"/>
              <a:gd name="T11" fmla="*/ 48 h 153"/>
              <a:gd name="T12" fmla="*/ 7 w 91"/>
              <a:gd name="T13" fmla="*/ 66 h 153"/>
              <a:gd name="T14" fmla="*/ 11 w 91"/>
              <a:gd name="T15" fmla="*/ 79 h 153"/>
              <a:gd name="T16" fmla="*/ 11 w 91"/>
              <a:gd name="T17" fmla="*/ 98 h 153"/>
              <a:gd name="T18" fmla="*/ 15 w 91"/>
              <a:gd name="T19" fmla="*/ 120 h 153"/>
              <a:gd name="T20" fmla="*/ 34 w 91"/>
              <a:gd name="T21" fmla="*/ 142 h 153"/>
              <a:gd name="T22" fmla="*/ 47 w 91"/>
              <a:gd name="T23" fmla="*/ 142 h 153"/>
              <a:gd name="T24" fmla="*/ 63 w 91"/>
              <a:gd name="T25" fmla="*/ 142 h 153"/>
              <a:gd name="T26" fmla="*/ 63 w 91"/>
              <a:gd name="T27" fmla="*/ 144 h 153"/>
              <a:gd name="T28" fmla="*/ 51 w 91"/>
              <a:gd name="T29" fmla="*/ 153 h 153"/>
              <a:gd name="T30" fmla="*/ 36 w 91"/>
              <a:gd name="T31" fmla="*/ 151 h 153"/>
              <a:gd name="T32" fmla="*/ 19 w 91"/>
              <a:gd name="T33" fmla="*/ 144 h 153"/>
              <a:gd name="T34" fmla="*/ 6 w 91"/>
              <a:gd name="T35" fmla="*/ 121 h 153"/>
              <a:gd name="T36" fmla="*/ 5 w 91"/>
              <a:gd name="T37" fmla="*/ 86 h 153"/>
              <a:gd name="T38" fmla="*/ 0 w 91"/>
              <a:gd name="T39" fmla="*/ 62 h 153"/>
              <a:gd name="T40" fmla="*/ 0 w 91"/>
              <a:gd name="T41" fmla="*/ 41 h 153"/>
              <a:gd name="T42" fmla="*/ 9 w 91"/>
              <a:gd name="T43" fmla="*/ 23 h 153"/>
              <a:gd name="T44" fmla="*/ 18 w 91"/>
              <a:gd name="T45" fmla="*/ 7 h 153"/>
              <a:gd name="T46" fmla="*/ 42 w 91"/>
              <a:gd name="T47" fmla="*/ 0 h 153"/>
              <a:gd name="T48" fmla="*/ 76 w 91"/>
              <a:gd name="T49" fmla="*/ 5 h 153"/>
              <a:gd name="T50" fmla="*/ 89 w 91"/>
              <a:gd name="T51" fmla="*/ 13 h 153"/>
              <a:gd name="T52" fmla="*/ 91 w 91"/>
              <a:gd name="T53"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 h="153">
                <a:moveTo>
                  <a:pt x="91" y="38"/>
                </a:moveTo>
                <a:lnTo>
                  <a:pt x="76" y="13"/>
                </a:lnTo>
                <a:lnTo>
                  <a:pt x="54" y="7"/>
                </a:lnTo>
                <a:lnTo>
                  <a:pt x="24" y="12"/>
                </a:lnTo>
                <a:lnTo>
                  <a:pt x="14" y="25"/>
                </a:lnTo>
                <a:lnTo>
                  <a:pt x="7" y="48"/>
                </a:lnTo>
                <a:lnTo>
                  <a:pt x="7" y="66"/>
                </a:lnTo>
                <a:lnTo>
                  <a:pt x="11" y="79"/>
                </a:lnTo>
                <a:lnTo>
                  <a:pt x="11" y="98"/>
                </a:lnTo>
                <a:lnTo>
                  <a:pt x="15" y="120"/>
                </a:lnTo>
                <a:lnTo>
                  <a:pt x="34" y="142"/>
                </a:lnTo>
                <a:lnTo>
                  <a:pt x="47" y="142"/>
                </a:lnTo>
                <a:lnTo>
                  <a:pt x="63" y="142"/>
                </a:lnTo>
                <a:lnTo>
                  <a:pt x="63" y="144"/>
                </a:lnTo>
                <a:lnTo>
                  <a:pt x="51" y="153"/>
                </a:lnTo>
                <a:lnTo>
                  <a:pt x="36" y="151"/>
                </a:lnTo>
                <a:lnTo>
                  <a:pt x="19" y="144"/>
                </a:lnTo>
                <a:lnTo>
                  <a:pt x="6" y="121"/>
                </a:lnTo>
                <a:lnTo>
                  <a:pt x="5" y="86"/>
                </a:lnTo>
                <a:lnTo>
                  <a:pt x="0" y="62"/>
                </a:lnTo>
                <a:lnTo>
                  <a:pt x="0" y="41"/>
                </a:lnTo>
                <a:lnTo>
                  <a:pt x="9" y="23"/>
                </a:lnTo>
                <a:lnTo>
                  <a:pt x="18" y="7"/>
                </a:lnTo>
                <a:lnTo>
                  <a:pt x="42" y="0"/>
                </a:lnTo>
                <a:lnTo>
                  <a:pt x="76" y="5"/>
                </a:lnTo>
                <a:lnTo>
                  <a:pt x="89" y="13"/>
                </a:lnTo>
                <a:lnTo>
                  <a:pt x="91" y="3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4" name="Freeform 159"/>
          <p:cNvSpPr/>
          <p:nvPr/>
        </p:nvSpPr>
        <p:spPr bwMode="auto">
          <a:xfrm>
            <a:off x="2304614" y="4933459"/>
            <a:ext cx="21532" cy="30259"/>
          </a:xfrm>
          <a:custGeom>
            <a:avLst/>
            <a:gdLst>
              <a:gd name="T0" fmla="*/ 0 w 83"/>
              <a:gd name="T1" fmla="*/ 0 h 127"/>
              <a:gd name="T2" fmla="*/ 10 w 83"/>
              <a:gd name="T3" fmla="*/ 27 h 127"/>
              <a:gd name="T4" fmla="*/ 27 w 83"/>
              <a:gd name="T5" fmla="*/ 57 h 127"/>
              <a:gd name="T6" fmla="*/ 45 w 83"/>
              <a:gd name="T7" fmla="*/ 83 h 127"/>
              <a:gd name="T8" fmla="*/ 70 w 83"/>
              <a:gd name="T9" fmla="*/ 116 h 127"/>
              <a:gd name="T10" fmla="*/ 83 w 83"/>
              <a:gd name="T11" fmla="*/ 127 h 127"/>
              <a:gd name="T12" fmla="*/ 55 w 83"/>
              <a:gd name="T13" fmla="*/ 113 h 127"/>
              <a:gd name="T14" fmla="*/ 33 w 83"/>
              <a:gd name="T15" fmla="*/ 82 h 127"/>
              <a:gd name="T16" fmla="*/ 12 w 83"/>
              <a:gd name="T17" fmla="*/ 46 h 127"/>
              <a:gd name="T18" fmla="*/ 0 w 83"/>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27">
                <a:moveTo>
                  <a:pt x="0" y="0"/>
                </a:moveTo>
                <a:lnTo>
                  <a:pt x="10" y="27"/>
                </a:lnTo>
                <a:lnTo>
                  <a:pt x="27" y="57"/>
                </a:lnTo>
                <a:lnTo>
                  <a:pt x="45" y="83"/>
                </a:lnTo>
                <a:lnTo>
                  <a:pt x="70" y="116"/>
                </a:lnTo>
                <a:lnTo>
                  <a:pt x="83" y="127"/>
                </a:lnTo>
                <a:lnTo>
                  <a:pt x="55" y="113"/>
                </a:lnTo>
                <a:lnTo>
                  <a:pt x="33" y="82"/>
                </a:lnTo>
                <a:lnTo>
                  <a:pt x="12" y="46"/>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5" name="Freeform 160"/>
          <p:cNvSpPr/>
          <p:nvPr/>
        </p:nvSpPr>
        <p:spPr bwMode="auto">
          <a:xfrm>
            <a:off x="2240017" y="4832208"/>
            <a:ext cx="120326" cy="111726"/>
          </a:xfrm>
          <a:custGeom>
            <a:avLst/>
            <a:gdLst>
              <a:gd name="T0" fmla="*/ 440 w 478"/>
              <a:gd name="T1" fmla="*/ 138 h 480"/>
              <a:gd name="T2" fmla="*/ 367 w 478"/>
              <a:gd name="T3" fmla="*/ 127 h 480"/>
              <a:gd name="T4" fmla="*/ 320 w 478"/>
              <a:gd name="T5" fmla="*/ 133 h 480"/>
              <a:gd name="T6" fmla="*/ 290 w 478"/>
              <a:gd name="T7" fmla="*/ 168 h 480"/>
              <a:gd name="T8" fmla="*/ 308 w 478"/>
              <a:gd name="T9" fmla="*/ 209 h 480"/>
              <a:gd name="T10" fmla="*/ 331 w 478"/>
              <a:gd name="T11" fmla="*/ 224 h 480"/>
              <a:gd name="T12" fmla="*/ 338 w 478"/>
              <a:gd name="T13" fmla="*/ 262 h 480"/>
              <a:gd name="T14" fmla="*/ 324 w 478"/>
              <a:gd name="T15" fmla="*/ 287 h 480"/>
              <a:gd name="T16" fmla="*/ 335 w 478"/>
              <a:gd name="T17" fmla="*/ 325 h 480"/>
              <a:gd name="T18" fmla="*/ 306 w 478"/>
              <a:gd name="T19" fmla="*/ 325 h 480"/>
              <a:gd name="T20" fmla="*/ 298 w 478"/>
              <a:gd name="T21" fmla="*/ 282 h 480"/>
              <a:gd name="T22" fmla="*/ 280 w 478"/>
              <a:gd name="T23" fmla="*/ 262 h 480"/>
              <a:gd name="T24" fmla="*/ 243 w 478"/>
              <a:gd name="T25" fmla="*/ 262 h 480"/>
              <a:gd name="T26" fmla="*/ 209 w 478"/>
              <a:gd name="T27" fmla="*/ 271 h 480"/>
              <a:gd name="T28" fmla="*/ 197 w 478"/>
              <a:gd name="T29" fmla="*/ 301 h 480"/>
              <a:gd name="T30" fmla="*/ 193 w 478"/>
              <a:gd name="T31" fmla="*/ 341 h 480"/>
              <a:gd name="T32" fmla="*/ 197 w 478"/>
              <a:gd name="T33" fmla="*/ 370 h 480"/>
              <a:gd name="T34" fmla="*/ 197 w 478"/>
              <a:gd name="T35" fmla="*/ 391 h 480"/>
              <a:gd name="T36" fmla="*/ 195 w 478"/>
              <a:gd name="T37" fmla="*/ 416 h 480"/>
              <a:gd name="T38" fmla="*/ 172 w 478"/>
              <a:gd name="T39" fmla="*/ 439 h 480"/>
              <a:gd name="T40" fmla="*/ 156 w 478"/>
              <a:gd name="T41" fmla="*/ 453 h 480"/>
              <a:gd name="T42" fmla="*/ 115 w 478"/>
              <a:gd name="T43" fmla="*/ 480 h 480"/>
              <a:gd name="T44" fmla="*/ 37 w 478"/>
              <a:gd name="T45" fmla="*/ 399 h 480"/>
              <a:gd name="T46" fmla="*/ 14 w 478"/>
              <a:gd name="T47" fmla="*/ 334 h 480"/>
              <a:gd name="T48" fmla="*/ 5 w 478"/>
              <a:gd name="T49" fmla="*/ 229 h 480"/>
              <a:gd name="T50" fmla="*/ 0 w 478"/>
              <a:gd name="T51" fmla="*/ 154 h 480"/>
              <a:gd name="T52" fmla="*/ 9 w 478"/>
              <a:gd name="T53" fmla="*/ 82 h 480"/>
              <a:gd name="T54" fmla="*/ 30 w 478"/>
              <a:gd name="T55" fmla="*/ 42 h 480"/>
              <a:gd name="T56" fmla="*/ 78 w 478"/>
              <a:gd name="T57" fmla="*/ 15 h 480"/>
              <a:gd name="T58" fmla="*/ 121 w 478"/>
              <a:gd name="T59" fmla="*/ 7 h 480"/>
              <a:gd name="T60" fmla="*/ 204 w 478"/>
              <a:gd name="T61" fmla="*/ 0 h 480"/>
              <a:gd name="T62" fmla="*/ 285 w 478"/>
              <a:gd name="T63" fmla="*/ 5 h 480"/>
              <a:gd name="T64" fmla="*/ 387 w 478"/>
              <a:gd name="T65" fmla="*/ 22 h 480"/>
              <a:gd name="T66" fmla="*/ 432 w 478"/>
              <a:gd name="T67" fmla="*/ 44 h 480"/>
              <a:gd name="T68" fmla="*/ 455 w 478"/>
              <a:gd name="T69" fmla="*/ 67 h 480"/>
              <a:gd name="T70" fmla="*/ 478 w 478"/>
              <a:gd name="T71" fmla="*/ 102 h 480"/>
              <a:gd name="T72" fmla="*/ 475 w 478"/>
              <a:gd name="T73" fmla="*/ 120 h 480"/>
              <a:gd name="T74" fmla="*/ 440 w 478"/>
              <a:gd name="T75" fmla="*/ 13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8" h="480">
                <a:moveTo>
                  <a:pt x="440" y="138"/>
                </a:moveTo>
                <a:lnTo>
                  <a:pt x="367" y="127"/>
                </a:lnTo>
                <a:lnTo>
                  <a:pt x="320" y="133"/>
                </a:lnTo>
                <a:lnTo>
                  <a:pt x="290" y="168"/>
                </a:lnTo>
                <a:lnTo>
                  <a:pt x="308" y="209"/>
                </a:lnTo>
                <a:lnTo>
                  <a:pt x="331" y="224"/>
                </a:lnTo>
                <a:lnTo>
                  <a:pt x="338" y="262"/>
                </a:lnTo>
                <a:lnTo>
                  <a:pt x="324" y="287"/>
                </a:lnTo>
                <a:lnTo>
                  <a:pt x="335" y="325"/>
                </a:lnTo>
                <a:lnTo>
                  <a:pt x="306" y="325"/>
                </a:lnTo>
                <a:lnTo>
                  <a:pt x="298" y="282"/>
                </a:lnTo>
                <a:lnTo>
                  <a:pt x="280" y="262"/>
                </a:lnTo>
                <a:lnTo>
                  <a:pt x="243" y="262"/>
                </a:lnTo>
                <a:lnTo>
                  <a:pt x="209" y="271"/>
                </a:lnTo>
                <a:lnTo>
                  <a:pt x="197" y="301"/>
                </a:lnTo>
                <a:lnTo>
                  <a:pt x="193" y="341"/>
                </a:lnTo>
                <a:lnTo>
                  <a:pt x="197" y="370"/>
                </a:lnTo>
                <a:lnTo>
                  <a:pt x="197" y="391"/>
                </a:lnTo>
                <a:lnTo>
                  <a:pt x="195" y="416"/>
                </a:lnTo>
                <a:lnTo>
                  <a:pt x="172" y="439"/>
                </a:lnTo>
                <a:lnTo>
                  <a:pt x="156" y="453"/>
                </a:lnTo>
                <a:lnTo>
                  <a:pt x="115" y="480"/>
                </a:lnTo>
                <a:lnTo>
                  <a:pt x="37" y="399"/>
                </a:lnTo>
                <a:lnTo>
                  <a:pt x="14" y="334"/>
                </a:lnTo>
                <a:lnTo>
                  <a:pt x="5" y="229"/>
                </a:lnTo>
                <a:lnTo>
                  <a:pt x="0" y="154"/>
                </a:lnTo>
                <a:lnTo>
                  <a:pt x="9" y="82"/>
                </a:lnTo>
                <a:lnTo>
                  <a:pt x="30" y="42"/>
                </a:lnTo>
                <a:lnTo>
                  <a:pt x="78" y="15"/>
                </a:lnTo>
                <a:lnTo>
                  <a:pt x="121" y="7"/>
                </a:lnTo>
                <a:lnTo>
                  <a:pt x="204" y="0"/>
                </a:lnTo>
                <a:lnTo>
                  <a:pt x="285" y="5"/>
                </a:lnTo>
                <a:lnTo>
                  <a:pt x="387" y="22"/>
                </a:lnTo>
                <a:lnTo>
                  <a:pt x="432" y="44"/>
                </a:lnTo>
                <a:lnTo>
                  <a:pt x="455" y="67"/>
                </a:lnTo>
                <a:lnTo>
                  <a:pt x="478" y="102"/>
                </a:lnTo>
                <a:lnTo>
                  <a:pt x="475" y="120"/>
                </a:lnTo>
                <a:lnTo>
                  <a:pt x="440" y="138"/>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486" name="Freeform 161"/>
          <p:cNvSpPr/>
          <p:nvPr/>
        </p:nvSpPr>
        <p:spPr bwMode="auto">
          <a:xfrm>
            <a:off x="2242550" y="4833372"/>
            <a:ext cx="115260" cy="107070"/>
          </a:xfrm>
          <a:custGeom>
            <a:avLst/>
            <a:gdLst>
              <a:gd name="T0" fmla="*/ 436 w 455"/>
              <a:gd name="T1" fmla="*/ 69 h 460"/>
              <a:gd name="T2" fmla="*/ 444 w 455"/>
              <a:gd name="T3" fmla="*/ 108 h 460"/>
              <a:gd name="T4" fmla="*/ 339 w 455"/>
              <a:gd name="T5" fmla="*/ 113 h 460"/>
              <a:gd name="T6" fmla="*/ 247 w 455"/>
              <a:gd name="T7" fmla="*/ 90 h 460"/>
              <a:gd name="T8" fmla="*/ 291 w 455"/>
              <a:gd name="T9" fmla="*/ 105 h 460"/>
              <a:gd name="T10" fmla="*/ 302 w 455"/>
              <a:gd name="T11" fmla="*/ 120 h 460"/>
              <a:gd name="T12" fmla="*/ 256 w 455"/>
              <a:gd name="T13" fmla="*/ 116 h 460"/>
              <a:gd name="T14" fmla="*/ 246 w 455"/>
              <a:gd name="T15" fmla="*/ 122 h 460"/>
              <a:gd name="T16" fmla="*/ 272 w 455"/>
              <a:gd name="T17" fmla="*/ 154 h 460"/>
              <a:gd name="T18" fmla="*/ 264 w 455"/>
              <a:gd name="T19" fmla="*/ 161 h 460"/>
              <a:gd name="T20" fmla="*/ 289 w 455"/>
              <a:gd name="T21" fmla="*/ 199 h 460"/>
              <a:gd name="T22" fmla="*/ 205 w 455"/>
              <a:gd name="T23" fmla="*/ 181 h 460"/>
              <a:gd name="T24" fmla="*/ 315 w 455"/>
              <a:gd name="T25" fmla="*/ 222 h 460"/>
              <a:gd name="T26" fmla="*/ 254 w 455"/>
              <a:gd name="T27" fmla="*/ 214 h 460"/>
              <a:gd name="T28" fmla="*/ 309 w 455"/>
              <a:gd name="T29" fmla="*/ 242 h 460"/>
              <a:gd name="T30" fmla="*/ 291 w 455"/>
              <a:gd name="T31" fmla="*/ 255 h 460"/>
              <a:gd name="T32" fmla="*/ 202 w 455"/>
              <a:gd name="T33" fmla="*/ 246 h 460"/>
              <a:gd name="T34" fmla="*/ 137 w 455"/>
              <a:gd name="T35" fmla="*/ 253 h 460"/>
              <a:gd name="T36" fmla="*/ 141 w 455"/>
              <a:gd name="T37" fmla="*/ 271 h 460"/>
              <a:gd name="T38" fmla="*/ 126 w 455"/>
              <a:gd name="T39" fmla="*/ 280 h 460"/>
              <a:gd name="T40" fmla="*/ 178 w 455"/>
              <a:gd name="T41" fmla="*/ 317 h 460"/>
              <a:gd name="T42" fmla="*/ 131 w 455"/>
              <a:gd name="T43" fmla="*/ 315 h 460"/>
              <a:gd name="T44" fmla="*/ 178 w 455"/>
              <a:gd name="T45" fmla="*/ 365 h 460"/>
              <a:gd name="T46" fmla="*/ 145 w 455"/>
              <a:gd name="T47" fmla="*/ 363 h 460"/>
              <a:gd name="T48" fmla="*/ 159 w 455"/>
              <a:gd name="T49" fmla="*/ 418 h 460"/>
              <a:gd name="T50" fmla="*/ 100 w 455"/>
              <a:gd name="T51" fmla="*/ 337 h 460"/>
              <a:gd name="T52" fmla="*/ 156 w 455"/>
              <a:gd name="T53" fmla="*/ 429 h 460"/>
              <a:gd name="T54" fmla="*/ 88 w 455"/>
              <a:gd name="T55" fmla="*/ 395 h 460"/>
              <a:gd name="T56" fmla="*/ 104 w 455"/>
              <a:gd name="T57" fmla="*/ 430 h 460"/>
              <a:gd name="T58" fmla="*/ 69 w 455"/>
              <a:gd name="T59" fmla="*/ 429 h 460"/>
              <a:gd name="T60" fmla="*/ 12 w 455"/>
              <a:gd name="T61" fmla="*/ 275 h 460"/>
              <a:gd name="T62" fmla="*/ 39 w 455"/>
              <a:gd name="T63" fmla="*/ 181 h 460"/>
              <a:gd name="T64" fmla="*/ 88 w 455"/>
              <a:gd name="T65" fmla="*/ 189 h 460"/>
              <a:gd name="T66" fmla="*/ 5 w 455"/>
              <a:gd name="T67" fmla="*/ 158 h 460"/>
              <a:gd name="T68" fmla="*/ 61 w 455"/>
              <a:gd name="T69" fmla="*/ 100 h 460"/>
              <a:gd name="T70" fmla="*/ 97 w 455"/>
              <a:gd name="T71" fmla="*/ 100 h 460"/>
              <a:gd name="T72" fmla="*/ 21 w 455"/>
              <a:gd name="T73" fmla="*/ 49 h 460"/>
              <a:gd name="T74" fmla="*/ 111 w 455"/>
              <a:gd name="T75" fmla="*/ 28 h 460"/>
              <a:gd name="T76" fmla="*/ 86 w 455"/>
              <a:gd name="T77" fmla="*/ 10 h 460"/>
              <a:gd name="T78" fmla="*/ 198 w 455"/>
              <a:gd name="T79" fmla="*/ 8 h 460"/>
              <a:gd name="T80" fmla="*/ 241 w 455"/>
              <a:gd name="T81" fmla="*/ 23 h 460"/>
              <a:gd name="T82" fmla="*/ 249 w 455"/>
              <a:gd name="T83" fmla="*/ 2 h 460"/>
              <a:gd name="T84" fmla="*/ 337 w 455"/>
              <a:gd name="T85" fmla="*/ 37 h 460"/>
              <a:gd name="T86" fmla="*/ 322 w 455"/>
              <a:gd name="T87" fmla="*/ 1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5" h="460">
                <a:moveTo>
                  <a:pt x="379" y="28"/>
                </a:moveTo>
                <a:lnTo>
                  <a:pt x="418" y="44"/>
                </a:lnTo>
                <a:lnTo>
                  <a:pt x="436" y="69"/>
                </a:lnTo>
                <a:lnTo>
                  <a:pt x="447" y="85"/>
                </a:lnTo>
                <a:lnTo>
                  <a:pt x="455" y="98"/>
                </a:lnTo>
                <a:lnTo>
                  <a:pt x="444" y="108"/>
                </a:lnTo>
                <a:lnTo>
                  <a:pt x="425" y="120"/>
                </a:lnTo>
                <a:lnTo>
                  <a:pt x="376" y="113"/>
                </a:lnTo>
                <a:lnTo>
                  <a:pt x="339" y="113"/>
                </a:lnTo>
                <a:lnTo>
                  <a:pt x="315" y="100"/>
                </a:lnTo>
                <a:lnTo>
                  <a:pt x="279" y="92"/>
                </a:lnTo>
                <a:lnTo>
                  <a:pt x="247" y="90"/>
                </a:lnTo>
                <a:lnTo>
                  <a:pt x="209" y="92"/>
                </a:lnTo>
                <a:lnTo>
                  <a:pt x="264" y="98"/>
                </a:lnTo>
                <a:lnTo>
                  <a:pt x="291" y="105"/>
                </a:lnTo>
                <a:lnTo>
                  <a:pt x="311" y="113"/>
                </a:lnTo>
                <a:lnTo>
                  <a:pt x="315" y="115"/>
                </a:lnTo>
                <a:lnTo>
                  <a:pt x="302" y="120"/>
                </a:lnTo>
                <a:lnTo>
                  <a:pt x="291" y="131"/>
                </a:lnTo>
                <a:lnTo>
                  <a:pt x="272" y="120"/>
                </a:lnTo>
                <a:lnTo>
                  <a:pt x="256" y="116"/>
                </a:lnTo>
                <a:lnTo>
                  <a:pt x="223" y="110"/>
                </a:lnTo>
                <a:lnTo>
                  <a:pt x="212" y="110"/>
                </a:lnTo>
                <a:lnTo>
                  <a:pt x="246" y="122"/>
                </a:lnTo>
                <a:lnTo>
                  <a:pt x="270" y="133"/>
                </a:lnTo>
                <a:lnTo>
                  <a:pt x="283" y="142"/>
                </a:lnTo>
                <a:lnTo>
                  <a:pt x="272" y="154"/>
                </a:lnTo>
                <a:lnTo>
                  <a:pt x="246" y="145"/>
                </a:lnTo>
                <a:lnTo>
                  <a:pt x="223" y="140"/>
                </a:lnTo>
                <a:lnTo>
                  <a:pt x="264" y="161"/>
                </a:lnTo>
                <a:lnTo>
                  <a:pt x="277" y="170"/>
                </a:lnTo>
                <a:lnTo>
                  <a:pt x="281" y="189"/>
                </a:lnTo>
                <a:lnTo>
                  <a:pt x="289" y="199"/>
                </a:lnTo>
                <a:lnTo>
                  <a:pt x="264" y="187"/>
                </a:lnTo>
                <a:lnTo>
                  <a:pt x="241" y="183"/>
                </a:lnTo>
                <a:lnTo>
                  <a:pt x="205" y="181"/>
                </a:lnTo>
                <a:lnTo>
                  <a:pt x="259" y="197"/>
                </a:lnTo>
                <a:lnTo>
                  <a:pt x="293" y="210"/>
                </a:lnTo>
                <a:lnTo>
                  <a:pt x="315" y="222"/>
                </a:lnTo>
                <a:lnTo>
                  <a:pt x="318" y="239"/>
                </a:lnTo>
                <a:lnTo>
                  <a:pt x="291" y="227"/>
                </a:lnTo>
                <a:lnTo>
                  <a:pt x="254" y="214"/>
                </a:lnTo>
                <a:lnTo>
                  <a:pt x="237" y="214"/>
                </a:lnTo>
                <a:lnTo>
                  <a:pt x="277" y="228"/>
                </a:lnTo>
                <a:lnTo>
                  <a:pt x="309" y="242"/>
                </a:lnTo>
                <a:lnTo>
                  <a:pt x="320" y="253"/>
                </a:lnTo>
                <a:lnTo>
                  <a:pt x="315" y="264"/>
                </a:lnTo>
                <a:lnTo>
                  <a:pt x="291" y="255"/>
                </a:lnTo>
                <a:lnTo>
                  <a:pt x="269" y="246"/>
                </a:lnTo>
                <a:lnTo>
                  <a:pt x="221" y="244"/>
                </a:lnTo>
                <a:lnTo>
                  <a:pt x="202" y="246"/>
                </a:lnTo>
                <a:lnTo>
                  <a:pt x="158" y="249"/>
                </a:lnTo>
                <a:lnTo>
                  <a:pt x="107" y="242"/>
                </a:lnTo>
                <a:lnTo>
                  <a:pt x="137" y="253"/>
                </a:lnTo>
                <a:lnTo>
                  <a:pt x="191" y="262"/>
                </a:lnTo>
                <a:lnTo>
                  <a:pt x="181" y="280"/>
                </a:lnTo>
                <a:lnTo>
                  <a:pt x="141" y="271"/>
                </a:lnTo>
                <a:lnTo>
                  <a:pt x="104" y="258"/>
                </a:lnTo>
                <a:lnTo>
                  <a:pt x="79" y="246"/>
                </a:lnTo>
                <a:lnTo>
                  <a:pt x="126" y="280"/>
                </a:lnTo>
                <a:lnTo>
                  <a:pt x="156" y="290"/>
                </a:lnTo>
                <a:lnTo>
                  <a:pt x="181" y="298"/>
                </a:lnTo>
                <a:lnTo>
                  <a:pt x="178" y="317"/>
                </a:lnTo>
                <a:lnTo>
                  <a:pt x="141" y="310"/>
                </a:lnTo>
                <a:lnTo>
                  <a:pt x="113" y="302"/>
                </a:lnTo>
                <a:lnTo>
                  <a:pt x="131" y="315"/>
                </a:lnTo>
                <a:lnTo>
                  <a:pt x="161" y="323"/>
                </a:lnTo>
                <a:lnTo>
                  <a:pt x="178" y="325"/>
                </a:lnTo>
                <a:lnTo>
                  <a:pt x="178" y="365"/>
                </a:lnTo>
                <a:lnTo>
                  <a:pt x="143" y="351"/>
                </a:lnTo>
                <a:lnTo>
                  <a:pt x="116" y="341"/>
                </a:lnTo>
                <a:lnTo>
                  <a:pt x="145" y="363"/>
                </a:lnTo>
                <a:lnTo>
                  <a:pt x="182" y="379"/>
                </a:lnTo>
                <a:lnTo>
                  <a:pt x="181" y="397"/>
                </a:lnTo>
                <a:lnTo>
                  <a:pt x="159" y="418"/>
                </a:lnTo>
                <a:lnTo>
                  <a:pt x="141" y="395"/>
                </a:lnTo>
                <a:lnTo>
                  <a:pt x="116" y="365"/>
                </a:lnTo>
                <a:lnTo>
                  <a:pt x="100" y="337"/>
                </a:lnTo>
                <a:lnTo>
                  <a:pt x="116" y="381"/>
                </a:lnTo>
                <a:lnTo>
                  <a:pt x="131" y="397"/>
                </a:lnTo>
                <a:lnTo>
                  <a:pt x="156" y="429"/>
                </a:lnTo>
                <a:lnTo>
                  <a:pt x="137" y="449"/>
                </a:lnTo>
                <a:lnTo>
                  <a:pt x="109" y="424"/>
                </a:lnTo>
                <a:lnTo>
                  <a:pt x="88" y="395"/>
                </a:lnTo>
                <a:lnTo>
                  <a:pt x="69" y="363"/>
                </a:lnTo>
                <a:lnTo>
                  <a:pt x="86" y="409"/>
                </a:lnTo>
                <a:lnTo>
                  <a:pt x="104" y="430"/>
                </a:lnTo>
                <a:lnTo>
                  <a:pt x="121" y="452"/>
                </a:lnTo>
                <a:lnTo>
                  <a:pt x="107" y="460"/>
                </a:lnTo>
                <a:lnTo>
                  <a:pt x="69" y="429"/>
                </a:lnTo>
                <a:lnTo>
                  <a:pt x="34" y="379"/>
                </a:lnTo>
                <a:lnTo>
                  <a:pt x="21" y="341"/>
                </a:lnTo>
                <a:lnTo>
                  <a:pt x="12" y="275"/>
                </a:lnTo>
                <a:lnTo>
                  <a:pt x="7" y="227"/>
                </a:lnTo>
                <a:lnTo>
                  <a:pt x="0" y="170"/>
                </a:lnTo>
                <a:lnTo>
                  <a:pt x="39" y="181"/>
                </a:lnTo>
                <a:lnTo>
                  <a:pt x="81" y="197"/>
                </a:lnTo>
                <a:lnTo>
                  <a:pt x="145" y="212"/>
                </a:lnTo>
                <a:lnTo>
                  <a:pt x="88" y="189"/>
                </a:lnTo>
                <a:lnTo>
                  <a:pt x="67" y="177"/>
                </a:lnTo>
                <a:lnTo>
                  <a:pt x="26" y="162"/>
                </a:lnTo>
                <a:lnTo>
                  <a:pt x="5" y="158"/>
                </a:lnTo>
                <a:lnTo>
                  <a:pt x="5" y="129"/>
                </a:lnTo>
                <a:lnTo>
                  <a:pt x="10" y="92"/>
                </a:lnTo>
                <a:lnTo>
                  <a:pt x="61" y="100"/>
                </a:lnTo>
                <a:lnTo>
                  <a:pt x="94" y="110"/>
                </a:lnTo>
                <a:lnTo>
                  <a:pt x="135" y="129"/>
                </a:lnTo>
                <a:lnTo>
                  <a:pt x="97" y="100"/>
                </a:lnTo>
                <a:lnTo>
                  <a:pt x="54" y="88"/>
                </a:lnTo>
                <a:lnTo>
                  <a:pt x="12" y="77"/>
                </a:lnTo>
                <a:lnTo>
                  <a:pt x="21" y="49"/>
                </a:lnTo>
                <a:lnTo>
                  <a:pt x="34" y="31"/>
                </a:lnTo>
                <a:lnTo>
                  <a:pt x="73" y="19"/>
                </a:lnTo>
                <a:lnTo>
                  <a:pt x="111" y="28"/>
                </a:lnTo>
                <a:lnTo>
                  <a:pt x="145" y="53"/>
                </a:lnTo>
                <a:lnTo>
                  <a:pt x="121" y="25"/>
                </a:lnTo>
                <a:lnTo>
                  <a:pt x="86" y="10"/>
                </a:lnTo>
                <a:lnTo>
                  <a:pt x="126" y="4"/>
                </a:lnTo>
                <a:lnTo>
                  <a:pt x="156" y="2"/>
                </a:lnTo>
                <a:lnTo>
                  <a:pt x="198" y="8"/>
                </a:lnTo>
                <a:lnTo>
                  <a:pt x="226" y="27"/>
                </a:lnTo>
                <a:lnTo>
                  <a:pt x="272" y="35"/>
                </a:lnTo>
                <a:lnTo>
                  <a:pt x="241" y="23"/>
                </a:lnTo>
                <a:lnTo>
                  <a:pt x="218" y="8"/>
                </a:lnTo>
                <a:lnTo>
                  <a:pt x="205" y="0"/>
                </a:lnTo>
                <a:lnTo>
                  <a:pt x="249" y="2"/>
                </a:lnTo>
                <a:lnTo>
                  <a:pt x="289" y="4"/>
                </a:lnTo>
                <a:lnTo>
                  <a:pt x="313" y="15"/>
                </a:lnTo>
                <a:lnTo>
                  <a:pt x="337" y="37"/>
                </a:lnTo>
                <a:lnTo>
                  <a:pt x="356" y="67"/>
                </a:lnTo>
                <a:lnTo>
                  <a:pt x="346" y="33"/>
                </a:lnTo>
                <a:lnTo>
                  <a:pt x="322" y="10"/>
                </a:lnTo>
                <a:lnTo>
                  <a:pt x="379" y="28"/>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nvGrpSpPr>
          <p:cNvPr id="487" name="Group 173"/>
          <p:cNvGrpSpPr/>
          <p:nvPr/>
        </p:nvGrpSpPr>
        <p:grpSpPr bwMode="auto">
          <a:xfrm>
            <a:off x="2204553" y="4948589"/>
            <a:ext cx="290049" cy="304918"/>
            <a:chOff x="162" y="1828"/>
            <a:chExt cx="229" cy="262"/>
          </a:xfrm>
        </p:grpSpPr>
        <p:sp>
          <p:nvSpPr>
            <p:cNvPr id="696" name="Freeform 174"/>
            <p:cNvSpPr/>
            <p:nvPr/>
          </p:nvSpPr>
          <p:spPr bwMode="auto">
            <a:xfrm>
              <a:off x="286" y="1828"/>
              <a:ext cx="7" cy="5"/>
            </a:xfrm>
            <a:custGeom>
              <a:avLst/>
              <a:gdLst>
                <a:gd name="T0" fmla="*/ 37 w 37"/>
                <a:gd name="T1" fmla="*/ 0 h 25"/>
                <a:gd name="T2" fmla="*/ 26 w 37"/>
                <a:gd name="T3" fmla="*/ 7 h 25"/>
                <a:gd name="T4" fmla="*/ 16 w 37"/>
                <a:gd name="T5" fmla="*/ 10 h 25"/>
                <a:gd name="T6" fmla="*/ 6 w 37"/>
                <a:gd name="T7" fmla="*/ 16 h 25"/>
                <a:gd name="T8" fmla="*/ 0 w 37"/>
                <a:gd name="T9" fmla="*/ 25 h 25"/>
                <a:gd name="T10" fmla="*/ 9 w 37"/>
                <a:gd name="T11" fmla="*/ 22 h 25"/>
                <a:gd name="T12" fmla="*/ 26 w 37"/>
                <a:gd name="T13" fmla="*/ 17 h 25"/>
                <a:gd name="T14" fmla="*/ 37 w 37"/>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5">
                  <a:moveTo>
                    <a:pt x="37" y="0"/>
                  </a:moveTo>
                  <a:lnTo>
                    <a:pt x="26" y="7"/>
                  </a:lnTo>
                  <a:lnTo>
                    <a:pt x="16" y="10"/>
                  </a:lnTo>
                  <a:lnTo>
                    <a:pt x="6" y="16"/>
                  </a:lnTo>
                  <a:lnTo>
                    <a:pt x="0" y="25"/>
                  </a:lnTo>
                  <a:lnTo>
                    <a:pt x="9" y="22"/>
                  </a:lnTo>
                  <a:lnTo>
                    <a:pt x="26" y="17"/>
                  </a:lnTo>
                  <a:lnTo>
                    <a:pt x="3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97" name="Freeform 175"/>
            <p:cNvSpPr/>
            <p:nvPr/>
          </p:nvSpPr>
          <p:spPr bwMode="auto">
            <a:xfrm>
              <a:off x="289" y="1837"/>
              <a:ext cx="2" cy="3"/>
            </a:xfrm>
            <a:custGeom>
              <a:avLst/>
              <a:gdLst>
                <a:gd name="T0" fmla="*/ 9 w 9"/>
                <a:gd name="T1" fmla="*/ 0 h 16"/>
                <a:gd name="T2" fmla="*/ 0 w 9"/>
                <a:gd name="T3" fmla="*/ 0 h 16"/>
                <a:gd name="T4" fmla="*/ 0 w 9"/>
                <a:gd name="T5" fmla="*/ 16 h 16"/>
                <a:gd name="T6" fmla="*/ 9 w 9"/>
                <a:gd name="T7" fmla="*/ 0 h 16"/>
              </a:gdLst>
              <a:ahLst/>
              <a:cxnLst>
                <a:cxn ang="0">
                  <a:pos x="T0" y="T1"/>
                </a:cxn>
                <a:cxn ang="0">
                  <a:pos x="T2" y="T3"/>
                </a:cxn>
                <a:cxn ang="0">
                  <a:pos x="T4" y="T5"/>
                </a:cxn>
                <a:cxn ang="0">
                  <a:pos x="T6" y="T7"/>
                </a:cxn>
              </a:cxnLst>
              <a:rect l="0" t="0" r="r" b="b"/>
              <a:pathLst>
                <a:path w="9" h="16">
                  <a:moveTo>
                    <a:pt x="9" y="0"/>
                  </a:moveTo>
                  <a:lnTo>
                    <a:pt x="0" y="0"/>
                  </a:lnTo>
                  <a:lnTo>
                    <a:pt x="0" y="16"/>
                  </a:lnTo>
                  <a:lnTo>
                    <a:pt x="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98" name="Freeform 176"/>
            <p:cNvSpPr/>
            <p:nvPr/>
          </p:nvSpPr>
          <p:spPr bwMode="auto">
            <a:xfrm>
              <a:off x="260" y="1863"/>
              <a:ext cx="62" cy="154"/>
            </a:xfrm>
            <a:custGeom>
              <a:avLst/>
              <a:gdLst>
                <a:gd name="T0" fmla="*/ 46 w 309"/>
                <a:gd name="T1" fmla="*/ 0 h 772"/>
                <a:gd name="T2" fmla="*/ 75 w 309"/>
                <a:gd name="T3" fmla="*/ 32 h 772"/>
                <a:gd name="T4" fmla="*/ 84 w 309"/>
                <a:gd name="T5" fmla="*/ 78 h 772"/>
                <a:gd name="T6" fmla="*/ 127 w 309"/>
                <a:gd name="T7" fmla="*/ 122 h 772"/>
                <a:gd name="T8" fmla="*/ 218 w 309"/>
                <a:gd name="T9" fmla="*/ 330 h 772"/>
                <a:gd name="T10" fmla="*/ 269 w 309"/>
                <a:gd name="T11" fmla="*/ 519 h 772"/>
                <a:gd name="T12" fmla="*/ 309 w 309"/>
                <a:gd name="T13" fmla="*/ 772 h 772"/>
                <a:gd name="T14" fmla="*/ 182 w 309"/>
                <a:gd name="T15" fmla="*/ 659 h 772"/>
                <a:gd name="T16" fmla="*/ 0 w 309"/>
                <a:gd name="T17" fmla="*/ 100 h 772"/>
                <a:gd name="T18" fmla="*/ 46 w 309"/>
                <a:gd name="T19"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772">
                  <a:moveTo>
                    <a:pt x="46" y="0"/>
                  </a:moveTo>
                  <a:lnTo>
                    <a:pt x="75" y="32"/>
                  </a:lnTo>
                  <a:lnTo>
                    <a:pt x="84" y="78"/>
                  </a:lnTo>
                  <a:lnTo>
                    <a:pt x="127" y="122"/>
                  </a:lnTo>
                  <a:lnTo>
                    <a:pt x="218" y="330"/>
                  </a:lnTo>
                  <a:lnTo>
                    <a:pt x="269" y="519"/>
                  </a:lnTo>
                  <a:lnTo>
                    <a:pt x="309" y="772"/>
                  </a:lnTo>
                  <a:lnTo>
                    <a:pt x="182" y="659"/>
                  </a:lnTo>
                  <a:lnTo>
                    <a:pt x="0" y="100"/>
                  </a:lnTo>
                  <a:lnTo>
                    <a:pt x="46" y="0"/>
                  </a:lnTo>
                  <a:close/>
                </a:path>
              </a:pathLst>
            </a:custGeom>
            <a:solidFill>
              <a:srgbClr val="400000"/>
            </a:solidFill>
            <a:ln w="3175">
              <a:solidFill>
                <a:srgbClr val="000000"/>
              </a:solidFill>
              <a:prstDash val="solid"/>
              <a:round/>
            </a:ln>
          </p:spPr>
          <p:txBody>
            <a:bodyPr/>
            <a:lstStyle/>
            <a:p>
              <a:endParaRPr lang="zh-CN" altLang="en-US" sz="900">
                <a:solidFill>
                  <a:srgbClr val="0836BF"/>
                </a:solidFill>
              </a:endParaRPr>
            </a:p>
          </p:txBody>
        </p:sp>
        <p:sp>
          <p:nvSpPr>
            <p:cNvPr id="699" name="Freeform 177"/>
            <p:cNvSpPr/>
            <p:nvPr/>
          </p:nvSpPr>
          <p:spPr bwMode="auto">
            <a:xfrm>
              <a:off x="162" y="1833"/>
              <a:ext cx="229" cy="257"/>
            </a:xfrm>
            <a:custGeom>
              <a:avLst/>
              <a:gdLst>
                <a:gd name="T0" fmla="*/ 212 w 1147"/>
                <a:gd name="T1" fmla="*/ 67 h 1285"/>
                <a:gd name="T2" fmla="*/ 247 w 1147"/>
                <a:gd name="T3" fmla="*/ 0 h 1285"/>
                <a:gd name="T4" fmla="*/ 528 w 1147"/>
                <a:gd name="T5" fmla="*/ 116 h 1285"/>
                <a:gd name="T6" fmla="*/ 541 w 1147"/>
                <a:gd name="T7" fmla="*/ 206 h 1285"/>
                <a:gd name="T8" fmla="*/ 563 w 1147"/>
                <a:gd name="T9" fmla="*/ 238 h 1285"/>
                <a:gd name="T10" fmla="*/ 595 w 1147"/>
                <a:gd name="T11" fmla="*/ 274 h 1285"/>
                <a:gd name="T12" fmla="*/ 614 w 1147"/>
                <a:gd name="T13" fmla="*/ 339 h 1285"/>
                <a:gd name="T14" fmla="*/ 676 w 1147"/>
                <a:gd name="T15" fmla="*/ 487 h 1285"/>
                <a:gd name="T16" fmla="*/ 727 w 1147"/>
                <a:gd name="T17" fmla="*/ 663 h 1285"/>
                <a:gd name="T18" fmla="*/ 748 w 1147"/>
                <a:gd name="T19" fmla="*/ 780 h 1285"/>
                <a:gd name="T20" fmla="*/ 974 w 1147"/>
                <a:gd name="T21" fmla="*/ 785 h 1285"/>
                <a:gd name="T22" fmla="*/ 1011 w 1147"/>
                <a:gd name="T23" fmla="*/ 807 h 1285"/>
                <a:gd name="T24" fmla="*/ 1115 w 1147"/>
                <a:gd name="T25" fmla="*/ 807 h 1285"/>
                <a:gd name="T26" fmla="*/ 1143 w 1147"/>
                <a:gd name="T27" fmla="*/ 853 h 1285"/>
                <a:gd name="T28" fmla="*/ 1147 w 1147"/>
                <a:gd name="T29" fmla="*/ 907 h 1285"/>
                <a:gd name="T30" fmla="*/ 1137 w 1147"/>
                <a:gd name="T31" fmla="*/ 956 h 1285"/>
                <a:gd name="T32" fmla="*/ 1042 w 1147"/>
                <a:gd name="T33" fmla="*/ 974 h 1285"/>
                <a:gd name="T34" fmla="*/ 997 w 1147"/>
                <a:gd name="T35" fmla="*/ 1041 h 1285"/>
                <a:gd name="T36" fmla="*/ 907 w 1147"/>
                <a:gd name="T37" fmla="*/ 1064 h 1285"/>
                <a:gd name="T38" fmla="*/ 840 w 1147"/>
                <a:gd name="T39" fmla="*/ 1064 h 1285"/>
                <a:gd name="T40" fmla="*/ 763 w 1147"/>
                <a:gd name="T41" fmla="*/ 1079 h 1285"/>
                <a:gd name="T42" fmla="*/ 759 w 1147"/>
                <a:gd name="T43" fmla="*/ 1110 h 1285"/>
                <a:gd name="T44" fmla="*/ 763 w 1147"/>
                <a:gd name="T45" fmla="*/ 1177 h 1285"/>
                <a:gd name="T46" fmla="*/ 754 w 1147"/>
                <a:gd name="T47" fmla="*/ 1223 h 1285"/>
                <a:gd name="T48" fmla="*/ 713 w 1147"/>
                <a:gd name="T49" fmla="*/ 1227 h 1285"/>
                <a:gd name="T50" fmla="*/ 663 w 1147"/>
                <a:gd name="T51" fmla="*/ 1236 h 1285"/>
                <a:gd name="T52" fmla="*/ 614 w 1147"/>
                <a:gd name="T53" fmla="*/ 1282 h 1285"/>
                <a:gd name="T54" fmla="*/ 554 w 1147"/>
                <a:gd name="T55" fmla="*/ 1282 h 1285"/>
                <a:gd name="T56" fmla="*/ 501 w 1147"/>
                <a:gd name="T57" fmla="*/ 1276 h 1285"/>
                <a:gd name="T58" fmla="*/ 420 w 1147"/>
                <a:gd name="T59" fmla="*/ 1250 h 1285"/>
                <a:gd name="T60" fmla="*/ 330 w 1147"/>
                <a:gd name="T61" fmla="*/ 1259 h 1285"/>
                <a:gd name="T62" fmla="*/ 238 w 1147"/>
                <a:gd name="T63" fmla="*/ 1285 h 1285"/>
                <a:gd name="T64" fmla="*/ 153 w 1147"/>
                <a:gd name="T65" fmla="*/ 1267 h 1285"/>
                <a:gd name="T66" fmla="*/ 95 w 1147"/>
                <a:gd name="T67" fmla="*/ 1200 h 1285"/>
                <a:gd name="T68" fmla="*/ 99 w 1147"/>
                <a:gd name="T69" fmla="*/ 1128 h 1285"/>
                <a:gd name="T70" fmla="*/ 76 w 1147"/>
                <a:gd name="T71" fmla="*/ 1038 h 1285"/>
                <a:gd name="T72" fmla="*/ 64 w 1147"/>
                <a:gd name="T73" fmla="*/ 920 h 1285"/>
                <a:gd name="T74" fmla="*/ 36 w 1147"/>
                <a:gd name="T75" fmla="*/ 812 h 1285"/>
                <a:gd name="T76" fmla="*/ 0 w 1147"/>
                <a:gd name="T77" fmla="*/ 650 h 1285"/>
                <a:gd name="T78" fmla="*/ 4 w 1147"/>
                <a:gd name="T79" fmla="*/ 487 h 1285"/>
                <a:gd name="T80" fmla="*/ 4 w 1147"/>
                <a:gd name="T81" fmla="*/ 342 h 1285"/>
                <a:gd name="T82" fmla="*/ 14 w 1147"/>
                <a:gd name="T83" fmla="*/ 243 h 1285"/>
                <a:gd name="T84" fmla="*/ 36 w 1147"/>
                <a:gd name="T85" fmla="*/ 198 h 1285"/>
                <a:gd name="T86" fmla="*/ 87 w 1147"/>
                <a:gd name="T87" fmla="*/ 162 h 1285"/>
                <a:gd name="T88" fmla="*/ 145 w 1147"/>
                <a:gd name="T89" fmla="*/ 102 h 1285"/>
                <a:gd name="T90" fmla="*/ 212 w 1147"/>
                <a:gd name="T91" fmla="*/ 6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7" h="1285">
                  <a:moveTo>
                    <a:pt x="212" y="67"/>
                  </a:moveTo>
                  <a:lnTo>
                    <a:pt x="247" y="0"/>
                  </a:lnTo>
                  <a:lnTo>
                    <a:pt x="528" y="116"/>
                  </a:lnTo>
                  <a:lnTo>
                    <a:pt x="541" y="206"/>
                  </a:lnTo>
                  <a:lnTo>
                    <a:pt x="563" y="238"/>
                  </a:lnTo>
                  <a:lnTo>
                    <a:pt x="595" y="274"/>
                  </a:lnTo>
                  <a:lnTo>
                    <a:pt x="614" y="339"/>
                  </a:lnTo>
                  <a:lnTo>
                    <a:pt x="676" y="487"/>
                  </a:lnTo>
                  <a:lnTo>
                    <a:pt x="727" y="663"/>
                  </a:lnTo>
                  <a:lnTo>
                    <a:pt x="748" y="780"/>
                  </a:lnTo>
                  <a:lnTo>
                    <a:pt x="974" y="785"/>
                  </a:lnTo>
                  <a:lnTo>
                    <a:pt x="1011" y="807"/>
                  </a:lnTo>
                  <a:lnTo>
                    <a:pt x="1115" y="807"/>
                  </a:lnTo>
                  <a:lnTo>
                    <a:pt x="1143" y="853"/>
                  </a:lnTo>
                  <a:lnTo>
                    <a:pt x="1147" y="907"/>
                  </a:lnTo>
                  <a:lnTo>
                    <a:pt x="1137" y="956"/>
                  </a:lnTo>
                  <a:lnTo>
                    <a:pt x="1042" y="974"/>
                  </a:lnTo>
                  <a:lnTo>
                    <a:pt x="997" y="1041"/>
                  </a:lnTo>
                  <a:lnTo>
                    <a:pt x="907" y="1064"/>
                  </a:lnTo>
                  <a:lnTo>
                    <a:pt x="840" y="1064"/>
                  </a:lnTo>
                  <a:lnTo>
                    <a:pt x="763" y="1079"/>
                  </a:lnTo>
                  <a:lnTo>
                    <a:pt x="759" y="1110"/>
                  </a:lnTo>
                  <a:lnTo>
                    <a:pt x="763" y="1177"/>
                  </a:lnTo>
                  <a:lnTo>
                    <a:pt x="754" y="1223"/>
                  </a:lnTo>
                  <a:lnTo>
                    <a:pt x="713" y="1227"/>
                  </a:lnTo>
                  <a:lnTo>
                    <a:pt x="663" y="1236"/>
                  </a:lnTo>
                  <a:lnTo>
                    <a:pt x="614" y="1282"/>
                  </a:lnTo>
                  <a:lnTo>
                    <a:pt x="554" y="1282"/>
                  </a:lnTo>
                  <a:lnTo>
                    <a:pt x="501" y="1276"/>
                  </a:lnTo>
                  <a:lnTo>
                    <a:pt x="420" y="1250"/>
                  </a:lnTo>
                  <a:lnTo>
                    <a:pt x="330" y="1259"/>
                  </a:lnTo>
                  <a:lnTo>
                    <a:pt x="238" y="1285"/>
                  </a:lnTo>
                  <a:lnTo>
                    <a:pt x="153" y="1267"/>
                  </a:lnTo>
                  <a:lnTo>
                    <a:pt x="95" y="1200"/>
                  </a:lnTo>
                  <a:lnTo>
                    <a:pt x="99" y="1128"/>
                  </a:lnTo>
                  <a:lnTo>
                    <a:pt x="76" y="1038"/>
                  </a:lnTo>
                  <a:lnTo>
                    <a:pt x="64" y="920"/>
                  </a:lnTo>
                  <a:lnTo>
                    <a:pt x="36" y="812"/>
                  </a:lnTo>
                  <a:lnTo>
                    <a:pt x="0" y="650"/>
                  </a:lnTo>
                  <a:lnTo>
                    <a:pt x="4" y="487"/>
                  </a:lnTo>
                  <a:lnTo>
                    <a:pt x="4" y="342"/>
                  </a:lnTo>
                  <a:lnTo>
                    <a:pt x="14" y="243"/>
                  </a:lnTo>
                  <a:lnTo>
                    <a:pt x="36" y="198"/>
                  </a:lnTo>
                  <a:lnTo>
                    <a:pt x="87" y="162"/>
                  </a:lnTo>
                  <a:lnTo>
                    <a:pt x="145" y="102"/>
                  </a:lnTo>
                  <a:lnTo>
                    <a:pt x="212" y="67"/>
                  </a:lnTo>
                  <a:close/>
                </a:path>
              </a:pathLst>
            </a:custGeom>
            <a:solidFill>
              <a:srgbClr val="C0C0C0"/>
            </a:solidFill>
            <a:ln w="3175">
              <a:solidFill>
                <a:srgbClr val="000000"/>
              </a:solidFill>
              <a:prstDash val="solid"/>
              <a:round/>
            </a:ln>
          </p:spPr>
          <p:txBody>
            <a:bodyPr/>
            <a:lstStyle/>
            <a:p>
              <a:endParaRPr lang="zh-CN" altLang="en-US" sz="900">
                <a:solidFill>
                  <a:srgbClr val="0836BF"/>
                </a:solidFill>
              </a:endParaRPr>
            </a:p>
          </p:txBody>
        </p:sp>
        <p:sp>
          <p:nvSpPr>
            <p:cNvPr id="700" name="Freeform 178"/>
            <p:cNvSpPr/>
            <p:nvPr/>
          </p:nvSpPr>
          <p:spPr bwMode="auto">
            <a:xfrm>
              <a:off x="166" y="1848"/>
              <a:ext cx="145" cy="240"/>
            </a:xfrm>
            <a:custGeom>
              <a:avLst/>
              <a:gdLst>
                <a:gd name="T0" fmla="*/ 630 w 725"/>
                <a:gd name="T1" fmla="*/ 990 h 1198"/>
                <a:gd name="T2" fmla="*/ 460 w 725"/>
                <a:gd name="T3" fmla="*/ 978 h 1198"/>
                <a:gd name="T4" fmla="*/ 314 w 725"/>
                <a:gd name="T5" fmla="*/ 932 h 1198"/>
                <a:gd name="T6" fmla="*/ 256 w 725"/>
                <a:gd name="T7" fmla="*/ 825 h 1198"/>
                <a:gd name="T8" fmla="*/ 274 w 725"/>
                <a:gd name="T9" fmla="*/ 753 h 1198"/>
                <a:gd name="T10" fmla="*/ 162 w 725"/>
                <a:gd name="T11" fmla="*/ 600 h 1198"/>
                <a:gd name="T12" fmla="*/ 266 w 725"/>
                <a:gd name="T13" fmla="*/ 668 h 1198"/>
                <a:gd name="T14" fmla="*/ 211 w 725"/>
                <a:gd name="T15" fmla="*/ 532 h 1198"/>
                <a:gd name="T16" fmla="*/ 121 w 725"/>
                <a:gd name="T17" fmla="*/ 355 h 1198"/>
                <a:gd name="T18" fmla="*/ 256 w 725"/>
                <a:gd name="T19" fmla="*/ 504 h 1198"/>
                <a:gd name="T20" fmla="*/ 274 w 725"/>
                <a:gd name="T21" fmla="*/ 271 h 1198"/>
                <a:gd name="T22" fmla="*/ 341 w 725"/>
                <a:gd name="T23" fmla="*/ 190 h 1198"/>
                <a:gd name="T24" fmla="*/ 437 w 725"/>
                <a:gd name="T25" fmla="*/ 153 h 1198"/>
                <a:gd name="T26" fmla="*/ 251 w 725"/>
                <a:gd name="T27" fmla="*/ 90 h 1198"/>
                <a:gd name="T28" fmla="*/ 167 w 725"/>
                <a:gd name="T29" fmla="*/ 162 h 1198"/>
                <a:gd name="T30" fmla="*/ 220 w 725"/>
                <a:gd name="T31" fmla="*/ 90 h 1198"/>
                <a:gd name="T32" fmla="*/ 324 w 725"/>
                <a:gd name="T33" fmla="*/ 60 h 1198"/>
                <a:gd name="T34" fmla="*/ 251 w 725"/>
                <a:gd name="T35" fmla="*/ 32 h 1198"/>
                <a:gd name="T36" fmla="*/ 188 w 725"/>
                <a:gd name="T37" fmla="*/ 0 h 1198"/>
                <a:gd name="T38" fmla="*/ 104 w 725"/>
                <a:gd name="T39" fmla="*/ 68 h 1198"/>
                <a:gd name="T40" fmla="*/ 27 w 725"/>
                <a:gd name="T41" fmla="*/ 130 h 1198"/>
                <a:gd name="T42" fmla="*/ 0 w 725"/>
                <a:gd name="T43" fmla="*/ 240 h 1198"/>
                <a:gd name="T44" fmla="*/ 5 w 725"/>
                <a:gd name="T45" fmla="*/ 450 h 1198"/>
                <a:gd name="T46" fmla="*/ 31 w 725"/>
                <a:gd name="T47" fmla="*/ 698 h 1198"/>
                <a:gd name="T48" fmla="*/ 73 w 725"/>
                <a:gd name="T49" fmla="*/ 941 h 1198"/>
                <a:gd name="T50" fmla="*/ 90 w 725"/>
                <a:gd name="T51" fmla="*/ 1095 h 1198"/>
                <a:gd name="T52" fmla="*/ 131 w 725"/>
                <a:gd name="T53" fmla="*/ 1166 h 1198"/>
                <a:gd name="T54" fmla="*/ 225 w 725"/>
                <a:gd name="T55" fmla="*/ 1198 h 1198"/>
                <a:gd name="T56" fmla="*/ 288 w 725"/>
                <a:gd name="T57" fmla="*/ 1181 h 1198"/>
                <a:gd name="T58" fmla="*/ 337 w 725"/>
                <a:gd name="T59" fmla="*/ 1118 h 1198"/>
                <a:gd name="T60" fmla="*/ 356 w 725"/>
                <a:gd name="T61" fmla="*/ 1099 h 1198"/>
                <a:gd name="T62" fmla="*/ 433 w 725"/>
                <a:gd name="T63" fmla="*/ 1163 h 1198"/>
                <a:gd name="T64" fmla="*/ 527 w 725"/>
                <a:gd name="T65" fmla="*/ 1185 h 1198"/>
                <a:gd name="T66" fmla="*/ 603 w 725"/>
                <a:gd name="T67" fmla="*/ 1172 h 1198"/>
                <a:gd name="T68" fmla="*/ 553 w 725"/>
                <a:gd name="T69" fmla="*/ 1122 h 1198"/>
                <a:gd name="T70" fmla="*/ 472 w 725"/>
                <a:gd name="T71" fmla="*/ 1036 h 1198"/>
                <a:gd name="T72" fmla="*/ 598 w 725"/>
                <a:gd name="T73" fmla="*/ 1108 h 1198"/>
                <a:gd name="T74" fmla="*/ 702 w 725"/>
                <a:gd name="T75" fmla="*/ 1140 h 1198"/>
                <a:gd name="T76" fmla="*/ 725 w 725"/>
                <a:gd name="T77" fmla="*/ 1095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5" h="1198">
                  <a:moveTo>
                    <a:pt x="725" y="1005"/>
                  </a:moveTo>
                  <a:lnTo>
                    <a:pt x="630" y="990"/>
                  </a:lnTo>
                  <a:lnTo>
                    <a:pt x="549" y="986"/>
                  </a:lnTo>
                  <a:lnTo>
                    <a:pt x="460" y="978"/>
                  </a:lnTo>
                  <a:lnTo>
                    <a:pt x="359" y="963"/>
                  </a:lnTo>
                  <a:lnTo>
                    <a:pt x="314" y="932"/>
                  </a:lnTo>
                  <a:lnTo>
                    <a:pt x="193" y="780"/>
                  </a:lnTo>
                  <a:lnTo>
                    <a:pt x="256" y="825"/>
                  </a:lnTo>
                  <a:lnTo>
                    <a:pt x="297" y="861"/>
                  </a:lnTo>
                  <a:lnTo>
                    <a:pt x="274" y="753"/>
                  </a:lnTo>
                  <a:lnTo>
                    <a:pt x="228" y="712"/>
                  </a:lnTo>
                  <a:lnTo>
                    <a:pt x="162" y="600"/>
                  </a:lnTo>
                  <a:lnTo>
                    <a:pt x="225" y="653"/>
                  </a:lnTo>
                  <a:lnTo>
                    <a:pt x="266" y="668"/>
                  </a:lnTo>
                  <a:lnTo>
                    <a:pt x="256" y="590"/>
                  </a:lnTo>
                  <a:lnTo>
                    <a:pt x="211" y="532"/>
                  </a:lnTo>
                  <a:lnTo>
                    <a:pt x="167" y="487"/>
                  </a:lnTo>
                  <a:lnTo>
                    <a:pt x="121" y="355"/>
                  </a:lnTo>
                  <a:lnTo>
                    <a:pt x="207" y="464"/>
                  </a:lnTo>
                  <a:lnTo>
                    <a:pt x="256" y="504"/>
                  </a:lnTo>
                  <a:lnTo>
                    <a:pt x="261" y="337"/>
                  </a:lnTo>
                  <a:lnTo>
                    <a:pt x="274" y="271"/>
                  </a:lnTo>
                  <a:lnTo>
                    <a:pt x="301" y="240"/>
                  </a:lnTo>
                  <a:lnTo>
                    <a:pt x="341" y="190"/>
                  </a:lnTo>
                  <a:lnTo>
                    <a:pt x="405" y="167"/>
                  </a:lnTo>
                  <a:lnTo>
                    <a:pt x="437" y="153"/>
                  </a:lnTo>
                  <a:lnTo>
                    <a:pt x="347" y="68"/>
                  </a:lnTo>
                  <a:lnTo>
                    <a:pt x="251" y="90"/>
                  </a:lnTo>
                  <a:lnTo>
                    <a:pt x="188" y="127"/>
                  </a:lnTo>
                  <a:lnTo>
                    <a:pt x="167" y="162"/>
                  </a:lnTo>
                  <a:lnTo>
                    <a:pt x="184" y="107"/>
                  </a:lnTo>
                  <a:lnTo>
                    <a:pt x="220" y="90"/>
                  </a:lnTo>
                  <a:lnTo>
                    <a:pt x="278" y="68"/>
                  </a:lnTo>
                  <a:lnTo>
                    <a:pt x="324" y="60"/>
                  </a:lnTo>
                  <a:lnTo>
                    <a:pt x="297" y="45"/>
                  </a:lnTo>
                  <a:lnTo>
                    <a:pt x="251" y="32"/>
                  </a:lnTo>
                  <a:lnTo>
                    <a:pt x="211" y="17"/>
                  </a:lnTo>
                  <a:lnTo>
                    <a:pt x="188" y="0"/>
                  </a:lnTo>
                  <a:lnTo>
                    <a:pt x="136" y="37"/>
                  </a:lnTo>
                  <a:lnTo>
                    <a:pt x="104" y="68"/>
                  </a:lnTo>
                  <a:lnTo>
                    <a:pt x="73" y="107"/>
                  </a:lnTo>
                  <a:lnTo>
                    <a:pt x="27" y="130"/>
                  </a:lnTo>
                  <a:lnTo>
                    <a:pt x="18" y="172"/>
                  </a:lnTo>
                  <a:lnTo>
                    <a:pt x="0" y="240"/>
                  </a:lnTo>
                  <a:lnTo>
                    <a:pt x="0" y="342"/>
                  </a:lnTo>
                  <a:lnTo>
                    <a:pt x="5" y="450"/>
                  </a:lnTo>
                  <a:lnTo>
                    <a:pt x="8" y="573"/>
                  </a:lnTo>
                  <a:lnTo>
                    <a:pt x="31" y="698"/>
                  </a:lnTo>
                  <a:lnTo>
                    <a:pt x="58" y="830"/>
                  </a:lnTo>
                  <a:lnTo>
                    <a:pt x="73" y="941"/>
                  </a:lnTo>
                  <a:lnTo>
                    <a:pt x="95" y="1022"/>
                  </a:lnTo>
                  <a:lnTo>
                    <a:pt x="90" y="1095"/>
                  </a:lnTo>
                  <a:lnTo>
                    <a:pt x="99" y="1135"/>
                  </a:lnTo>
                  <a:lnTo>
                    <a:pt x="131" y="1166"/>
                  </a:lnTo>
                  <a:lnTo>
                    <a:pt x="171" y="1193"/>
                  </a:lnTo>
                  <a:lnTo>
                    <a:pt x="225" y="1198"/>
                  </a:lnTo>
                  <a:lnTo>
                    <a:pt x="251" y="1185"/>
                  </a:lnTo>
                  <a:lnTo>
                    <a:pt x="288" y="1181"/>
                  </a:lnTo>
                  <a:lnTo>
                    <a:pt x="374" y="1163"/>
                  </a:lnTo>
                  <a:lnTo>
                    <a:pt x="337" y="1118"/>
                  </a:lnTo>
                  <a:lnTo>
                    <a:pt x="297" y="1053"/>
                  </a:lnTo>
                  <a:lnTo>
                    <a:pt x="356" y="1099"/>
                  </a:lnTo>
                  <a:lnTo>
                    <a:pt x="401" y="1140"/>
                  </a:lnTo>
                  <a:lnTo>
                    <a:pt x="433" y="1163"/>
                  </a:lnTo>
                  <a:lnTo>
                    <a:pt x="477" y="1185"/>
                  </a:lnTo>
                  <a:lnTo>
                    <a:pt x="527" y="1185"/>
                  </a:lnTo>
                  <a:lnTo>
                    <a:pt x="575" y="1185"/>
                  </a:lnTo>
                  <a:lnTo>
                    <a:pt x="603" y="1172"/>
                  </a:lnTo>
                  <a:lnTo>
                    <a:pt x="616" y="1158"/>
                  </a:lnTo>
                  <a:lnTo>
                    <a:pt x="553" y="1122"/>
                  </a:lnTo>
                  <a:lnTo>
                    <a:pt x="491" y="1063"/>
                  </a:lnTo>
                  <a:lnTo>
                    <a:pt x="472" y="1036"/>
                  </a:lnTo>
                  <a:lnTo>
                    <a:pt x="523" y="1050"/>
                  </a:lnTo>
                  <a:lnTo>
                    <a:pt x="598" y="1108"/>
                  </a:lnTo>
                  <a:lnTo>
                    <a:pt x="630" y="1135"/>
                  </a:lnTo>
                  <a:lnTo>
                    <a:pt x="702" y="1140"/>
                  </a:lnTo>
                  <a:lnTo>
                    <a:pt x="725" y="1126"/>
                  </a:lnTo>
                  <a:lnTo>
                    <a:pt x="725" y="1095"/>
                  </a:lnTo>
                  <a:lnTo>
                    <a:pt x="725" y="1005"/>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1" name="Freeform 179"/>
            <p:cNvSpPr/>
            <p:nvPr/>
          </p:nvSpPr>
          <p:spPr bwMode="auto">
            <a:xfrm>
              <a:off x="176" y="1968"/>
              <a:ext cx="43" cy="110"/>
            </a:xfrm>
            <a:custGeom>
              <a:avLst/>
              <a:gdLst>
                <a:gd name="T0" fmla="*/ 211 w 211"/>
                <a:gd name="T1" fmla="*/ 553 h 553"/>
                <a:gd name="T2" fmla="*/ 173 w 211"/>
                <a:gd name="T3" fmla="*/ 535 h 553"/>
                <a:gd name="T4" fmla="*/ 134 w 211"/>
                <a:gd name="T5" fmla="*/ 490 h 553"/>
                <a:gd name="T6" fmla="*/ 99 w 211"/>
                <a:gd name="T7" fmla="*/ 410 h 553"/>
                <a:gd name="T8" fmla="*/ 81 w 211"/>
                <a:gd name="T9" fmla="*/ 342 h 553"/>
                <a:gd name="T10" fmla="*/ 53 w 211"/>
                <a:gd name="T11" fmla="*/ 265 h 553"/>
                <a:gd name="T12" fmla="*/ 41 w 211"/>
                <a:gd name="T13" fmla="*/ 192 h 553"/>
                <a:gd name="T14" fmla="*/ 19 w 211"/>
                <a:gd name="T15" fmla="*/ 81 h 553"/>
                <a:gd name="T16" fmla="*/ 0 w 211"/>
                <a:gd name="T17" fmla="*/ 0 h 553"/>
                <a:gd name="T18" fmla="*/ 45 w 211"/>
                <a:gd name="T19" fmla="*/ 162 h 553"/>
                <a:gd name="T20" fmla="*/ 81 w 211"/>
                <a:gd name="T21" fmla="*/ 287 h 553"/>
                <a:gd name="T22" fmla="*/ 121 w 211"/>
                <a:gd name="T23" fmla="*/ 373 h 553"/>
                <a:gd name="T24" fmla="*/ 183 w 211"/>
                <a:gd name="T25" fmla="*/ 463 h 553"/>
                <a:gd name="T26" fmla="*/ 211 w 211"/>
                <a:gd name="T2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553">
                  <a:moveTo>
                    <a:pt x="211" y="553"/>
                  </a:moveTo>
                  <a:lnTo>
                    <a:pt x="173" y="535"/>
                  </a:lnTo>
                  <a:lnTo>
                    <a:pt x="134" y="490"/>
                  </a:lnTo>
                  <a:lnTo>
                    <a:pt x="99" y="410"/>
                  </a:lnTo>
                  <a:lnTo>
                    <a:pt x="81" y="342"/>
                  </a:lnTo>
                  <a:lnTo>
                    <a:pt x="53" y="265"/>
                  </a:lnTo>
                  <a:lnTo>
                    <a:pt x="41" y="192"/>
                  </a:lnTo>
                  <a:lnTo>
                    <a:pt x="19" y="81"/>
                  </a:lnTo>
                  <a:lnTo>
                    <a:pt x="0" y="0"/>
                  </a:lnTo>
                  <a:lnTo>
                    <a:pt x="45" y="162"/>
                  </a:lnTo>
                  <a:lnTo>
                    <a:pt x="81" y="287"/>
                  </a:lnTo>
                  <a:lnTo>
                    <a:pt x="121" y="373"/>
                  </a:lnTo>
                  <a:lnTo>
                    <a:pt x="183" y="463"/>
                  </a:lnTo>
                  <a:lnTo>
                    <a:pt x="211" y="55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2" name="Freeform 180"/>
            <p:cNvSpPr/>
            <p:nvPr/>
          </p:nvSpPr>
          <p:spPr bwMode="auto">
            <a:xfrm>
              <a:off x="220" y="1878"/>
              <a:ext cx="167" cy="167"/>
            </a:xfrm>
            <a:custGeom>
              <a:avLst/>
              <a:gdLst>
                <a:gd name="T0" fmla="*/ 253 w 838"/>
                <a:gd name="T1" fmla="*/ 30 h 832"/>
                <a:gd name="T2" fmla="*/ 326 w 838"/>
                <a:gd name="T3" fmla="*/ 153 h 832"/>
                <a:gd name="T4" fmla="*/ 311 w 838"/>
                <a:gd name="T5" fmla="*/ 272 h 832"/>
                <a:gd name="T6" fmla="*/ 320 w 838"/>
                <a:gd name="T7" fmla="*/ 408 h 832"/>
                <a:gd name="T8" fmla="*/ 320 w 838"/>
                <a:gd name="T9" fmla="*/ 445 h 832"/>
                <a:gd name="T10" fmla="*/ 311 w 838"/>
                <a:gd name="T11" fmla="*/ 490 h 832"/>
                <a:gd name="T12" fmla="*/ 347 w 838"/>
                <a:gd name="T13" fmla="*/ 521 h 832"/>
                <a:gd name="T14" fmla="*/ 378 w 838"/>
                <a:gd name="T15" fmla="*/ 557 h 832"/>
                <a:gd name="T16" fmla="*/ 433 w 838"/>
                <a:gd name="T17" fmla="*/ 557 h 832"/>
                <a:gd name="T18" fmla="*/ 622 w 838"/>
                <a:gd name="T19" fmla="*/ 567 h 832"/>
                <a:gd name="T20" fmla="*/ 717 w 838"/>
                <a:gd name="T21" fmla="*/ 594 h 832"/>
                <a:gd name="T22" fmla="*/ 838 w 838"/>
                <a:gd name="T23" fmla="*/ 625 h 832"/>
                <a:gd name="T24" fmla="*/ 833 w 838"/>
                <a:gd name="T25" fmla="*/ 719 h 832"/>
                <a:gd name="T26" fmla="*/ 762 w 838"/>
                <a:gd name="T27" fmla="*/ 700 h 832"/>
                <a:gd name="T28" fmla="*/ 743 w 838"/>
                <a:gd name="T29" fmla="*/ 656 h 832"/>
                <a:gd name="T30" fmla="*/ 734 w 838"/>
                <a:gd name="T31" fmla="*/ 738 h 832"/>
                <a:gd name="T32" fmla="*/ 685 w 838"/>
                <a:gd name="T33" fmla="*/ 800 h 832"/>
                <a:gd name="T34" fmla="*/ 550 w 838"/>
                <a:gd name="T35" fmla="*/ 828 h 832"/>
                <a:gd name="T36" fmla="*/ 569 w 838"/>
                <a:gd name="T37" fmla="*/ 782 h 832"/>
                <a:gd name="T38" fmla="*/ 639 w 838"/>
                <a:gd name="T39" fmla="*/ 700 h 832"/>
                <a:gd name="T40" fmla="*/ 582 w 838"/>
                <a:gd name="T41" fmla="*/ 665 h 832"/>
                <a:gd name="T42" fmla="*/ 550 w 838"/>
                <a:gd name="T43" fmla="*/ 742 h 832"/>
                <a:gd name="T44" fmla="*/ 456 w 838"/>
                <a:gd name="T45" fmla="*/ 823 h 832"/>
                <a:gd name="T46" fmla="*/ 329 w 838"/>
                <a:gd name="T47" fmla="*/ 823 h 832"/>
                <a:gd name="T48" fmla="*/ 469 w 838"/>
                <a:gd name="T49" fmla="*/ 727 h 832"/>
                <a:gd name="T50" fmla="*/ 528 w 838"/>
                <a:gd name="T51" fmla="*/ 665 h 832"/>
                <a:gd name="T52" fmla="*/ 497 w 838"/>
                <a:gd name="T53" fmla="*/ 633 h 832"/>
                <a:gd name="T54" fmla="*/ 447 w 838"/>
                <a:gd name="T55" fmla="*/ 697 h 832"/>
                <a:gd name="T56" fmla="*/ 356 w 838"/>
                <a:gd name="T57" fmla="*/ 765 h 832"/>
                <a:gd name="T58" fmla="*/ 280 w 838"/>
                <a:gd name="T59" fmla="*/ 805 h 832"/>
                <a:gd name="T60" fmla="*/ 181 w 838"/>
                <a:gd name="T61" fmla="*/ 813 h 832"/>
                <a:gd name="T62" fmla="*/ 244 w 838"/>
                <a:gd name="T63" fmla="*/ 765 h 832"/>
                <a:gd name="T64" fmla="*/ 320 w 838"/>
                <a:gd name="T65" fmla="*/ 700 h 832"/>
                <a:gd name="T66" fmla="*/ 298 w 838"/>
                <a:gd name="T67" fmla="*/ 665 h 832"/>
                <a:gd name="T68" fmla="*/ 262 w 838"/>
                <a:gd name="T69" fmla="*/ 723 h 832"/>
                <a:gd name="T70" fmla="*/ 185 w 838"/>
                <a:gd name="T71" fmla="*/ 779 h 832"/>
                <a:gd name="T72" fmla="*/ 91 w 838"/>
                <a:gd name="T73" fmla="*/ 787 h 832"/>
                <a:gd name="T74" fmla="*/ 42 w 838"/>
                <a:gd name="T75" fmla="*/ 709 h 832"/>
                <a:gd name="T76" fmla="*/ 212 w 838"/>
                <a:gd name="T77" fmla="*/ 683 h 832"/>
                <a:gd name="T78" fmla="*/ 315 w 838"/>
                <a:gd name="T79" fmla="*/ 621 h 832"/>
                <a:gd name="T80" fmla="*/ 334 w 838"/>
                <a:gd name="T81" fmla="*/ 567 h 832"/>
                <a:gd name="T82" fmla="*/ 293 w 838"/>
                <a:gd name="T83" fmla="*/ 594 h 832"/>
                <a:gd name="T84" fmla="*/ 176 w 838"/>
                <a:gd name="T85" fmla="*/ 669 h 832"/>
                <a:gd name="T86" fmla="*/ 42 w 838"/>
                <a:gd name="T87" fmla="*/ 709 h 832"/>
                <a:gd name="T88" fmla="*/ 14 w 838"/>
                <a:gd name="T89" fmla="*/ 548 h 832"/>
                <a:gd name="T90" fmla="*/ 91 w 838"/>
                <a:gd name="T91" fmla="*/ 530 h 832"/>
                <a:gd name="T92" fmla="*/ 253 w 838"/>
                <a:gd name="T93" fmla="*/ 544 h 832"/>
                <a:gd name="T94" fmla="*/ 280 w 838"/>
                <a:gd name="T95" fmla="*/ 513 h 832"/>
                <a:gd name="T96" fmla="*/ 196 w 838"/>
                <a:gd name="T97" fmla="*/ 526 h 832"/>
                <a:gd name="T98" fmla="*/ 14 w 838"/>
                <a:gd name="T99" fmla="*/ 490 h 832"/>
                <a:gd name="T100" fmla="*/ 5 w 838"/>
                <a:gd name="T101" fmla="*/ 345 h 832"/>
                <a:gd name="T102" fmla="*/ 10 w 838"/>
                <a:gd name="T103" fmla="*/ 188 h 832"/>
                <a:gd name="T104" fmla="*/ 100 w 838"/>
                <a:gd name="T105" fmla="*/ 108 h 832"/>
                <a:gd name="T106" fmla="*/ 10 w 838"/>
                <a:gd name="T107" fmla="*/ 143 h 832"/>
                <a:gd name="T108" fmla="*/ 60 w 838"/>
                <a:gd name="T109" fmla="*/ 48 h 832"/>
                <a:gd name="T110" fmla="*/ 155 w 838"/>
                <a:gd name="T111"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8" h="832">
                  <a:moveTo>
                    <a:pt x="155" y="0"/>
                  </a:moveTo>
                  <a:lnTo>
                    <a:pt x="253" y="30"/>
                  </a:lnTo>
                  <a:lnTo>
                    <a:pt x="298" y="70"/>
                  </a:lnTo>
                  <a:lnTo>
                    <a:pt x="326" y="153"/>
                  </a:lnTo>
                  <a:lnTo>
                    <a:pt x="326" y="228"/>
                  </a:lnTo>
                  <a:lnTo>
                    <a:pt x="311" y="272"/>
                  </a:lnTo>
                  <a:lnTo>
                    <a:pt x="320" y="350"/>
                  </a:lnTo>
                  <a:lnTo>
                    <a:pt x="320" y="408"/>
                  </a:lnTo>
                  <a:lnTo>
                    <a:pt x="306" y="423"/>
                  </a:lnTo>
                  <a:lnTo>
                    <a:pt x="320" y="445"/>
                  </a:lnTo>
                  <a:lnTo>
                    <a:pt x="329" y="467"/>
                  </a:lnTo>
                  <a:lnTo>
                    <a:pt x="311" y="490"/>
                  </a:lnTo>
                  <a:lnTo>
                    <a:pt x="311" y="513"/>
                  </a:lnTo>
                  <a:lnTo>
                    <a:pt x="347" y="521"/>
                  </a:lnTo>
                  <a:lnTo>
                    <a:pt x="343" y="544"/>
                  </a:lnTo>
                  <a:lnTo>
                    <a:pt x="378" y="557"/>
                  </a:lnTo>
                  <a:lnTo>
                    <a:pt x="411" y="548"/>
                  </a:lnTo>
                  <a:lnTo>
                    <a:pt x="433" y="557"/>
                  </a:lnTo>
                  <a:lnTo>
                    <a:pt x="532" y="571"/>
                  </a:lnTo>
                  <a:lnTo>
                    <a:pt x="622" y="567"/>
                  </a:lnTo>
                  <a:lnTo>
                    <a:pt x="679" y="571"/>
                  </a:lnTo>
                  <a:lnTo>
                    <a:pt x="717" y="594"/>
                  </a:lnTo>
                  <a:lnTo>
                    <a:pt x="807" y="594"/>
                  </a:lnTo>
                  <a:lnTo>
                    <a:pt x="838" y="625"/>
                  </a:lnTo>
                  <a:lnTo>
                    <a:pt x="838" y="660"/>
                  </a:lnTo>
                  <a:lnTo>
                    <a:pt x="833" y="719"/>
                  </a:lnTo>
                  <a:lnTo>
                    <a:pt x="762" y="738"/>
                  </a:lnTo>
                  <a:lnTo>
                    <a:pt x="762" y="700"/>
                  </a:lnTo>
                  <a:lnTo>
                    <a:pt x="757" y="669"/>
                  </a:lnTo>
                  <a:lnTo>
                    <a:pt x="743" y="656"/>
                  </a:lnTo>
                  <a:lnTo>
                    <a:pt x="739" y="692"/>
                  </a:lnTo>
                  <a:lnTo>
                    <a:pt x="734" y="738"/>
                  </a:lnTo>
                  <a:lnTo>
                    <a:pt x="717" y="765"/>
                  </a:lnTo>
                  <a:lnTo>
                    <a:pt x="685" y="800"/>
                  </a:lnTo>
                  <a:lnTo>
                    <a:pt x="610" y="818"/>
                  </a:lnTo>
                  <a:lnTo>
                    <a:pt x="550" y="828"/>
                  </a:lnTo>
                  <a:lnTo>
                    <a:pt x="482" y="832"/>
                  </a:lnTo>
                  <a:lnTo>
                    <a:pt x="569" y="782"/>
                  </a:lnTo>
                  <a:lnTo>
                    <a:pt x="627" y="738"/>
                  </a:lnTo>
                  <a:lnTo>
                    <a:pt x="639" y="700"/>
                  </a:lnTo>
                  <a:lnTo>
                    <a:pt x="631" y="669"/>
                  </a:lnTo>
                  <a:lnTo>
                    <a:pt x="582" y="665"/>
                  </a:lnTo>
                  <a:lnTo>
                    <a:pt x="564" y="700"/>
                  </a:lnTo>
                  <a:lnTo>
                    <a:pt x="550" y="742"/>
                  </a:lnTo>
                  <a:lnTo>
                    <a:pt x="505" y="787"/>
                  </a:lnTo>
                  <a:lnTo>
                    <a:pt x="456" y="823"/>
                  </a:lnTo>
                  <a:lnTo>
                    <a:pt x="406" y="828"/>
                  </a:lnTo>
                  <a:lnTo>
                    <a:pt x="329" y="823"/>
                  </a:lnTo>
                  <a:lnTo>
                    <a:pt x="411" y="759"/>
                  </a:lnTo>
                  <a:lnTo>
                    <a:pt x="469" y="727"/>
                  </a:lnTo>
                  <a:lnTo>
                    <a:pt x="514" y="692"/>
                  </a:lnTo>
                  <a:lnTo>
                    <a:pt x="528" y="665"/>
                  </a:lnTo>
                  <a:lnTo>
                    <a:pt x="524" y="637"/>
                  </a:lnTo>
                  <a:lnTo>
                    <a:pt x="497" y="633"/>
                  </a:lnTo>
                  <a:lnTo>
                    <a:pt x="465" y="660"/>
                  </a:lnTo>
                  <a:lnTo>
                    <a:pt x="447" y="697"/>
                  </a:lnTo>
                  <a:lnTo>
                    <a:pt x="406" y="742"/>
                  </a:lnTo>
                  <a:lnTo>
                    <a:pt x="356" y="765"/>
                  </a:lnTo>
                  <a:lnTo>
                    <a:pt x="320" y="787"/>
                  </a:lnTo>
                  <a:lnTo>
                    <a:pt x="280" y="805"/>
                  </a:lnTo>
                  <a:lnTo>
                    <a:pt x="234" y="813"/>
                  </a:lnTo>
                  <a:lnTo>
                    <a:pt x="181" y="813"/>
                  </a:lnTo>
                  <a:lnTo>
                    <a:pt x="129" y="804"/>
                  </a:lnTo>
                  <a:lnTo>
                    <a:pt x="244" y="765"/>
                  </a:lnTo>
                  <a:lnTo>
                    <a:pt x="288" y="742"/>
                  </a:lnTo>
                  <a:lnTo>
                    <a:pt x="320" y="700"/>
                  </a:lnTo>
                  <a:lnTo>
                    <a:pt x="326" y="665"/>
                  </a:lnTo>
                  <a:lnTo>
                    <a:pt x="298" y="665"/>
                  </a:lnTo>
                  <a:lnTo>
                    <a:pt x="285" y="697"/>
                  </a:lnTo>
                  <a:lnTo>
                    <a:pt x="262" y="723"/>
                  </a:lnTo>
                  <a:lnTo>
                    <a:pt x="225" y="751"/>
                  </a:lnTo>
                  <a:lnTo>
                    <a:pt x="185" y="779"/>
                  </a:lnTo>
                  <a:lnTo>
                    <a:pt x="132" y="802"/>
                  </a:lnTo>
                  <a:lnTo>
                    <a:pt x="91" y="787"/>
                  </a:lnTo>
                  <a:lnTo>
                    <a:pt x="72" y="765"/>
                  </a:lnTo>
                  <a:lnTo>
                    <a:pt x="42" y="709"/>
                  </a:lnTo>
                  <a:lnTo>
                    <a:pt x="100" y="697"/>
                  </a:lnTo>
                  <a:lnTo>
                    <a:pt x="212" y="683"/>
                  </a:lnTo>
                  <a:lnTo>
                    <a:pt x="280" y="652"/>
                  </a:lnTo>
                  <a:lnTo>
                    <a:pt x="315" y="621"/>
                  </a:lnTo>
                  <a:lnTo>
                    <a:pt x="329" y="585"/>
                  </a:lnTo>
                  <a:lnTo>
                    <a:pt x="334" y="567"/>
                  </a:lnTo>
                  <a:lnTo>
                    <a:pt x="315" y="567"/>
                  </a:lnTo>
                  <a:lnTo>
                    <a:pt x="293" y="594"/>
                  </a:lnTo>
                  <a:lnTo>
                    <a:pt x="257" y="642"/>
                  </a:lnTo>
                  <a:lnTo>
                    <a:pt x="176" y="669"/>
                  </a:lnTo>
                  <a:lnTo>
                    <a:pt x="100" y="693"/>
                  </a:lnTo>
                  <a:lnTo>
                    <a:pt x="42" y="709"/>
                  </a:lnTo>
                  <a:lnTo>
                    <a:pt x="19" y="616"/>
                  </a:lnTo>
                  <a:lnTo>
                    <a:pt x="14" y="548"/>
                  </a:lnTo>
                  <a:lnTo>
                    <a:pt x="14" y="489"/>
                  </a:lnTo>
                  <a:lnTo>
                    <a:pt x="91" y="530"/>
                  </a:lnTo>
                  <a:lnTo>
                    <a:pt x="181" y="548"/>
                  </a:lnTo>
                  <a:lnTo>
                    <a:pt x="253" y="544"/>
                  </a:lnTo>
                  <a:lnTo>
                    <a:pt x="271" y="536"/>
                  </a:lnTo>
                  <a:lnTo>
                    <a:pt x="280" y="513"/>
                  </a:lnTo>
                  <a:lnTo>
                    <a:pt x="239" y="513"/>
                  </a:lnTo>
                  <a:lnTo>
                    <a:pt x="196" y="526"/>
                  </a:lnTo>
                  <a:lnTo>
                    <a:pt x="88" y="530"/>
                  </a:lnTo>
                  <a:lnTo>
                    <a:pt x="14" y="490"/>
                  </a:lnTo>
                  <a:lnTo>
                    <a:pt x="10" y="405"/>
                  </a:lnTo>
                  <a:lnTo>
                    <a:pt x="5" y="345"/>
                  </a:lnTo>
                  <a:lnTo>
                    <a:pt x="0" y="287"/>
                  </a:lnTo>
                  <a:lnTo>
                    <a:pt x="10" y="188"/>
                  </a:lnTo>
                  <a:lnTo>
                    <a:pt x="32" y="153"/>
                  </a:lnTo>
                  <a:lnTo>
                    <a:pt x="100" y="108"/>
                  </a:lnTo>
                  <a:lnTo>
                    <a:pt x="78" y="113"/>
                  </a:lnTo>
                  <a:lnTo>
                    <a:pt x="10" y="143"/>
                  </a:lnTo>
                  <a:lnTo>
                    <a:pt x="37" y="81"/>
                  </a:lnTo>
                  <a:lnTo>
                    <a:pt x="60" y="48"/>
                  </a:lnTo>
                  <a:lnTo>
                    <a:pt x="78" y="26"/>
                  </a:lnTo>
                  <a:lnTo>
                    <a:pt x="155"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3" name="Freeform 181"/>
            <p:cNvSpPr/>
            <p:nvPr/>
          </p:nvSpPr>
          <p:spPr bwMode="auto">
            <a:xfrm>
              <a:off x="231" y="1940"/>
              <a:ext cx="42" cy="38"/>
            </a:xfrm>
            <a:custGeom>
              <a:avLst/>
              <a:gdLst>
                <a:gd name="T0" fmla="*/ 209 w 209"/>
                <a:gd name="T1" fmla="*/ 0 h 187"/>
                <a:gd name="T2" fmla="*/ 209 w 209"/>
                <a:gd name="T3" fmla="*/ 15 h 187"/>
                <a:gd name="T4" fmla="*/ 182 w 209"/>
                <a:gd name="T5" fmla="*/ 51 h 187"/>
                <a:gd name="T6" fmla="*/ 157 w 209"/>
                <a:gd name="T7" fmla="*/ 71 h 187"/>
                <a:gd name="T8" fmla="*/ 100 w 209"/>
                <a:gd name="T9" fmla="*/ 113 h 187"/>
                <a:gd name="T10" fmla="*/ 77 w 209"/>
                <a:gd name="T11" fmla="*/ 130 h 187"/>
                <a:gd name="T12" fmla="*/ 25 w 209"/>
                <a:gd name="T13" fmla="*/ 170 h 187"/>
                <a:gd name="T14" fmla="*/ 82 w 209"/>
                <a:gd name="T15" fmla="*/ 152 h 187"/>
                <a:gd name="T16" fmla="*/ 140 w 209"/>
                <a:gd name="T17" fmla="*/ 135 h 187"/>
                <a:gd name="T18" fmla="*/ 198 w 209"/>
                <a:gd name="T19" fmla="*/ 130 h 187"/>
                <a:gd name="T20" fmla="*/ 194 w 209"/>
                <a:gd name="T21" fmla="*/ 147 h 187"/>
                <a:gd name="T22" fmla="*/ 100 w 209"/>
                <a:gd name="T23" fmla="*/ 164 h 187"/>
                <a:gd name="T24" fmla="*/ 52 w 209"/>
                <a:gd name="T25" fmla="*/ 184 h 187"/>
                <a:gd name="T26" fmla="*/ 25 w 209"/>
                <a:gd name="T27" fmla="*/ 187 h 187"/>
                <a:gd name="T28" fmla="*/ 2 w 209"/>
                <a:gd name="T29" fmla="*/ 180 h 187"/>
                <a:gd name="T30" fmla="*/ 0 w 209"/>
                <a:gd name="T31" fmla="*/ 158 h 187"/>
                <a:gd name="T32" fmla="*/ 18 w 209"/>
                <a:gd name="T33" fmla="*/ 141 h 187"/>
                <a:gd name="T34" fmla="*/ 44 w 209"/>
                <a:gd name="T35" fmla="*/ 116 h 187"/>
                <a:gd name="T36" fmla="*/ 75 w 209"/>
                <a:gd name="T37" fmla="*/ 80 h 187"/>
                <a:gd name="T38" fmla="*/ 107 w 209"/>
                <a:gd name="T39" fmla="*/ 40 h 187"/>
                <a:gd name="T40" fmla="*/ 144 w 209"/>
                <a:gd name="T41" fmla="*/ 12 h 187"/>
                <a:gd name="T42" fmla="*/ 184 w 209"/>
                <a:gd name="T43" fmla="*/ 2 h 187"/>
                <a:gd name="T44" fmla="*/ 209 w 209"/>
                <a:gd name="T4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9" h="187">
                  <a:moveTo>
                    <a:pt x="209" y="0"/>
                  </a:moveTo>
                  <a:lnTo>
                    <a:pt x="209" y="15"/>
                  </a:lnTo>
                  <a:lnTo>
                    <a:pt x="182" y="51"/>
                  </a:lnTo>
                  <a:lnTo>
                    <a:pt x="157" y="71"/>
                  </a:lnTo>
                  <a:lnTo>
                    <a:pt x="100" y="113"/>
                  </a:lnTo>
                  <a:lnTo>
                    <a:pt x="77" y="130"/>
                  </a:lnTo>
                  <a:lnTo>
                    <a:pt x="25" y="170"/>
                  </a:lnTo>
                  <a:lnTo>
                    <a:pt x="82" y="152"/>
                  </a:lnTo>
                  <a:lnTo>
                    <a:pt x="140" y="135"/>
                  </a:lnTo>
                  <a:lnTo>
                    <a:pt x="198" y="130"/>
                  </a:lnTo>
                  <a:lnTo>
                    <a:pt x="194" y="147"/>
                  </a:lnTo>
                  <a:lnTo>
                    <a:pt x="100" y="164"/>
                  </a:lnTo>
                  <a:lnTo>
                    <a:pt x="52" y="184"/>
                  </a:lnTo>
                  <a:lnTo>
                    <a:pt x="25" y="187"/>
                  </a:lnTo>
                  <a:lnTo>
                    <a:pt x="2" y="180"/>
                  </a:lnTo>
                  <a:lnTo>
                    <a:pt x="0" y="158"/>
                  </a:lnTo>
                  <a:lnTo>
                    <a:pt x="18" y="141"/>
                  </a:lnTo>
                  <a:lnTo>
                    <a:pt x="44" y="116"/>
                  </a:lnTo>
                  <a:lnTo>
                    <a:pt x="75" y="80"/>
                  </a:lnTo>
                  <a:lnTo>
                    <a:pt x="107" y="40"/>
                  </a:lnTo>
                  <a:lnTo>
                    <a:pt x="144" y="12"/>
                  </a:lnTo>
                  <a:lnTo>
                    <a:pt x="184" y="2"/>
                  </a:lnTo>
                  <a:lnTo>
                    <a:pt x="209"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4" name="Freeform 182"/>
            <p:cNvSpPr/>
            <p:nvPr/>
          </p:nvSpPr>
          <p:spPr bwMode="auto">
            <a:xfrm>
              <a:off x="232" y="1909"/>
              <a:ext cx="39" cy="49"/>
            </a:xfrm>
            <a:custGeom>
              <a:avLst/>
              <a:gdLst>
                <a:gd name="T0" fmla="*/ 156 w 192"/>
                <a:gd name="T1" fmla="*/ 0 h 246"/>
                <a:gd name="T2" fmla="*/ 183 w 192"/>
                <a:gd name="T3" fmla="*/ 4 h 246"/>
                <a:gd name="T4" fmla="*/ 192 w 192"/>
                <a:gd name="T5" fmla="*/ 27 h 246"/>
                <a:gd name="T6" fmla="*/ 190 w 192"/>
                <a:gd name="T7" fmla="*/ 46 h 246"/>
                <a:gd name="T8" fmla="*/ 174 w 192"/>
                <a:gd name="T9" fmla="*/ 71 h 246"/>
                <a:gd name="T10" fmla="*/ 152 w 192"/>
                <a:gd name="T11" fmla="*/ 78 h 246"/>
                <a:gd name="T12" fmla="*/ 110 w 192"/>
                <a:gd name="T13" fmla="*/ 106 h 246"/>
                <a:gd name="T14" fmla="*/ 69 w 192"/>
                <a:gd name="T15" fmla="*/ 140 h 246"/>
                <a:gd name="T16" fmla="*/ 41 w 192"/>
                <a:gd name="T17" fmla="*/ 184 h 246"/>
                <a:gd name="T18" fmla="*/ 8 w 192"/>
                <a:gd name="T19" fmla="*/ 231 h 246"/>
                <a:gd name="T20" fmla="*/ 0 w 192"/>
                <a:gd name="T21" fmla="*/ 246 h 246"/>
                <a:gd name="T22" fmla="*/ 8 w 192"/>
                <a:gd name="T23" fmla="*/ 190 h 246"/>
                <a:gd name="T24" fmla="*/ 16 w 192"/>
                <a:gd name="T25" fmla="*/ 141 h 246"/>
                <a:gd name="T26" fmla="*/ 31 w 192"/>
                <a:gd name="T27" fmla="*/ 99 h 246"/>
                <a:gd name="T28" fmla="*/ 57 w 192"/>
                <a:gd name="T29" fmla="*/ 60 h 246"/>
                <a:gd name="T30" fmla="*/ 128 w 192"/>
                <a:gd name="T31" fmla="*/ 6 h 246"/>
                <a:gd name="T32" fmla="*/ 156 w 192"/>
                <a:gd name="T33"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46">
                  <a:moveTo>
                    <a:pt x="156" y="0"/>
                  </a:moveTo>
                  <a:lnTo>
                    <a:pt x="183" y="4"/>
                  </a:lnTo>
                  <a:lnTo>
                    <a:pt x="192" y="27"/>
                  </a:lnTo>
                  <a:lnTo>
                    <a:pt x="190" y="46"/>
                  </a:lnTo>
                  <a:lnTo>
                    <a:pt x="174" y="71"/>
                  </a:lnTo>
                  <a:lnTo>
                    <a:pt x="152" y="78"/>
                  </a:lnTo>
                  <a:lnTo>
                    <a:pt x="110" y="106"/>
                  </a:lnTo>
                  <a:lnTo>
                    <a:pt x="69" y="140"/>
                  </a:lnTo>
                  <a:lnTo>
                    <a:pt x="41" y="184"/>
                  </a:lnTo>
                  <a:lnTo>
                    <a:pt x="8" y="231"/>
                  </a:lnTo>
                  <a:lnTo>
                    <a:pt x="0" y="246"/>
                  </a:lnTo>
                  <a:lnTo>
                    <a:pt x="8" y="190"/>
                  </a:lnTo>
                  <a:lnTo>
                    <a:pt x="16" y="141"/>
                  </a:lnTo>
                  <a:lnTo>
                    <a:pt x="31" y="99"/>
                  </a:lnTo>
                  <a:lnTo>
                    <a:pt x="57" y="60"/>
                  </a:lnTo>
                  <a:lnTo>
                    <a:pt x="128" y="6"/>
                  </a:lnTo>
                  <a:lnTo>
                    <a:pt x="156"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5" name="Freeform 183"/>
            <p:cNvSpPr/>
            <p:nvPr/>
          </p:nvSpPr>
          <p:spPr bwMode="auto">
            <a:xfrm>
              <a:off x="237" y="1860"/>
              <a:ext cx="41" cy="29"/>
            </a:xfrm>
            <a:custGeom>
              <a:avLst/>
              <a:gdLst>
                <a:gd name="T0" fmla="*/ 204 w 204"/>
                <a:gd name="T1" fmla="*/ 141 h 141"/>
                <a:gd name="T2" fmla="*/ 169 w 204"/>
                <a:gd name="T3" fmla="*/ 110 h 141"/>
                <a:gd name="T4" fmla="*/ 111 w 204"/>
                <a:gd name="T5" fmla="*/ 89 h 141"/>
                <a:gd name="T6" fmla="*/ 71 w 204"/>
                <a:gd name="T7" fmla="*/ 78 h 141"/>
                <a:gd name="T8" fmla="*/ 0 w 204"/>
                <a:gd name="T9" fmla="*/ 0 h 141"/>
                <a:gd name="T10" fmla="*/ 53 w 204"/>
                <a:gd name="T11" fmla="*/ 30 h 141"/>
                <a:gd name="T12" fmla="*/ 103 w 204"/>
                <a:gd name="T13" fmla="*/ 51 h 141"/>
                <a:gd name="T14" fmla="*/ 138 w 204"/>
                <a:gd name="T15" fmla="*/ 69 h 141"/>
                <a:gd name="T16" fmla="*/ 155 w 204"/>
                <a:gd name="T17" fmla="*/ 89 h 141"/>
                <a:gd name="T18" fmla="*/ 204 w 204"/>
                <a:gd name="T19"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41">
                  <a:moveTo>
                    <a:pt x="204" y="141"/>
                  </a:moveTo>
                  <a:lnTo>
                    <a:pt x="169" y="110"/>
                  </a:lnTo>
                  <a:lnTo>
                    <a:pt x="111" y="89"/>
                  </a:lnTo>
                  <a:lnTo>
                    <a:pt x="71" y="78"/>
                  </a:lnTo>
                  <a:lnTo>
                    <a:pt x="0" y="0"/>
                  </a:lnTo>
                  <a:lnTo>
                    <a:pt x="53" y="30"/>
                  </a:lnTo>
                  <a:lnTo>
                    <a:pt x="103" y="51"/>
                  </a:lnTo>
                  <a:lnTo>
                    <a:pt x="138" y="69"/>
                  </a:lnTo>
                  <a:lnTo>
                    <a:pt x="155" y="89"/>
                  </a:lnTo>
                  <a:lnTo>
                    <a:pt x="204" y="141"/>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6" name="Freeform 184"/>
            <p:cNvSpPr/>
            <p:nvPr/>
          </p:nvSpPr>
          <p:spPr bwMode="auto">
            <a:xfrm>
              <a:off x="286" y="1913"/>
              <a:ext cx="23" cy="73"/>
            </a:xfrm>
            <a:custGeom>
              <a:avLst/>
              <a:gdLst>
                <a:gd name="T0" fmla="*/ 115 w 115"/>
                <a:gd name="T1" fmla="*/ 368 h 368"/>
                <a:gd name="T2" fmla="*/ 58 w 115"/>
                <a:gd name="T3" fmla="*/ 368 h 368"/>
                <a:gd name="T4" fmla="*/ 40 w 115"/>
                <a:gd name="T5" fmla="*/ 364 h 368"/>
                <a:gd name="T6" fmla="*/ 40 w 115"/>
                <a:gd name="T7" fmla="*/ 349 h 368"/>
                <a:gd name="T8" fmla="*/ 28 w 115"/>
                <a:gd name="T9" fmla="*/ 336 h 368"/>
                <a:gd name="T10" fmla="*/ 9 w 115"/>
                <a:gd name="T11" fmla="*/ 323 h 368"/>
                <a:gd name="T12" fmla="*/ 19 w 115"/>
                <a:gd name="T13" fmla="*/ 309 h 368"/>
                <a:gd name="T14" fmla="*/ 19 w 115"/>
                <a:gd name="T15" fmla="*/ 291 h 368"/>
                <a:gd name="T16" fmla="*/ 5 w 115"/>
                <a:gd name="T17" fmla="*/ 269 h 368"/>
                <a:gd name="T18" fmla="*/ 5 w 115"/>
                <a:gd name="T19" fmla="*/ 246 h 368"/>
                <a:gd name="T20" fmla="*/ 14 w 115"/>
                <a:gd name="T21" fmla="*/ 219 h 368"/>
                <a:gd name="T22" fmla="*/ 14 w 115"/>
                <a:gd name="T23" fmla="*/ 161 h 368"/>
                <a:gd name="T24" fmla="*/ 0 w 115"/>
                <a:gd name="T25" fmla="*/ 107 h 368"/>
                <a:gd name="T26" fmla="*/ 5 w 115"/>
                <a:gd name="T27" fmla="*/ 67 h 368"/>
                <a:gd name="T28" fmla="*/ 5 w 115"/>
                <a:gd name="T29" fmla="*/ 0 h 368"/>
                <a:gd name="T30" fmla="*/ 40 w 115"/>
                <a:gd name="T31" fmla="*/ 101 h 368"/>
                <a:gd name="T32" fmla="*/ 71 w 115"/>
                <a:gd name="T33" fmla="*/ 197 h 368"/>
                <a:gd name="T34" fmla="*/ 93 w 115"/>
                <a:gd name="T35" fmla="*/ 300 h 368"/>
                <a:gd name="T36" fmla="*/ 115 w 115"/>
                <a:gd name="T37"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 h="368">
                  <a:moveTo>
                    <a:pt x="115" y="368"/>
                  </a:moveTo>
                  <a:lnTo>
                    <a:pt x="58" y="368"/>
                  </a:lnTo>
                  <a:lnTo>
                    <a:pt x="40" y="364"/>
                  </a:lnTo>
                  <a:lnTo>
                    <a:pt x="40" y="349"/>
                  </a:lnTo>
                  <a:lnTo>
                    <a:pt x="28" y="336"/>
                  </a:lnTo>
                  <a:lnTo>
                    <a:pt x="9" y="323"/>
                  </a:lnTo>
                  <a:lnTo>
                    <a:pt x="19" y="309"/>
                  </a:lnTo>
                  <a:lnTo>
                    <a:pt x="19" y="291"/>
                  </a:lnTo>
                  <a:lnTo>
                    <a:pt x="5" y="269"/>
                  </a:lnTo>
                  <a:lnTo>
                    <a:pt x="5" y="246"/>
                  </a:lnTo>
                  <a:lnTo>
                    <a:pt x="14" y="219"/>
                  </a:lnTo>
                  <a:lnTo>
                    <a:pt x="14" y="161"/>
                  </a:lnTo>
                  <a:lnTo>
                    <a:pt x="0" y="107"/>
                  </a:lnTo>
                  <a:lnTo>
                    <a:pt x="5" y="67"/>
                  </a:lnTo>
                  <a:lnTo>
                    <a:pt x="5" y="0"/>
                  </a:lnTo>
                  <a:lnTo>
                    <a:pt x="40" y="101"/>
                  </a:lnTo>
                  <a:lnTo>
                    <a:pt x="71" y="197"/>
                  </a:lnTo>
                  <a:lnTo>
                    <a:pt x="93" y="300"/>
                  </a:lnTo>
                  <a:lnTo>
                    <a:pt x="115" y="368"/>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7" name="Freeform 185"/>
            <p:cNvSpPr/>
            <p:nvPr/>
          </p:nvSpPr>
          <p:spPr bwMode="auto">
            <a:xfrm>
              <a:off x="233" y="1992"/>
              <a:ext cx="41" cy="14"/>
            </a:xfrm>
            <a:custGeom>
              <a:avLst/>
              <a:gdLst>
                <a:gd name="T0" fmla="*/ 42 w 206"/>
                <a:gd name="T1" fmla="*/ 34 h 69"/>
                <a:gd name="T2" fmla="*/ 87 w 206"/>
                <a:gd name="T3" fmla="*/ 15 h 69"/>
                <a:gd name="T4" fmla="*/ 129 w 206"/>
                <a:gd name="T5" fmla="*/ 3 h 69"/>
                <a:gd name="T6" fmla="*/ 184 w 206"/>
                <a:gd name="T7" fmla="*/ 0 h 69"/>
                <a:gd name="T8" fmla="*/ 206 w 206"/>
                <a:gd name="T9" fmla="*/ 4 h 69"/>
                <a:gd name="T10" fmla="*/ 196 w 206"/>
                <a:gd name="T11" fmla="*/ 26 h 69"/>
                <a:gd name="T12" fmla="*/ 174 w 206"/>
                <a:gd name="T13" fmla="*/ 43 h 69"/>
                <a:gd name="T14" fmla="*/ 126 w 206"/>
                <a:gd name="T15" fmla="*/ 57 h 69"/>
                <a:gd name="T16" fmla="*/ 50 w 206"/>
                <a:gd name="T17" fmla="*/ 69 h 69"/>
                <a:gd name="T18" fmla="*/ 0 w 206"/>
                <a:gd name="T19" fmla="*/ 65 h 69"/>
                <a:gd name="T20" fmla="*/ 42 w 206"/>
                <a:gd name="T21"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69">
                  <a:moveTo>
                    <a:pt x="42" y="34"/>
                  </a:moveTo>
                  <a:lnTo>
                    <a:pt x="87" y="15"/>
                  </a:lnTo>
                  <a:lnTo>
                    <a:pt x="129" y="3"/>
                  </a:lnTo>
                  <a:lnTo>
                    <a:pt x="184" y="0"/>
                  </a:lnTo>
                  <a:lnTo>
                    <a:pt x="206" y="4"/>
                  </a:lnTo>
                  <a:lnTo>
                    <a:pt x="196" y="26"/>
                  </a:lnTo>
                  <a:lnTo>
                    <a:pt x="174" y="43"/>
                  </a:lnTo>
                  <a:lnTo>
                    <a:pt x="126" y="57"/>
                  </a:lnTo>
                  <a:lnTo>
                    <a:pt x="50" y="69"/>
                  </a:lnTo>
                  <a:lnTo>
                    <a:pt x="0" y="65"/>
                  </a:lnTo>
                  <a:lnTo>
                    <a:pt x="42" y="3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8" name="Freeform 186"/>
            <p:cNvSpPr/>
            <p:nvPr/>
          </p:nvSpPr>
          <p:spPr bwMode="auto">
            <a:xfrm>
              <a:off x="284" y="1999"/>
              <a:ext cx="25" cy="31"/>
            </a:xfrm>
            <a:custGeom>
              <a:avLst/>
              <a:gdLst>
                <a:gd name="T0" fmla="*/ 67 w 124"/>
                <a:gd name="T1" fmla="*/ 43 h 154"/>
                <a:gd name="T2" fmla="*/ 82 w 124"/>
                <a:gd name="T3" fmla="*/ 9 h 154"/>
                <a:gd name="T4" fmla="*/ 106 w 124"/>
                <a:gd name="T5" fmla="*/ 0 h 154"/>
                <a:gd name="T6" fmla="*/ 122 w 124"/>
                <a:gd name="T7" fmla="*/ 7 h 154"/>
                <a:gd name="T8" fmla="*/ 124 w 124"/>
                <a:gd name="T9" fmla="*/ 25 h 154"/>
                <a:gd name="T10" fmla="*/ 114 w 124"/>
                <a:gd name="T11" fmla="*/ 55 h 154"/>
                <a:gd name="T12" fmla="*/ 95 w 124"/>
                <a:gd name="T13" fmla="*/ 82 h 154"/>
                <a:gd name="T14" fmla="*/ 73 w 124"/>
                <a:gd name="T15" fmla="*/ 108 h 154"/>
                <a:gd name="T16" fmla="*/ 45 w 124"/>
                <a:gd name="T17" fmla="*/ 133 h 154"/>
                <a:gd name="T18" fmla="*/ 0 w 124"/>
                <a:gd name="T19" fmla="*/ 154 h 154"/>
                <a:gd name="T20" fmla="*/ 40 w 124"/>
                <a:gd name="T21" fmla="*/ 110 h 154"/>
                <a:gd name="T22" fmla="*/ 53 w 124"/>
                <a:gd name="T23" fmla="*/ 78 h 154"/>
                <a:gd name="T24" fmla="*/ 67 w 124"/>
                <a:gd name="T25" fmla="*/ 4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54">
                  <a:moveTo>
                    <a:pt x="67" y="43"/>
                  </a:moveTo>
                  <a:lnTo>
                    <a:pt x="82" y="9"/>
                  </a:lnTo>
                  <a:lnTo>
                    <a:pt x="106" y="0"/>
                  </a:lnTo>
                  <a:lnTo>
                    <a:pt x="122" y="7"/>
                  </a:lnTo>
                  <a:lnTo>
                    <a:pt x="124" y="25"/>
                  </a:lnTo>
                  <a:lnTo>
                    <a:pt x="114" y="55"/>
                  </a:lnTo>
                  <a:lnTo>
                    <a:pt x="95" y="82"/>
                  </a:lnTo>
                  <a:lnTo>
                    <a:pt x="73" y="108"/>
                  </a:lnTo>
                  <a:lnTo>
                    <a:pt x="45" y="133"/>
                  </a:lnTo>
                  <a:lnTo>
                    <a:pt x="0" y="154"/>
                  </a:lnTo>
                  <a:lnTo>
                    <a:pt x="40" y="110"/>
                  </a:lnTo>
                  <a:lnTo>
                    <a:pt x="53" y="78"/>
                  </a:lnTo>
                  <a:lnTo>
                    <a:pt x="67" y="43"/>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709" name="Freeform 187"/>
            <p:cNvSpPr/>
            <p:nvPr/>
          </p:nvSpPr>
          <p:spPr bwMode="auto">
            <a:xfrm>
              <a:off x="208" y="1836"/>
              <a:ext cx="60" cy="37"/>
            </a:xfrm>
            <a:custGeom>
              <a:avLst/>
              <a:gdLst>
                <a:gd name="T0" fmla="*/ 298 w 298"/>
                <a:gd name="T1" fmla="*/ 186 h 186"/>
                <a:gd name="T2" fmla="*/ 289 w 298"/>
                <a:gd name="T3" fmla="*/ 109 h 186"/>
                <a:gd name="T4" fmla="*/ 226 w 298"/>
                <a:gd name="T5" fmla="*/ 82 h 186"/>
                <a:gd name="T6" fmla="*/ 142 w 298"/>
                <a:gd name="T7" fmla="*/ 49 h 186"/>
                <a:gd name="T8" fmla="*/ 80 w 298"/>
                <a:gd name="T9" fmla="*/ 25 h 186"/>
                <a:gd name="T10" fmla="*/ 23 w 298"/>
                <a:gd name="T11" fmla="*/ 0 h 186"/>
                <a:gd name="T12" fmla="*/ 0 w 298"/>
                <a:gd name="T13" fmla="*/ 53 h 186"/>
                <a:gd name="T14" fmla="*/ 55 w 298"/>
                <a:gd name="T15" fmla="*/ 84 h 186"/>
                <a:gd name="T16" fmla="*/ 119 w 298"/>
                <a:gd name="T17" fmla="*/ 107 h 186"/>
                <a:gd name="T18" fmla="*/ 168 w 298"/>
                <a:gd name="T19" fmla="*/ 122 h 186"/>
                <a:gd name="T20" fmla="*/ 229 w 298"/>
                <a:gd name="T21" fmla="*/ 154 h 186"/>
                <a:gd name="T22" fmla="*/ 298 w 298"/>
                <a:gd name="T2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186">
                  <a:moveTo>
                    <a:pt x="298" y="186"/>
                  </a:moveTo>
                  <a:lnTo>
                    <a:pt x="289" y="109"/>
                  </a:lnTo>
                  <a:lnTo>
                    <a:pt x="226" y="82"/>
                  </a:lnTo>
                  <a:lnTo>
                    <a:pt x="142" y="49"/>
                  </a:lnTo>
                  <a:lnTo>
                    <a:pt x="80" y="25"/>
                  </a:lnTo>
                  <a:lnTo>
                    <a:pt x="23" y="0"/>
                  </a:lnTo>
                  <a:lnTo>
                    <a:pt x="0" y="53"/>
                  </a:lnTo>
                  <a:lnTo>
                    <a:pt x="55" y="84"/>
                  </a:lnTo>
                  <a:lnTo>
                    <a:pt x="119" y="107"/>
                  </a:lnTo>
                  <a:lnTo>
                    <a:pt x="168" y="122"/>
                  </a:lnTo>
                  <a:lnTo>
                    <a:pt x="229" y="154"/>
                  </a:lnTo>
                  <a:lnTo>
                    <a:pt x="298" y="186"/>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488" name="Group 393"/>
          <p:cNvGrpSpPr/>
          <p:nvPr/>
        </p:nvGrpSpPr>
        <p:grpSpPr bwMode="auto">
          <a:xfrm>
            <a:off x="2177955" y="5104539"/>
            <a:ext cx="516768" cy="516731"/>
            <a:chOff x="161" y="3072"/>
            <a:chExt cx="408" cy="444"/>
          </a:xfrm>
        </p:grpSpPr>
        <p:grpSp>
          <p:nvGrpSpPr>
            <p:cNvPr id="654" name="Group 125"/>
            <p:cNvGrpSpPr/>
            <p:nvPr/>
          </p:nvGrpSpPr>
          <p:grpSpPr bwMode="auto">
            <a:xfrm>
              <a:off x="395" y="3425"/>
              <a:ext cx="139" cy="71"/>
              <a:chOff x="375" y="2315"/>
              <a:chExt cx="139" cy="71"/>
            </a:xfrm>
          </p:grpSpPr>
          <p:sp>
            <p:nvSpPr>
              <p:cNvPr id="691" name="Freeform 126"/>
              <p:cNvSpPr/>
              <p:nvPr/>
            </p:nvSpPr>
            <p:spPr bwMode="auto">
              <a:xfrm>
                <a:off x="375" y="2315"/>
                <a:ext cx="139" cy="71"/>
              </a:xfrm>
              <a:custGeom>
                <a:avLst/>
                <a:gdLst>
                  <a:gd name="T0" fmla="*/ 279 w 691"/>
                  <a:gd name="T1" fmla="*/ 11 h 355"/>
                  <a:gd name="T2" fmla="*/ 274 w 691"/>
                  <a:gd name="T3" fmla="*/ 104 h 355"/>
                  <a:gd name="T4" fmla="*/ 455 w 691"/>
                  <a:gd name="T5" fmla="*/ 189 h 355"/>
                  <a:gd name="T6" fmla="*/ 607 w 691"/>
                  <a:gd name="T7" fmla="*/ 226 h 355"/>
                  <a:gd name="T8" fmla="*/ 691 w 691"/>
                  <a:gd name="T9" fmla="*/ 263 h 355"/>
                  <a:gd name="T10" fmla="*/ 687 w 691"/>
                  <a:gd name="T11" fmla="*/ 313 h 355"/>
                  <a:gd name="T12" fmla="*/ 577 w 691"/>
                  <a:gd name="T13" fmla="*/ 343 h 355"/>
                  <a:gd name="T14" fmla="*/ 413 w 691"/>
                  <a:gd name="T15" fmla="*/ 355 h 355"/>
                  <a:gd name="T16" fmla="*/ 274 w 691"/>
                  <a:gd name="T17" fmla="*/ 331 h 355"/>
                  <a:gd name="T18" fmla="*/ 188 w 691"/>
                  <a:gd name="T19" fmla="*/ 307 h 355"/>
                  <a:gd name="T20" fmla="*/ 183 w 691"/>
                  <a:gd name="T21" fmla="*/ 334 h 355"/>
                  <a:gd name="T22" fmla="*/ 74 w 691"/>
                  <a:gd name="T23" fmla="*/ 331 h 355"/>
                  <a:gd name="T24" fmla="*/ 7 w 691"/>
                  <a:gd name="T25" fmla="*/ 318 h 355"/>
                  <a:gd name="T26" fmla="*/ 7 w 691"/>
                  <a:gd name="T27" fmla="*/ 270 h 355"/>
                  <a:gd name="T28" fmla="*/ 0 w 691"/>
                  <a:gd name="T29" fmla="*/ 242 h 355"/>
                  <a:gd name="T30" fmla="*/ 0 w 691"/>
                  <a:gd name="T31" fmla="*/ 173 h 355"/>
                  <a:gd name="T32" fmla="*/ 18 w 691"/>
                  <a:gd name="T33" fmla="*/ 135 h 355"/>
                  <a:gd name="T34" fmla="*/ 53 w 691"/>
                  <a:gd name="T35" fmla="*/ 91 h 355"/>
                  <a:gd name="T36" fmla="*/ 60 w 691"/>
                  <a:gd name="T37" fmla="*/ 0 h 355"/>
                  <a:gd name="T38" fmla="*/ 279 w 691"/>
                  <a:gd name="T39" fmla="*/ 1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692" name="Freeform 127"/>
              <p:cNvSpPr/>
              <p:nvPr/>
            </p:nvSpPr>
            <p:spPr bwMode="auto">
              <a:xfrm>
                <a:off x="421" y="2341"/>
                <a:ext cx="42" cy="22"/>
              </a:xfrm>
              <a:custGeom>
                <a:avLst/>
                <a:gdLst>
                  <a:gd name="T0" fmla="*/ 53 w 208"/>
                  <a:gd name="T1" fmla="*/ 0 h 110"/>
                  <a:gd name="T2" fmla="*/ 0 w 208"/>
                  <a:gd name="T3" fmla="*/ 58 h 110"/>
                  <a:gd name="T4" fmla="*/ 186 w 208"/>
                  <a:gd name="T5" fmla="*/ 110 h 110"/>
                  <a:gd name="T6" fmla="*/ 208 w 208"/>
                  <a:gd name="T7" fmla="*/ 70 h 110"/>
                  <a:gd name="T8" fmla="*/ 53 w 208"/>
                  <a:gd name="T9" fmla="*/ 0 h 110"/>
                </a:gdLst>
                <a:ahLst/>
                <a:cxnLst>
                  <a:cxn ang="0">
                    <a:pos x="T0" y="T1"/>
                  </a:cxn>
                  <a:cxn ang="0">
                    <a:pos x="T2" y="T3"/>
                  </a:cxn>
                  <a:cxn ang="0">
                    <a:pos x="T4" y="T5"/>
                  </a:cxn>
                  <a:cxn ang="0">
                    <a:pos x="T6" y="T7"/>
                  </a:cxn>
                  <a:cxn ang="0">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93" name="Freeform 128"/>
              <p:cNvSpPr/>
              <p:nvPr/>
            </p:nvSpPr>
            <p:spPr bwMode="auto">
              <a:xfrm>
                <a:off x="463" y="2356"/>
                <a:ext cx="46" cy="13"/>
              </a:xfrm>
              <a:custGeom>
                <a:avLst/>
                <a:gdLst>
                  <a:gd name="T0" fmla="*/ 27 w 233"/>
                  <a:gd name="T1" fmla="*/ 0 h 67"/>
                  <a:gd name="T2" fmla="*/ 0 w 233"/>
                  <a:gd name="T3" fmla="*/ 32 h 67"/>
                  <a:gd name="T4" fmla="*/ 115 w 233"/>
                  <a:gd name="T5" fmla="*/ 62 h 67"/>
                  <a:gd name="T6" fmla="*/ 168 w 233"/>
                  <a:gd name="T7" fmla="*/ 67 h 67"/>
                  <a:gd name="T8" fmla="*/ 233 w 233"/>
                  <a:gd name="T9" fmla="*/ 64 h 67"/>
                  <a:gd name="T10" fmla="*/ 165 w 233"/>
                  <a:gd name="T11" fmla="*/ 30 h 67"/>
                  <a:gd name="T12" fmla="*/ 27 w 2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94" name="Freeform 129"/>
              <p:cNvSpPr/>
              <p:nvPr/>
            </p:nvSpPr>
            <p:spPr bwMode="auto">
              <a:xfrm>
                <a:off x="376" y="2341"/>
                <a:ext cx="134" cy="41"/>
              </a:xfrm>
              <a:custGeom>
                <a:avLst/>
                <a:gdLst>
                  <a:gd name="T0" fmla="*/ 670 w 670"/>
                  <a:gd name="T1" fmla="*/ 178 h 209"/>
                  <a:gd name="T2" fmla="*/ 670 w 670"/>
                  <a:gd name="T3" fmla="*/ 146 h 209"/>
                  <a:gd name="T4" fmla="*/ 582 w 670"/>
                  <a:gd name="T5" fmla="*/ 155 h 209"/>
                  <a:gd name="T6" fmla="*/ 442 w 670"/>
                  <a:gd name="T7" fmla="*/ 134 h 209"/>
                  <a:gd name="T8" fmla="*/ 361 w 670"/>
                  <a:gd name="T9" fmla="*/ 116 h 209"/>
                  <a:gd name="T10" fmla="*/ 206 w 670"/>
                  <a:gd name="T11" fmla="*/ 66 h 209"/>
                  <a:gd name="T12" fmla="*/ 140 w 670"/>
                  <a:gd name="T13" fmla="*/ 58 h 209"/>
                  <a:gd name="T14" fmla="*/ 73 w 670"/>
                  <a:gd name="T15" fmla="*/ 34 h 209"/>
                  <a:gd name="T16" fmla="*/ 40 w 670"/>
                  <a:gd name="T17" fmla="*/ 0 h 209"/>
                  <a:gd name="T18" fmla="*/ 0 w 670"/>
                  <a:gd name="T19" fmla="*/ 43 h 209"/>
                  <a:gd name="T20" fmla="*/ 0 w 670"/>
                  <a:gd name="T21" fmla="*/ 132 h 209"/>
                  <a:gd name="T22" fmla="*/ 49 w 670"/>
                  <a:gd name="T23" fmla="*/ 146 h 209"/>
                  <a:gd name="T24" fmla="*/ 170 w 670"/>
                  <a:gd name="T25" fmla="*/ 162 h 209"/>
                  <a:gd name="T26" fmla="*/ 218 w 670"/>
                  <a:gd name="T27" fmla="*/ 167 h 209"/>
                  <a:gd name="T28" fmla="*/ 298 w 670"/>
                  <a:gd name="T29" fmla="*/ 196 h 209"/>
                  <a:gd name="T30" fmla="*/ 388 w 670"/>
                  <a:gd name="T31" fmla="*/ 209 h 209"/>
                  <a:gd name="T32" fmla="*/ 452 w 670"/>
                  <a:gd name="T33" fmla="*/ 209 h 209"/>
                  <a:gd name="T34" fmla="*/ 553 w 670"/>
                  <a:gd name="T35" fmla="*/ 209 h 209"/>
                  <a:gd name="T36" fmla="*/ 670 w 670"/>
                  <a:gd name="T3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95" name="Freeform 130"/>
              <p:cNvSpPr/>
              <p:nvPr/>
            </p:nvSpPr>
            <p:spPr bwMode="auto">
              <a:xfrm>
                <a:off x="386" y="2317"/>
                <a:ext cx="44" cy="34"/>
              </a:xfrm>
              <a:custGeom>
                <a:avLst/>
                <a:gdLst>
                  <a:gd name="T0" fmla="*/ 214 w 219"/>
                  <a:gd name="T1" fmla="*/ 11 h 171"/>
                  <a:gd name="T2" fmla="*/ 207 w 219"/>
                  <a:gd name="T3" fmla="*/ 96 h 171"/>
                  <a:gd name="T4" fmla="*/ 219 w 219"/>
                  <a:gd name="T5" fmla="*/ 114 h 171"/>
                  <a:gd name="T6" fmla="*/ 170 w 219"/>
                  <a:gd name="T7" fmla="*/ 171 h 171"/>
                  <a:gd name="T8" fmla="*/ 103 w 219"/>
                  <a:gd name="T9" fmla="*/ 171 h 171"/>
                  <a:gd name="T10" fmla="*/ 26 w 219"/>
                  <a:gd name="T11" fmla="*/ 146 h 171"/>
                  <a:gd name="T12" fmla="*/ 0 w 219"/>
                  <a:gd name="T13" fmla="*/ 112 h 171"/>
                  <a:gd name="T14" fmla="*/ 15 w 219"/>
                  <a:gd name="T15" fmla="*/ 89 h 171"/>
                  <a:gd name="T16" fmla="*/ 20 w 219"/>
                  <a:gd name="T17" fmla="*/ 0 h 171"/>
                  <a:gd name="T18" fmla="*/ 214 w 219"/>
                  <a:gd name="T19" fmla="*/ 1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655" name="Group 131"/>
            <p:cNvGrpSpPr/>
            <p:nvPr/>
          </p:nvGrpSpPr>
          <p:grpSpPr bwMode="auto">
            <a:xfrm>
              <a:off x="398" y="3301"/>
              <a:ext cx="58" cy="142"/>
              <a:chOff x="378" y="2191"/>
              <a:chExt cx="58" cy="142"/>
            </a:xfrm>
          </p:grpSpPr>
          <p:sp>
            <p:nvSpPr>
              <p:cNvPr id="689" name="Freeform 132"/>
              <p:cNvSpPr/>
              <p:nvPr/>
            </p:nvSpPr>
            <p:spPr bwMode="auto">
              <a:xfrm>
                <a:off x="378" y="2191"/>
                <a:ext cx="58" cy="142"/>
              </a:xfrm>
              <a:custGeom>
                <a:avLst/>
                <a:gdLst>
                  <a:gd name="T0" fmla="*/ 24 w 292"/>
                  <a:gd name="T1" fmla="*/ 15 h 710"/>
                  <a:gd name="T2" fmla="*/ 6 w 292"/>
                  <a:gd name="T3" fmla="*/ 256 h 710"/>
                  <a:gd name="T4" fmla="*/ 10 w 292"/>
                  <a:gd name="T5" fmla="*/ 454 h 710"/>
                  <a:gd name="T6" fmla="*/ 0 w 292"/>
                  <a:gd name="T7" fmla="*/ 678 h 710"/>
                  <a:gd name="T8" fmla="*/ 144 w 292"/>
                  <a:gd name="T9" fmla="*/ 710 h 710"/>
                  <a:gd name="T10" fmla="*/ 283 w 292"/>
                  <a:gd name="T11" fmla="*/ 710 h 710"/>
                  <a:gd name="T12" fmla="*/ 292 w 292"/>
                  <a:gd name="T13" fmla="*/ 0 h 710"/>
                  <a:gd name="T14" fmla="*/ 24 w 292"/>
                  <a:gd name="T15" fmla="*/ 15 h 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690" name="Freeform 133"/>
              <p:cNvSpPr/>
              <p:nvPr/>
            </p:nvSpPr>
            <p:spPr bwMode="auto">
              <a:xfrm>
                <a:off x="383" y="2193"/>
                <a:ext cx="50" cy="136"/>
              </a:xfrm>
              <a:custGeom>
                <a:avLst/>
                <a:gdLst>
                  <a:gd name="T0" fmla="*/ 23 w 252"/>
                  <a:gd name="T1" fmla="*/ 21 h 681"/>
                  <a:gd name="T2" fmla="*/ 0 w 252"/>
                  <a:gd name="T3" fmla="*/ 223 h 681"/>
                  <a:gd name="T4" fmla="*/ 5 w 252"/>
                  <a:gd name="T5" fmla="*/ 385 h 681"/>
                  <a:gd name="T6" fmla="*/ 5 w 252"/>
                  <a:gd name="T7" fmla="*/ 633 h 681"/>
                  <a:gd name="T8" fmla="*/ 128 w 252"/>
                  <a:gd name="T9" fmla="*/ 681 h 681"/>
                  <a:gd name="T10" fmla="*/ 238 w 252"/>
                  <a:gd name="T11" fmla="*/ 681 h 681"/>
                  <a:gd name="T12" fmla="*/ 252 w 252"/>
                  <a:gd name="T13" fmla="*/ 0 h 681"/>
                  <a:gd name="T14" fmla="*/ 23 w 252"/>
                  <a:gd name="T15" fmla="*/ 21 h 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656" name="Group 134"/>
            <p:cNvGrpSpPr/>
            <p:nvPr/>
          </p:nvGrpSpPr>
          <p:grpSpPr bwMode="auto">
            <a:xfrm>
              <a:off x="428" y="3445"/>
              <a:ext cx="141" cy="71"/>
              <a:chOff x="408" y="2335"/>
              <a:chExt cx="141" cy="71"/>
            </a:xfrm>
          </p:grpSpPr>
          <p:sp>
            <p:nvSpPr>
              <p:cNvPr id="684" name="Freeform 135"/>
              <p:cNvSpPr/>
              <p:nvPr/>
            </p:nvSpPr>
            <p:spPr bwMode="auto">
              <a:xfrm>
                <a:off x="408" y="2335"/>
                <a:ext cx="141" cy="71"/>
              </a:xfrm>
              <a:custGeom>
                <a:avLst/>
                <a:gdLst>
                  <a:gd name="T0" fmla="*/ 285 w 703"/>
                  <a:gd name="T1" fmla="*/ 13 h 356"/>
                  <a:gd name="T2" fmla="*/ 280 w 703"/>
                  <a:gd name="T3" fmla="*/ 104 h 356"/>
                  <a:gd name="T4" fmla="*/ 463 w 703"/>
                  <a:gd name="T5" fmla="*/ 191 h 356"/>
                  <a:gd name="T6" fmla="*/ 617 w 703"/>
                  <a:gd name="T7" fmla="*/ 227 h 356"/>
                  <a:gd name="T8" fmla="*/ 703 w 703"/>
                  <a:gd name="T9" fmla="*/ 264 h 356"/>
                  <a:gd name="T10" fmla="*/ 698 w 703"/>
                  <a:gd name="T11" fmla="*/ 314 h 356"/>
                  <a:gd name="T12" fmla="*/ 588 w 703"/>
                  <a:gd name="T13" fmla="*/ 345 h 356"/>
                  <a:gd name="T14" fmla="*/ 420 w 703"/>
                  <a:gd name="T15" fmla="*/ 356 h 356"/>
                  <a:gd name="T16" fmla="*/ 280 w 703"/>
                  <a:gd name="T17" fmla="*/ 332 h 356"/>
                  <a:gd name="T18" fmla="*/ 194 w 703"/>
                  <a:gd name="T19" fmla="*/ 307 h 356"/>
                  <a:gd name="T20" fmla="*/ 188 w 703"/>
                  <a:gd name="T21" fmla="*/ 335 h 356"/>
                  <a:gd name="T22" fmla="*/ 76 w 703"/>
                  <a:gd name="T23" fmla="*/ 332 h 356"/>
                  <a:gd name="T24" fmla="*/ 8 w 703"/>
                  <a:gd name="T25" fmla="*/ 320 h 356"/>
                  <a:gd name="T26" fmla="*/ 8 w 703"/>
                  <a:gd name="T27" fmla="*/ 271 h 356"/>
                  <a:gd name="T28" fmla="*/ 0 w 703"/>
                  <a:gd name="T29" fmla="*/ 243 h 356"/>
                  <a:gd name="T30" fmla="*/ 0 w 703"/>
                  <a:gd name="T31" fmla="*/ 174 h 356"/>
                  <a:gd name="T32" fmla="*/ 22 w 703"/>
                  <a:gd name="T33" fmla="*/ 136 h 356"/>
                  <a:gd name="T34" fmla="*/ 56 w 703"/>
                  <a:gd name="T35" fmla="*/ 94 h 356"/>
                  <a:gd name="T36" fmla="*/ 64 w 703"/>
                  <a:gd name="T37" fmla="*/ 0 h 356"/>
                  <a:gd name="T38" fmla="*/ 285 w 703"/>
                  <a:gd name="T39" fmla="*/ 1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685" name="Freeform 136"/>
              <p:cNvSpPr/>
              <p:nvPr/>
            </p:nvSpPr>
            <p:spPr bwMode="auto">
              <a:xfrm>
                <a:off x="455" y="2361"/>
                <a:ext cx="42" cy="22"/>
              </a:xfrm>
              <a:custGeom>
                <a:avLst/>
                <a:gdLst>
                  <a:gd name="T0" fmla="*/ 53 w 210"/>
                  <a:gd name="T1" fmla="*/ 0 h 111"/>
                  <a:gd name="T2" fmla="*/ 0 w 210"/>
                  <a:gd name="T3" fmla="*/ 60 h 111"/>
                  <a:gd name="T4" fmla="*/ 187 w 210"/>
                  <a:gd name="T5" fmla="*/ 111 h 111"/>
                  <a:gd name="T6" fmla="*/ 210 w 210"/>
                  <a:gd name="T7" fmla="*/ 71 h 111"/>
                  <a:gd name="T8" fmla="*/ 53 w 210"/>
                  <a:gd name="T9" fmla="*/ 0 h 111"/>
                </a:gdLst>
                <a:ahLst/>
                <a:cxnLst>
                  <a:cxn ang="0">
                    <a:pos x="T0" y="T1"/>
                  </a:cxn>
                  <a:cxn ang="0">
                    <a:pos x="T2" y="T3"/>
                  </a:cxn>
                  <a:cxn ang="0">
                    <a:pos x="T4" y="T5"/>
                  </a:cxn>
                  <a:cxn ang="0">
                    <a:pos x="T6" y="T7"/>
                  </a:cxn>
                  <a:cxn ang="0">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86" name="Freeform 137"/>
              <p:cNvSpPr/>
              <p:nvPr/>
            </p:nvSpPr>
            <p:spPr bwMode="auto">
              <a:xfrm>
                <a:off x="497" y="2377"/>
                <a:ext cx="47" cy="13"/>
              </a:xfrm>
              <a:custGeom>
                <a:avLst/>
                <a:gdLst>
                  <a:gd name="T0" fmla="*/ 27 w 237"/>
                  <a:gd name="T1" fmla="*/ 0 h 66"/>
                  <a:gd name="T2" fmla="*/ 0 w 237"/>
                  <a:gd name="T3" fmla="*/ 31 h 66"/>
                  <a:gd name="T4" fmla="*/ 116 w 237"/>
                  <a:gd name="T5" fmla="*/ 59 h 66"/>
                  <a:gd name="T6" fmla="*/ 171 w 237"/>
                  <a:gd name="T7" fmla="*/ 66 h 66"/>
                  <a:gd name="T8" fmla="*/ 237 w 237"/>
                  <a:gd name="T9" fmla="*/ 61 h 66"/>
                  <a:gd name="T10" fmla="*/ 168 w 237"/>
                  <a:gd name="T11" fmla="*/ 28 h 66"/>
                  <a:gd name="T12" fmla="*/ 27 w 2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87" name="Freeform 138"/>
              <p:cNvSpPr/>
              <p:nvPr/>
            </p:nvSpPr>
            <p:spPr bwMode="auto">
              <a:xfrm>
                <a:off x="410" y="2361"/>
                <a:ext cx="135" cy="42"/>
              </a:xfrm>
              <a:custGeom>
                <a:avLst/>
                <a:gdLst>
                  <a:gd name="T0" fmla="*/ 678 w 678"/>
                  <a:gd name="T1" fmla="*/ 178 h 211"/>
                  <a:gd name="T2" fmla="*/ 678 w 678"/>
                  <a:gd name="T3" fmla="*/ 147 h 211"/>
                  <a:gd name="T4" fmla="*/ 590 w 678"/>
                  <a:gd name="T5" fmla="*/ 156 h 211"/>
                  <a:gd name="T6" fmla="*/ 446 w 678"/>
                  <a:gd name="T7" fmla="*/ 136 h 211"/>
                  <a:gd name="T8" fmla="*/ 365 w 678"/>
                  <a:gd name="T9" fmla="*/ 117 h 211"/>
                  <a:gd name="T10" fmla="*/ 209 w 678"/>
                  <a:gd name="T11" fmla="*/ 66 h 211"/>
                  <a:gd name="T12" fmla="*/ 140 w 678"/>
                  <a:gd name="T13" fmla="*/ 60 h 211"/>
                  <a:gd name="T14" fmla="*/ 74 w 678"/>
                  <a:gd name="T15" fmla="*/ 35 h 211"/>
                  <a:gd name="T16" fmla="*/ 39 w 678"/>
                  <a:gd name="T17" fmla="*/ 0 h 211"/>
                  <a:gd name="T18" fmla="*/ 0 w 678"/>
                  <a:gd name="T19" fmla="*/ 44 h 211"/>
                  <a:gd name="T20" fmla="*/ 0 w 678"/>
                  <a:gd name="T21" fmla="*/ 133 h 211"/>
                  <a:gd name="T22" fmla="*/ 50 w 678"/>
                  <a:gd name="T23" fmla="*/ 147 h 211"/>
                  <a:gd name="T24" fmla="*/ 171 w 678"/>
                  <a:gd name="T25" fmla="*/ 162 h 211"/>
                  <a:gd name="T26" fmla="*/ 220 w 678"/>
                  <a:gd name="T27" fmla="*/ 170 h 211"/>
                  <a:gd name="T28" fmla="*/ 300 w 678"/>
                  <a:gd name="T29" fmla="*/ 197 h 211"/>
                  <a:gd name="T30" fmla="*/ 392 w 678"/>
                  <a:gd name="T31" fmla="*/ 211 h 211"/>
                  <a:gd name="T32" fmla="*/ 458 w 678"/>
                  <a:gd name="T33" fmla="*/ 211 h 211"/>
                  <a:gd name="T34" fmla="*/ 560 w 678"/>
                  <a:gd name="T35" fmla="*/ 211 h 211"/>
                  <a:gd name="T36" fmla="*/ 678 w 678"/>
                  <a:gd name="T37" fmla="*/ 17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88" name="Freeform 139"/>
              <p:cNvSpPr/>
              <p:nvPr/>
            </p:nvSpPr>
            <p:spPr bwMode="auto">
              <a:xfrm>
                <a:off x="419" y="2337"/>
                <a:ext cx="45" cy="34"/>
              </a:xfrm>
              <a:custGeom>
                <a:avLst/>
                <a:gdLst>
                  <a:gd name="T0" fmla="*/ 216 w 224"/>
                  <a:gd name="T1" fmla="*/ 12 h 170"/>
                  <a:gd name="T2" fmla="*/ 210 w 224"/>
                  <a:gd name="T3" fmla="*/ 95 h 170"/>
                  <a:gd name="T4" fmla="*/ 224 w 224"/>
                  <a:gd name="T5" fmla="*/ 114 h 170"/>
                  <a:gd name="T6" fmla="*/ 173 w 224"/>
                  <a:gd name="T7" fmla="*/ 170 h 170"/>
                  <a:gd name="T8" fmla="*/ 105 w 224"/>
                  <a:gd name="T9" fmla="*/ 170 h 170"/>
                  <a:gd name="T10" fmla="*/ 28 w 224"/>
                  <a:gd name="T11" fmla="*/ 145 h 170"/>
                  <a:gd name="T12" fmla="*/ 0 w 224"/>
                  <a:gd name="T13" fmla="*/ 112 h 170"/>
                  <a:gd name="T14" fmla="*/ 16 w 224"/>
                  <a:gd name="T15" fmla="*/ 89 h 170"/>
                  <a:gd name="T16" fmla="*/ 20 w 224"/>
                  <a:gd name="T17" fmla="*/ 0 h 170"/>
                  <a:gd name="T18" fmla="*/ 216 w 224"/>
                  <a:gd name="T1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657" name="Oval 140"/>
            <p:cNvSpPr>
              <a:spLocks noChangeArrowheads="1"/>
            </p:cNvSpPr>
            <p:nvPr/>
          </p:nvSpPr>
          <p:spPr bwMode="auto">
            <a:xfrm>
              <a:off x="218" y="3446"/>
              <a:ext cx="167" cy="65"/>
            </a:xfrm>
            <a:prstGeom prst="ellipse">
              <a:avLst/>
            </a:prstGeom>
            <a:solidFill>
              <a:srgbClr val="606060"/>
            </a:solidFill>
            <a:ln w="3175">
              <a:solidFill>
                <a:srgbClr val="000000"/>
              </a:solidFill>
              <a:round/>
            </a:ln>
          </p:spPr>
          <p:txBody>
            <a:bodyPr/>
            <a:lstStyle/>
            <a:p>
              <a:endParaRPr lang="zh-CN" altLang="zh-CN" sz="900">
                <a:solidFill>
                  <a:srgbClr val="0836BF"/>
                </a:solidFill>
              </a:endParaRPr>
            </a:p>
          </p:txBody>
        </p:sp>
        <p:sp>
          <p:nvSpPr>
            <p:cNvPr id="658" name="Rectangle 141"/>
            <p:cNvSpPr>
              <a:spLocks noChangeArrowheads="1"/>
            </p:cNvSpPr>
            <p:nvPr/>
          </p:nvSpPr>
          <p:spPr bwMode="auto">
            <a:xfrm>
              <a:off x="279" y="3317"/>
              <a:ext cx="44" cy="148"/>
            </a:xfrm>
            <a:prstGeom prst="rect">
              <a:avLst/>
            </a:prstGeom>
            <a:solidFill>
              <a:srgbClr val="606060"/>
            </a:solidFill>
            <a:ln w="3175">
              <a:solidFill>
                <a:srgbClr val="000000"/>
              </a:solidFill>
              <a:miter lim="800000"/>
            </a:ln>
          </p:spPr>
          <p:txBody>
            <a:bodyPr/>
            <a:lstStyle/>
            <a:p>
              <a:endParaRPr lang="zh-CN" altLang="zh-CN" sz="900">
                <a:solidFill>
                  <a:srgbClr val="0836BF"/>
                </a:solidFill>
              </a:endParaRPr>
            </a:p>
          </p:txBody>
        </p:sp>
        <p:grpSp>
          <p:nvGrpSpPr>
            <p:cNvPr id="659" name="Group 142"/>
            <p:cNvGrpSpPr/>
            <p:nvPr/>
          </p:nvGrpSpPr>
          <p:grpSpPr bwMode="auto">
            <a:xfrm>
              <a:off x="202" y="3261"/>
              <a:ext cx="221" cy="77"/>
              <a:chOff x="182" y="2151"/>
              <a:chExt cx="221" cy="77"/>
            </a:xfrm>
          </p:grpSpPr>
          <p:sp>
            <p:nvSpPr>
              <p:cNvPr id="682" name="Freeform 143"/>
              <p:cNvSpPr/>
              <p:nvPr/>
            </p:nvSpPr>
            <p:spPr bwMode="auto">
              <a:xfrm>
                <a:off x="182" y="2151"/>
                <a:ext cx="221" cy="77"/>
              </a:xfrm>
              <a:custGeom>
                <a:avLst/>
                <a:gdLst>
                  <a:gd name="T0" fmla="*/ 1106 w 1106"/>
                  <a:gd name="T1" fmla="*/ 202 h 386"/>
                  <a:gd name="T2" fmla="*/ 1099 w 1106"/>
                  <a:gd name="T3" fmla="*/ 321 h 386"/>
                  <a:gd name="T4" fmla="*/ 735 w 1106"/>
                  <a:gd name="T5" fmla="*/ 386 h 386"/>
                  <a:gd name="T6" fmla="*/ 334 w 1106"/>
                  <a:gd name="T7" fmla="*/ 386 h 386"/>
                  <a:gd name="T8" fmla="*/ 19 w 1106"/>
                  <a:gd name="T9" fmla="*/ 288 h 386"/>
                  <a:gd name="T10" fmla="*/ 0 w 1106"/>
                  <a:gd name="T11" fmla="*/ 10 h 386"/>
                  <a:gd name="T12" fmla="*/ 625 w 1106"/>
                  <a:gd name="T13" fmla="*/ 0 h 386"/>
                  <a:gd name="T14" fmla="*/ 1106 w 1106"/>
                  <a:gd name="T15" fmla="*/ 202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683" name="Freeform 144"/>
              <p:cNvSpPr/>
              <p:nvPr/>
            </p:nvSpPr>
            <p:spPr bwMode="auto">
              <a:xfrm>
                <a:off x="187" y="2180"/>
                <a:ext cx="211" cy="45"/>
              </a:xfrm>
              <a:custGeom>
                <a:avLst/>
                <a:gdLst>
                  <a:gd name="T0" fmla="*/ 1055 w 1055"/>
                  <a:gd name="T1" fmla="*/ 75 h 221"/>
                  <a:gd name="T2" fmla="*/ 1049 w 1055"/>
                  <a:gd name="T3" fmla="*/ 162 h 221"/>
                  <a:gd name="T4" fmla="*/ 721 w 1055"/>
                  <a:gd name="T5" fmla="*/ 221 h 221"/>
                  <a:gd name="T6" fmla="*/ 296 w 1055"/>
                  <a:gd name="T7" fmla="*/ 221 h 221"/>
                  <a:gd name="T8" fmla="*/ 0 w 1055"/>
                  <a:gd name="T9" fmla="*/ 119 h 221"/>
                  <a:gd name="T10" fmla="*/ 0 w 1055"/>
                  <a:gd name="T11" fmla="*/ 0 h 221"/>
                  <a:gd name="T12" fmla="*/ 283 w 1055"/>
                  <a:gd name="T13" fmla="*/ 119 h 221"/>
                  <a:gd name="T14" fmla="*/ 716 w 1055"/>
                  <a:gd name="T15" fmla="*/ 124 h 221"/>
                  <a:gd name="T16" fmla="*/ 1055 w 1055"/>
                  <a:gd name="T17" fmla="*/ 7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660" name="Freeform 145"/>
            <p:cNvSpPr/>
            <p:nvPr/>
          </p:nvSpPr>
          <p:spPr bwMode="auto">
            <a:xfrm>
              <a:off x="195" y="3180"/>
              <a:ext cx="302" cy="280"/>
            </a:xfrm>
            <a:custGeom>
              <a:avLst/>
              <a:gdLst>
                <a:gd name="T0" fmla="*/ 1501 w 1507"/>
                <a:gd name="T1" fmla="*/ 789 h 1401"/>
                <a:gd name="T2" fmla="*/ 1493 w 1507"/>
                <a:gd name="T3" fmla="*/ 649 h 1401"/>
                <a:gd name="T4" fmla="*/ 1495 w 1507"/>
                <a:gd name="T5" fmla="*/ 499 h 1401"/>
                <a:gd name="T6" fmla="*/ 1489 w 1507"/>
                <a:gd name="T7" fmla="*/ 385 h 1401"/>
                <a:gd name="T8" fmla="*/ 1424 w 1507"/>
                <a:gd name="T9" fmla="*/ 317 h 1401"/>
                <a:gd name="T10" fmla="*/ 1345 w 1507"/>
                <a:gd name="T11" fmla="*/ 278 h 1401"/>
                <a:gd name="T12" fmla="*/ 1166 w 1507"/>
                <a:gd name="T13" fmla="*/ 213 h 1401"/>
                <a:gd name="T14" fmla="*/ 903 w 1507"/>
                <a:gd name="T15" fmla="*/ 149 h 1401"/>
                <a:gd name="T16" fmla="*/ 852 w 1507"/>
                <a:gd name="T17" fmla="*/ 144 h 1401"/>
                <a:gd name="T18" fmla="*/ 817 w 1507"/>
                <a:gd name="T19" fmla="*/ 149 h 1401"/>
                <a:gd name="T20" fmla="*/ 809 w 1507"/>
                <a:gd name="T21" fmla="*/ 135 h 1401"/>
                <a:gd name="T22" fmla="*/ 794 w 1507"/>
                <a:gd name="T23" fmla="*/ 122 h 1401"/>
                <a:gd name="T24" fmla="*/ 777 w 1507"/>
                <a:gd name="T25" fmla="*/ 125 h 1401"/>
                <a:gd name="T26" fmla="*/ 754 w 1507"/>
                <a:gd name="T27" fmla="*/ 126 h 1401"/>
                <a:gd name="T28" fmla="*/ 745 w 1507"/>
                <a:gd name="T29" fmla="*/ 100 h 1401"/>
                <a:gd name="T30" fmla="*/ 726 w 1507"/>
                <a:gd name="T31" fmla="*/ 85 h 1401"/>
                <a:gd name="T32" fmla="*/ 704 w 1507"/>
                <a:gd name="T33" fmla="*/ 82 h 1401"/>
                <a:gd name="T34" fmla="*/ 678 w 1507"/>
                <a:gd name="T35" fmla="*/ 82 h 1401"/>
                <a:gd name="T36" fmla="*/ 681 w 1507"/>
                <a:gd name="T37" fmla="*/ 59 h 1401"/>
                <a:gd name="T38" fmla="*/ 651 w 1507"/>
                <a:gd name="T39" fmla="*/ 0 h 1401"/>
                <a:gd name="T40" fmla="*/ 37 w 1507"/>
                <a:gd name="T41" fmla="*/ 16 h 1401"/>
                <a:gd name="T42" fmla="*/ 39 w 1507"/>
                <a:gd name="T43" fmla="*/ 79 h 1401"/>
                <a:gd name="T44" fmla="*/ 28 w 1507"/>
                <a:gd name="T45" fmla="*/ 135 h 1401"/>
                <a:gd name="T46" fmla="*/ 18 w 1507"/>
                <a:gd name="T47" fmla="*/ 175 h 1401"/>
                <a:gd name="T48" fmla="*/ 8 w 1507"/>
                <a:gd name="T49" fmla="*/ 225 h 1401"/>
                <a:gd name="T50" fmla="*/ 0 w 1507"/>
                <a:gd name="T51" fmla="*/ 306 h 1401"/>
                <a:gd name="T52" fmla="*/ 9 w 1507"/>
                <a:gd name="T53" fmla="*/ 354 h 1401"/>
                <a:gd name="T54" fmla="*/ 28 w 1507"/>
                <a:gd name="T55" fmla="*/ 399 h 1401"/>
                <a:gd name="T56" fmla="*/ 49 w 1507"/>
                <a:gd name="T57" fmla="*/ 438 h 1401"/>
                <a:gd name="T58" fmla="*/ 78 w 1507"/>
                <a:gd name="T59" fmla="*/ 451 h 1401"/>
                <a:gd name="T60" fmla="*/ 122 w 1507"/>
                <a:gd name="T61" fmla="*/ 464 h 1401"/>
                <a:gd name="T62" fmla="*/ 180 w 1507"/>
                <a:gd name="T63" fmla="*/ 483 h 1401"/>
                <a:gd name="T64" fmla="*/ 208 w 1507"/>
                <a:gd name="T65" fmla="*/ 514 h 1401"/>
                <a:gd name="T66" fmla="*/ 240 w 1507"/>
                <a:gd name="T67" fmla="*/ 541 h 1401"/>
                <a:gd name="T68" fmla="*/ 289 w 1507"/>
                <a:gd name="T69" fmla="*/ 564 h 1401"/>
                <a:gd name="T70" fmla="*/ 348 w 1507"/>
                <a:gd name="T71" fmla="*/ 582 h 1401"/>
                <a:gd name="T72" fmla="*/ 441 w 1507"/>
                <a:gd name="T73" fmla="*/ 594 h 1401"/>
                <a:gd name="T74" fmla="*/ 520 w 1507"/>
                <a:gd name="T75" fmla="*/ 594 h 1401"/>
                <a:gd name="T76" fmla="*/ 581 w 1507"/>
                <a:gd name="T77" fmla="*/ 587 h 1401"/>
                <a:gd name="T78" fmla="*/ 637 w 1507"/>
                <a:gd name="T79" fmla="*/ 582 h 1401"/>
                <a:gd name="T80" fmla="*/ 678 w 1507"/>
                <a:gd name="T81" fmla="*/ 604 h 1401"/>
                <a:gd name="T82" fmla="*/ 758 w 1507"/>
                <a:gd name="T83" fmla="*/ 600 h 1401"/>
                <a:gd name="T84" fmla="*/ 1078 w 1507"/>
                <a:gd name="T85" fmla="*/ 645 h 1401"/>
                <a:gd name="T86" fmla="*/ 1165 w 1507"/>
                <a:gd name="T87" fmla="*/ 655 h 1401"/>
                <a:gd name="T88" fmla="*/ 1133 w 1507"/>
                <a:gd name="T89" fmla="*/ 845 h 1401"/>
                <a:gd name="T90" fmla="*/ 1130 w 1507"/>
                <a:gd name="T91" fmla="*/ 942 h 1401"/>
                <a:gd name="T92" fmla="*/ 1149 w 1507"/>
                <a:gd name="T93" fmla="*/ 1066 h 1401"/>
                <a:gd name="T94" fmla="*/ 1169 w 1507"/>
                <a:gd name="T95" fmla="*/ 1212 h 1401"/>
                <a:gd name="T96" fmla="*/ 1169 w 1507"/>
                <a:gd name="T97" fmla="*/ 1363 h 1401"/>
                <a:gd name="T98" fmla="*/ 1244 w 1507"/>
                <a:gd name="T99" fmla="*/ 1385 h 1401"/>
                <a:gd name="T100" fmla="*/ 1339 w 1507"/>
                <a:gd name="T101" fmla="*/ 1395 h 1401"/>
                <a:gd name="T102" fmla="*/ 1420 w 1507"/>
                <a:gd name="T103" fmla="*/ 1401 h 1401"/>
                <a:gd name="T104" fmla="*/ 1507 w 1507"/>
                <a:gd name="T105" fmla="*/ 1391 h 1401"/>
                <a:gd name="T106" fmla="*/ 1501 w 1507"/>
                <a:gd name="T107" fmla="*/ 1252 h 1401"/>
                <a:gd name="T108" fmla="*/ 1501 w 1507"/>
                <a:gd name="T109" fmla="*/ 1024 h 1401"/>
                <a:gd name="T110" fmla="*/ 1501 w 1507"/>
                <a:gd name="T111" fmla="*/ 824 h 1401"/>
                <a:gd name="T112" fmla="*/ 1501 w 1507"/>
                <a:gd name="T113" fmla="*/ 789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661" name="Freeform 146"/>
            <p:cNvSpPr/>
            <p:nvPr/>
          </p:nvSpPr>
          <p:spPr bwMode="auto">
            <a:xfrm>
              <a:off x="199" y="3191"/>
              <a:ext cx="295" cy="265"/>
            </a:xfrm>
            <a:custGeom>
              <a:avLst/>
              <a:gdLst>
                <a:gd name="T0" fmla="*/ 46 w 1473"/>
                <a:gd name="T1" fmla="*/ 66 h 1324"/>
                <a:gd name="T2" fmla="*/ 10 w 1473"/>
                <a:gd name="T3" fmla="*/ 144 h 1324"/>
                <a:gd name="T4" fmla="*/ 39 w 1473"/>
                <a:gd name="T5" fmla="*/ 367 h 1324"/>
                <a:gd name="T6" fmla="*/ 120 w 1473"/>
                <a:gd name="T7" fmla="*/ 367 h 1324"/>
                <a:gd name="T8" fmla="*/ 211 w 1473"/>
                <a:gd name="T9" fmla="*/ 449 h 1324"/>
                <a:gd name="T10" fmla="*/ 421 w 1473"/>
                <a:gd name="T11" fmla="*/ 504 h 1324"/>
                <a:gd name="T12" fmla="*/ 620 w 1473"/>
                <a:gd name="T13" fmla="*/ 504 h 1324"/>
                <a:gd name="T14" fmla="*/ 546 w 1473"/>
                <a:gd name="T15" fmla="*/ 423 h 1324"/>
                <a:gd name="T16" fmla="*/ 641 w 1473"/>
                <a:gd name="T17" fmla="*/ 501 h 1324"/>
                <a:gd name="T18" fmla="*/ 737 w 1473"/>
                <a:gd name="T19" fmla="*/ 520 h 1324"/>
                <a:gd name="T20" fmla="*/ 672 w 1473"/>
                <a:gd name="T21" fmla="*/ 469 h 1324"/>
                <a:gd name="T22" fmla="*/ 776 w 1473"/>
                <a:gd name="T23" fmla="*/ 527 h 1324"/>
                <a:gd name="T24" fmla="*/ 1114 w 1473"/>
                <a:gd name="T25" fmla="*/ 572 h 1324"/>
                <a:gd name="T26" fmla="*/ 1122 w 1473"/>
                <a:gd name="T27" fmla="*/ 833 h 1324"/>
                <a:gd name="T28" fmla="*/ 1159 w 1473"/>
                <a:gd name="T29" fmla="*/ 1288 h 1324"/>
                <a:gd name="T30" fmla="*/ 1360 w 1473"/>
                <a:gd name="T31" fmla="*/ 1324 h 1324"/>
                <a:gd name="T32" fmla="*/ 1468 w 1473"/>
                <a:gd name="T33" fmla="*/ 998 h 1324"/>
                <a:gd name="T34" fmla="*/ 1451 w 1473"/>
                <a:gd name="T35" fmla="*/ 579 h 1324"/>
                <a:gd name="T36" fmla="*/ 1455 w 1473"/>
                <a:gd name="T37" fmla="*/ 381 h 1324"/>
                <a:gd name="T38" fmla="*/ 1355 w 1473"/>
                <a:gd name="T39" fmla="*/ 261 h 1324"/>
                <a:gd name="T40" fmla="*/ 1057 w 1473"/>
                <a:gd name="T41" fmla="*/ 150 h 1324"/>
                <a:gd name="T42" fmla="*/ 809 w 1473"/>
                <a:gd name="T43" fmla="*/ 98 h 1324"/>
                <a:gd name="T44" fmla="*/ 662 w 1473"/>
                <a:gd name="T45" fmla="*/ 205 h 1324"/>
                <a:gd name="T46" fmla="*/ 767 w 1473"/>
                <a:gd name="T47" fmla="*/ 131 h 1324"/>
                <a:gd name="T48" fmla="*/ 776 w 1473"/>
                <a:gd name="T49" fmla="*/ 79 h 1324"/>
                <a:gd name="T50" fmla="*/ 725 w 1473"/>
                <a:gd name="T51" fmla="*/ 98 h 1324"/>
                <a:gd name="T52" fmla="*/ 656 w 1473"/>
                <a:gd name="T53" fmla="*/ 137 h 1324"/>
                <a:gd name="T54" fmla="*/ 722 w 1473"/>
                <a:gd name="T55" fmla="*/ 68 h 1324"/>
                <a:gd name="T56" fmla="*/ 669 w 1473"/>
                <a:gd name="T57" fmla="*/ 36 h 1324"/>
                <a:gd name="T58" fmla="*/ 569 w 1473"/>
                <a:gd name="T59" fmla="*/ 112 h 1324"/>
                <a:gd name="T60" fmla="*/ 646 w 1473"/>
                <a:gd name="T61" fmla="*/ 20 h 1324"/>
                <a:gd name="T62" fmla="*/ 597 w 1473"/>
                <a:gd name="T63" fmla="*/ 7 h 1324"/>
                <a:gd name="T64" fmla="*/ 523 w 1473"/>
                <a:gd name="T65" fmla="*/ 63 h 1324"/>
                <a:gd name="T66" fmla="*/ 386 w 1473"/>
                <a:gd name="T67" fmla="*/ 40 h 1324"/>
                <a:gd name="T68" fmla="*/ 345 w 1473"/>
                <a:gd name="T69" fmla="*/ 72 h 1324"/>
                <a:gd name="T70" fmla="*/ 211 w 1473"/>
                <a:gd name="T71" fmla="*/ 95 h 1324"/>
                <a:gd name="T72" fmla="*/ 185 w 1473"/>
                <a:gd name="T73" fmla="*/ 45 h 1324"/>
                <a:gd name="T74" fmla="*/ 130 w 1473"/>
                <a:gd name="T75" fmla="*/ 91 h 1324"/>
                <a:gd name="T76" fmla="*/ 72 w 1473"/>
                <a:gd name="T77" fmla="*/ 4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62" name="Freeform 147"/>
            <p:cNvSpPr/>
            <p:nvPr/>
          </p:nvSpPr>
          <p:spPr bwMode="auto">
            <a:xfrm>
              <a:off x="240" y="3235"/>
              <a:ext cx="40" cy="7"/>
            </a:xfrm>
            <a:custGeom>
              <a:avLst/>
              <a:gdLst>
                <a:gd name="T0" fmla="*/ 0 w 199"/>
                <a:gd name="T1" fmla="*/ 0 h 33"/>
                <a:gd name="T2" fmla="*/ 93 w 199"/>
                <a:gd name="T3" fmla="*/ 33 h 33"/>
                <a:gd name="T4" fmla="*/ 199 w 199"/>
                <a:gd name="T5" fmla="*/ 25 h 33"/>
                <a:gd name="T6" fmla="*/ 0 w 199"/>
                <a:gd name="T7" fmla="*/ 0 h 33"/>
              </a:gdLst>
              <a:ahLst/>
              <a:cxnLst>
                <a:cxn ang="0">
                  <a:pos x="T0" y="T1"/>
                </a:cxn>
                <a:cxn ang="0">
                  <a:pos x="T2" y="T3"/>
                </a:cxn>
                <a:cxn ang="0">
                  <a:pos x="T4" y="T5"/>
                </a:cxn>
                <a:cxn ang="0">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63" name="Freeform 148"/>
            <p:cNvSpPr/>
            <p:nvPr/>
          </p:nvSpPr>
          <p:spPr bwMode="auto">
            <a:xfrm>
              <a:off x="200" y="3224"/>
              <a:ext cx="25" cy="8"/>
            </a:xfrm>
            <a:custGeom>
              <a:avLst/>
              <a:gdLst>
                <a:gd name="T0" fmla="*/ 0 w 122"/>
                <a:gd name="T1" fmla="*/ 0 h 40"/>
                <a:gd name="T2" fmla="*/ 32 w 122"/>
                <a:gd name="T3" fmla="*/ 25 h 40"/>
                <a:gd name="T4" fmla="*/ 122 w 122"/>
                <a:gd name="T5" fmla="*/ 38 h 40"/>
                <a:gd name="T6" fmla="*/ 30 w 122"/>
                <a:gd name="T7" fmla="*/ 40 h 40"/>
                <a:gd name="T8" fmla="*/ 0 w 122"/>
                <a:gd name="T9" fmla="*/ 0 h 40"/>
              </a:gdLst>
              <a:ahLst/>
              <a:cxnLst>
                <a:cxn ang="0">
                  <a:pos x="T0" y="T1"/>
                </a:cxn>
                <a:cxn ang="0">
                  <a:pos x="T2" y="T3"/>
                </a:cxn>
                <a:cxn ang="0">
                  <a:pos x="T4" y="T5"/>
                </a:cxn>
                <a:cxn ang="0">
                  <a:pos x="T6" y="T7"/>
                </a:cxn>
                <a:cxn ang="0">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64" name="Freeform 149"/>
            <p:cNvSpPr/>
            <p:nvPr/>
          </p:nvSpPr>
          <p:spPr bwMode="auto">
            <a:xfrm>
              <a:off x="302" y="3218"/>
              <a:ext cx="38" cy="20"/>
            </a:xfrm>
            <a:custGeom>
              <a:avLst/>
              <a:gdLst>
                <a:gd name="T0" fmla="*/ 0 w 187"/>
                <a:gd name="T1" fmla="*/ 0 h 102"/>
                <a:gd name="T2" fmla="*/ 84 w 187"/>
                <a:gd name="T3" fmla="*/ 9 h 102"/>
                <a:gd name="T4" fmla="*/ 101 w 187"/>
                <a:gd name="T5" fmla="*/ 23 h 102"/>
                <a:gd name="T6" fmla="*/ 101 w 187"/>
                <a:gd name="T7" fmla="*/ 54 h 102"/>
                <a:gd name="T8" fmla="*/ 106 w 187"/>
                <a:gd name="T9" fmla="*/ 89 h 102"/>
                <a:gd name="T10" fmla="*/ 187 w 187"/>
                <a:gd name="T11" fmla="*/ 102 h 102"/>
                <a:gd name="T12" fmla="*/ 90 w 187"/>
                <a:gd name="T13" fmla="*/ 98 h 102"/>
                <a:gd name="T14" fmla="*/ 74 w 187"/>
                <a:gd name="T15" fmla="*/ 34 h 102"/>
                <a:gd name="T16" fmla="*/ 0 w 187"/>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65" name="Freeform 150"/>
            <p:cNvSpPr/>
            <p:nvPr/>
          </p:nvSpPr>
          <p:spPr bwMode="auto">
            <a:xfrm>
              <a:off x="340" y="3264"/>
              <a:ext cx="122" cy="30"/>
            </a:xfrm>
            <a:custGeom>
              <a:avLst/>
              <a:gdLst>
                <a:gd name="T0" fmla="*/ 0 w 609"/>
                <a:gd name="T1" fmla="*/ 0 h 150"/>
                <a:gd name="T2" fmla="*/ 154 w 609"/>
                <a:gd name="T3" fmla="*/ 7 h 150"/>
                <a:gd name="T4" fmla="*/ 313 w 609"/>
                <a:gd name="T5" fmla="*/ 44 h 150"/>
                <a:gd name="T6" fmla="*/ 431 w 609"/>
                <a:gd name="T7" fmla="*/ 51 h 150"/>
                <a:gd name="T8" fmla="*/ 527 w 609"/>
                <a:gd name="T9" fmla="*/ 71 h 150"/>
                <a:gd name="T10" fmla="*/ 563 w 609"/>
                <a:gd name="T11" fmla="*/ 122 h 150"/>
                <a:gd name="T12" fmla="*/ 609 w 609"/>
                <a:gd name="T13" fmla="*/ 150 h 150"/>
                <a:gd name="T14" fmla="*/ 563 w 609"/>
                <a:gd name="T15" fmla="*/ 141 h 150"/>
                <a:gd name="T16" fmla="*/ 521 w 609"/>
                <a:gd name="T17" fmla="*/ 84 h 150"/>
                <a:gd name="T18" fmla="*/ 392 w 609"/>
                <a:gd name="T19" fmla="*/ 58 h 150"/>
                <a:gd name="T20" fmla="*/ 313 w 609"/>
                <a:gd name="T21" fmla="*/ 58 h 150"/>
                <a:gd name="T22" fmla="*/ 252 w 609"/>
                <a:gd name="T23" fmla="*/ 44 h 150"/>
                <a:gd name="T24" fmla="*/ 146 w 609"/>
                <a:gd name="T25" fmla="*/ 17 h 150"/>
                <a:gd name="T26" fmla="*/ 0 w 60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nvGrpSpPr>
            <p:cNvPr id="666" name="Group 162"/>
            <p:cNvGrpSpPr/>
            <p:nvPr/>
          </p:nvGrpSpPr>
          <p:grpSpPr bwMode="auto">
            <a:xfrm>
              <a:off x="397" y="3072"/>
              <a:ext cx="99" cy="61"/>
              <a:chOff x="377" y="1962"/>
              <a:chExt cx="99" cy="61"/>
            </a:xfrm>
          </p:grpSpPr>
          <p:sp>
            <p:nvSpPr>
              <p:cNvPr id="672" name="Freeform 163"/>
              <p:cNvSpPr/>
              <p:nvPr/>
            </p:nvSpPr>
            <p:spPr bwMode="auto">
              <a:xfrm>
                <a:off x="377" y="1962"/>
                <a:ext cx="99" cy="61"/>
              </a:xfrm>
              <a:custGeom>
                <a:avLst/>
                <a:gdLst>
                  <a:gd name="T0" fmla="*/ 0 w 497"/>
                  <a:gd name="T1" fmla="*/ 182 h 305"/>
                  <a:gd name="T2" fmla="*/ 61 w 497"/>
                  <a:gd name="T3" fmla="*/ 168 h 305"/>
                  <a:gd name="T4" fmla="*/ 84 w 497"/>
                  <a:gd name="T5" fmla="*/ 163 h 305"/>
                  <a:gd name="T6" fmla="*/ 98 w 497"/>
                  <a:gd name="T7" fmla="*/ 150 h 305"/>
                  <a:gd name="T8" fmla="*/ 112 w 497"/>
                  <a:gd name="T9" fmla="*/ 130 h 305"/>
                  <a:gd name="T10" fmla="*/ 142 w 497"/>
                  <a:gd name="T11" fmla="*/ 102 h 305"/>
                  <a:gd name="T12" fmla="*/ 197 w 497"/>
                  <a:gd name="T13" fmla="*/ 56 h 305"/>
                  <a:gd name="T14" fmla="*/ 206 w 497"/>
                  <a:gd name="T15" fmla="*/ 41 h 305"/>
                  <a:gd name="T16" fmla="*/ 221 w 497"/>
                  <a:gd name="T17" fmla="*/ 28 h 305"/>
                  <a:gd name="T18" fmla="*/ 249 w 497"/>
                  <a:gd name="T19" fmla="*/ 23 h 305"/>
                  <a:gd name="T20" fmla="*/ 336 w 497"/>
                  <a:gd name="T21" fmla="*/ 8 h 305"/>
                  <a:gd name="T22" fmla="*/ 360 w 497"/>
                  <a:gd name="T23" fmla="*/ 0 h 305"/>
                  <a:gd name="T24" fmla="*/ 382 w 497"/>
                  <a:gd name="T25" fmla="*/ 11 h 305"/>
                  <a:gd name="T26" fmla="*/ 393 w 497"/>
                  <a:gd name="T27" fmla="*/ 20 h 305"/>
                  <a:gd name="T28" fmla="*/ 443 w 497"/>
                  <a:gd name="T29" fmla="*/ 37 h 305"/>
                  <a:gd name="T30" fmla="*/ 464 w 497"/>
                  <a:gd name="T31" fmla="*/ 45 h 305"/>
                  <a:gd name="T32" fmla="*/ 471 w 497"/>
                  <a:gd name="T33" fmla="*/ 53 h 305"/>
                  <a:gd name="T34" fmla="*/ 481 w 497"/>
                  <a:gd name="T35" fmla="*/ 81 h 305"/>
                  <a:gd name="T36" fmla="*/ 486 w 497"/>
                  <a:gd name="T37" fmla="*/ 96 h 305"/>
                  <a:gd name="T38" fmla="*/ 490 w 497"/>
                  <a:gd name="T39" fmla="*/ 104 h 305"/>
                  <a:gd name="T40" fmla="*/ 497 w 497"/>
                  <a:gd name="T41" fmla="*/ 119 h 305"/>
                  <a:gd name="T42" fmla="*/ 497 w 497"/>
                  <a:gd name="T43" fmla="*/ 129 h 305"/>
                  <a:gd name="T44" fmla="*/ 487 w 497"/>
                  <a:gd name="T45" fmla="*/ 137 h 305"/>
                  <a:gd name="T46" fmla="*/ 466 w 497"/>
                  <a:gd name="T47" fmla="*/ 136 h 305"/>
                  <a:gd name="T48" fmla="*/ 434 w 497"/>
                  <a:gd name="T49" fmla="*/ 121 h 305"/>
                  <a:gd name="T50" fmla="*/ 393 w 497"/>
                  <a:gd name="T51" fmla="*/ 113 h 305"/>
                  <a:gd name="T52" fmla="*/ 356 w 497"/>
                  <a:gd name="T53" fmla="*/ 119 h 305"/>
                  <a:gd name="T54" fmla="*/ 395 w 497"/>
                  <a:gd name="T55" fmla="*/ 128 h 305"/>
                  <a:gd name="T56" fmla="*/ 422 w 497"/>
                  <a:gd name="T57" fmla="*/ 137 h 305"/>
                  <a:gd name="T58" fmla="*/ 454 w 497"/>
                  <a:gd name="T59" fmla="*/ 150 h 305"/>
                  <a:gd name="T60" fmla="*/ 462 w 497"/>
                  <a:gd name="T61" fmla="*/ 161 h 305"/>
                  <a:gd name="T62" fmla="*/ 462 w 497"/>
                  <a:gd name="T63" fmla="*/ 173 h 305"/>
                  <a:gd name="T64" fmla="*/ 449 w 497"/>
                  <a:gd name="T65" fmla="*/ 182 h 305"/>
                  <a:gd name="T66" fmla="*/ 435 w 497"/>
                  <a:gd name="T67" fmla="*/ 179 h 305"/>
                  <a:gd name="T68" fmla="*/ 391 w 497"/>
                  <a:gd name="T69" fmla="*/ 168 h 305"/>
                  <a:gd name="T70" fmla="*/ 351 w 497"/>
                  <a:gd name="T71" fmla="*/ 166 h 305"/>
                  <a:gd name="T72" fmla="*/ 320 w 497"/>
                  <a:gd name="T73" fmla="*/ 168 h 305"/>
                  <a:gd name="T74" fmla="*/ 303 w 497"/>
                  <a:gd name="T75" fmla="*/ 179 h 305"/>
                  <a:gd name="T76" fmla="*/ 282 w 497"/>
                  <a:gd name="T77" fmla="*/ 200 h 305"/>
                  <a:gd name="T78" fmla="*/ 267 w 497"/>
                  <a:gd name="T79" fmla="*/ 223 h 305"/>
                  <a:gd name="T80" fmla="*/ 251 w 497"/>
                  <a:gd name="T81" fmla="*/ 246 h 305"/>
                  <a:gd name="T82" fmla="*/ 237 w 497"/>
                  <a:gd name="T83" fmla="*/ 263 h 305"/>
                  <a:gd name="T84" fmla="*/ 213 w 497"/>
                  <a:gd name="T85" fmla="*/ 280 h 305"/>
                  <a:gd name="T86" fmla="*/ 190 w 497"/>
                  <a:gd name="T87" fmla="*/ 284 h 305"/>
                  <a:gd name="T88" fmla="*/ 165 w 497"/>
                  <a:gd name="T89" fmla="*/ 287 h 305"/>
                  <a:gd name="T90" fmla="*/ 135 w 497"/>
                  <a:gd name="T91" fmla="*/ 284 h 305"/>
                  <a:gd name="T92" fmla="*/ 112 w 497"/>
                  <a:gd name="T93" fmla="*/ 282 h 305"/>
                  <a:gd name="T94" fmla="*/ 82 w 497"/>
                  <a:gd name="T95" fmla="*/ 290 h 305"/>
                  <a:gd name="T96" fmla="*/ 0 w 497"/>
                  <a:gd name="T97" fmla="*/ 305 h 305"/>
                  <a:gd name="T98" fmla="*/ 0 w 497"/>
                  <a:gd name="T99" fmla="*/ 182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7" h="305">
                    <a:moveTo>
                      <a:pt x="0" y="182"/>
                    </a:moveTo>
                    <a:lnTo>
                      <a:pt x="61" y="168"/>
                    </a:lnTo>
                    <a:lnTo>
                      <a:pt x="84" y="163"/>
                    </a:lnTo>
                    <a:lnTo>
                      <a:pt x="98" y="150"/>
                    </a:lnTo>
                    <a:lnTo>
                      <a:pt x="112" y="130"/>
                    </a:lnTo>
                    <a:lnTo>
                      <a:pt x="142" y="102"/>
                    </a:lnTo>
                    <a:lnTo>
                      <a:pt x="197" y="56"/>
                    </a:lnTo>
                    <a:lnTo>
                      <a:pt x="206" y="41"/>
                    </a:lnTo>
                    <a:lnTo>
                      <a:pt x="221" y="28"/>
                    </a:lnTo>
                    <a:lnTo>
                      <a:pt x="249" y="23"/>
                    </a:lnTo>
                    <a:lnTo>
                      <a:pt x="336" y="8"/>
                    </a:lnTo>
                    <a:lnTo>
                      <a:pt x="360" y="0"/>
                    </a:lnTo>
                    <a:lnTo>
                      <a:pt x="382" y="11"/>
                    </a:lnTo>
                    <a:lnTo>
                      <a:pt x="393" y="20"/>
                    </a:lnTo>
                    <a:lnTo>
                      <a:pt x="443" y="37"/>
                    </a:lnTo>
                    <a:lnTo>
                      <a:pt x="464" y="45"/>
                    </a:lnTo>
                    <a:lnTo>
                      <a:pt x="471" y="53"/>
                    </a:lnTo>
                    <a:lnTo>
                      <a:pt x="481" y="81"/>
                    </a:lnTo>
                    <a:lnTo>
                      <a:pt x="486" y="96"/>
                    </a:lnTo>
                    <a:lnTo>
                      <a:pt x="490" y="104"/>
                    </a:lnTo>
                    <a:lnTo>
                      <a:pt x="497" y="119"/>
                    </a:lnTo>
                    <a:lnTo>
                      <a:pt x="497" y="129"/>
                    </a:lnTo>
                    <a:lnTo>
                      <a:pt x="487" y="137"/>
                    </a:lnTo>
                    <a:lnTo>
                      <a:pt x="466" y="136"/>
                    </a:lnTo>
                    <a:lnTo>
                      <a:pt x="434" y="121"/>
                    </a:lnTo>
                    <a:lnTo>
                      <a:pt x="393" y="113"/>
                    </a:lnTo>
                    <a:lnTo>
                      <a:pt x="356" y="119"/>
                    </a:lnTo>
                    <a:lnTo>
                      <a:pt x="395" y="128"/>
                    </a:lnTo>
                    <a:lnTo>
                      <a:pt x="422" y="137"/>
                    </a:lnTo>
                    <a:lnTo>
                      <a:pt x="454" y="150"/>
                    </a:lnTo>
                    <a:lnTo>
                      <a:pt x="462" y="161"/>
                    </a:lnTo>
                    <a:lnTo>
                      <a:pt x="462" y="173"/>
                    </a:lnTo>
                    <a:lnTo>
                      <a:pt x="449" y="182"/>
                    </a:lnTo>
                    <a:lnTo>
                      <a:pt x="435" y="179"/>
                    </a:lnTo>
                    <a:lnTo>
                      <a:pt x="391" y="168"/>
                    </a:lnTo>
                    <a:lnTo>
                      <a:pt x="351" y="166"/>
                    </a:lnTo>
                    <a:lnTo>
                      <a:pt x="320" y="168"/>
                    </a:lnTo>
                    <a:lnTo>
                      <a:pt x="303" y="179"/>
                    </a:lnTo>
                    <a:lnTo>
                      <a:pt x="282" y="200"/>
                    </a:lnTo>
                    <a:lnTo>
                      <a:pt x="267" y="223"/>
                    </a:lnTo>
                    <a:lnTo>
                      <a:pt x="251" y="246"/>
                    </a:lnTo>
                    <a:lnTo>
                      <a:pt x="237" y="263"/>
                    </a:lnTo>
                    <a:lnTo>
                      <a:pt x="213" y="280"/>
                    </a:lnTo>
                    <a:lnTo>
                      <a:pt x="190" y="284"/>
                    </a:lnTo>
                    <a:lnTo>
                      <a:pt x="165" y="287"/>
                    </a:lnTo>
                    <a:lnTo>
                      <a:pt x="135" y="284"/>
                    </a:lnTo>
                    <a:lnTo>
                      <a:pt x="112" y="282"/>
                    </a:lnTo>
                    <a:lnTo>
                      <a:pt x="82" y="290"/>
                    </a:lnTo>
                    <a:lnTo>
                      <a:pt x="0" y="305"/>
                    </a:lnTo>
                    <a:lnTo>
                      <a:pt x="0" y="182"/>
                    </a:lnTo>
                    <a:close/>
                  </a:path>
                </a:pathLst>
              </a:custGeom>
              <a:solidFill>
                <a:srgbClr val="FFC080"/>
              </a:solidFill>
              <a:ln w="3175">
                <a:solidFill>
                  <a:srgbClr val="402000"/>
                </a:solidFill>
                <a:prstDash val="solid"/>
                <a:round/>
              </a:ln>
            </p:spPr>
            <p:txBody>
              <a:bodyPr/>
              <a:lstStyle/>
              <a:p>
                <a:endParaRPr lang="zh-CN" altLang="en-US" sz="900">
                  <a:solidFill>
                    <a:srgbClr val="0836BF"/>
                  </a:solidFill>
                </a:endParaRPr>
              </a:p>
            </p:txBody>
          </p:sp>
          <p:sp>
            <p:nvSpPr>
              <p:cNvPr id="673" name="Freeform 164"/>
              <p:cNvSpPr/>
              <p:nvPr/>
            </p:nvSpPr>
            <p:spPr bwMode="auto">
              <a:xfrm>
                <a:off x="439" y="1973"/>
                <a:ext cx="32" cy="7"/>
              </a:xfrm>
              <a:custGeom>
                <a:avLst/>
                <a:gdLst>
                  <a:gd name="T0" fmla="*/ 159 w 159"/>
                  <a:gd name="T1" fmla="*/ 37 h 37"/>
                  <a:gd name="T2" fmla="*/ 132 w 159"/>
                  <a:gd name="T3" fmla="*/ 24 h 37"/>
                  <a:gd name="T4" fmla="*/ 110 w 159"/>
                  <a:gd name="T5" fmla="*/ 21 h 37"/>
                  <a:gd name="T6" fmla="*/ 84 w 159"/>
                  <a:gd name="T7" fmla="*/ 13 h 37"/>
                  <a:gd name="T8" fmla="*/ 61 w 159"/>
                  <a:gd name="T9" fmla="*/ 7 h 37"/>
                  <a:gd name="T10" fmla="*/ 25 w 159"/>
                  <a:gd name="T11" fmla="*/ 10 h 37"/>
                  <a:gd name="T12" fmla="*/ 0 w 159"/>
                  <a:gd name="T13" fmla="*/ 13 h 37"/>
                  <a:gd name="T14" fmla="*/ 38 w 159"/>
                  <a:gd name="T15" fmla="*/ 5 h 37"/>
                  <a:gd name="T16" fmla="*/ 69 w 159"/>
                  <a:gd name="T17" fmla="*/ 0 h 37"/>
                  <a:gd name="T18" fmla="*/ 110 w 159"/>
                  <a:gd name="T19" fmla="*/ 17 h 37"/>
                  <a:gd name="T20" fmla="*/ 132 w 159"/>
                  <a:gd name="T21" fmla="*/ 19 h 37"/>
                  <a:gd name="T22" fmla="*/ 157 w 159"/>
                  <a:gd name="T23" fmla="*/ 31 h 37"/>
                  <a:gd name="T24" fmla="*/ 159 w 159"/>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37">
                    <a:moveTo>
                      <a:pt x="159" y="37"/>
                    </a:moveTo>
                    <a:lnTo>
                      <a:pt x="132" y="24"/>
                    </a:lnTo>
                    <a:lnTo>
                      <a:pt x="110" y="21"/>
                    </a:lnTo>
                    <a:lnTo>
                      <a:pt x="84" y="13"/>
                    </a:lnTo>
                    <a:lnTo>
                      <a:pt x="61" y="7"/>
                    </a:lnTo>
                    <a:lnTo>
                      <a:pt x="25" y="10"/>
                    </a:lnTo>
                    <a:lnTo>
                      <a:pt x="0" y="13"/>
                    </a:lnTo>
                    <a:lnTo>
                      <a:pt x="38" y="5"/>
                    </a:lnTo>
                    <a:lnTo>
                      <a:pt x="69" y="0"/>
                    </a:lnTo>
                    <a:lnTo>
                      <a:pt x="110" y="17"/>
                    </a:lnTo>
                    <a:lnTo>
                      <a:pt x="132" y="19"/>
                    </a:lnTo>
                    <a:lnTo>
                      <a:pt x="157" y="31"/>
                    </a:lnTo>
                    <a:lnTo>
                      <a:pt x="159" y="37"/>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4" name="Freeform 165"/>
              <p:cNvSpPr/>
              <p:nvPr/>
            </p:nvSpPr>
            <p:spPr bwMode="auto">
              <a:xfrm>
                <a:off x="427" y="1965"/>
                <a:ext cx="27" cy="5"/>
              </a:xfrm>
              <a:custGeom>
                <a:avLst/>
                <a:gdLst>
                  <a:gd name="T0" fmla="*/ 97 w 133"/>
                  <a:gd name="T1" fmla="*/ 0 h 25"/>
                  <a:gd name="T2" fmla="*/ 113 w 133"/>
                  <a:gd name="T3" fmla="*/ 1 h 25"/>
                  <a:gd name="T4" fmla="*/ 133 w 133"/>
                  <a:gd name="T5" fmla="*/ 8 h 25"/>
                  <a:gd name="T6" fmla="*/ 120 w 133"/>
                  <a:gd name="T7" fmla="*/ 7 h 25"/>
                  <a:gd name="T8" fmla="*/ 99 w 133"/>
                  <a:gd name="T9" fmla="*/ 3 h 25"/>
                  <a:gd name="T10" fmla="*/ 56 w 133"/>
                  <a:gd name="T11" fmla="*/ 15 h 25"/>
                  <a:gd name="T12" fmla="*/ 32 w 133"/>
                  <a:gd name="T13" fmla="*/ 21 h 25"/>
                  <a:gd name="T14" fmla="*/ 4 w 133"/>
                  <a:gd name="T15" fmla="*/ 25 h 25"/>
                  <a:gd name="T16" fmla="*/ 0 w 133"/>
                  <a:gd name="T17" fmla="*/ 21 h 25"/>
                  <a:gd name="T18" fmla="*/ 29 w 133"/>
                  <a:gd name="T19" fmla="*/ 16 h 25"/>
                  <a:gd name="T20" fmla="*/ 64 w 133"/>
                  <a:gd name="T21" fmla="*/ 8 h 25"/>
                  <a:gd name="T22" fmla="*/ 97 w 133"/>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25">
                    <a:moveTo>
                      <a:pt x="97" y="0"/>
                    </a:moveTo>
                    <a:lnTo>
                      <a:pt x="113" y="1"/>
                    </a:lnTo>
                    <a:lnTo>
                      <a:pt x="133" y="8"/>
                    </a:lnTo>
                    <a:lnTo>
                      <a:pt x="120" y="7"/>
                    </a:lnTo>
                    <a:lnTo>
                      <a:pt x="99" y="3"/>
                    </a:lnTo>
                    <a:lnTo>
                      <a:pt x="56" y="15"/>
                    </a:lnTo>
                    <a:lnTo>
                      <a:pt x="32" y="21"/>
                    </a:lnTo>
                    <a:lnTo>
                      <a:pt x="4" y="25"/>
                    </a:lnTo>
                    <a:lnTo>
                      <a:pt x="0" y="21"/>
                    </a:lnTo>
                    <a:lnTo>
                      <a:pt x="29" y="16"/>
                    </a:lnTo>
                    <a:lnTo>
                      <a:pt x="64" y="8"/>
                    </a:lnTo>
                    <a:lnTo>
                      <a:pt x="9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5" name="Freeform 166"/>
              <p:cNvSpPr/>
              <p:nvPr/>
            </p:nvSpPr>
            <p:spPr bwMode="auto">
              <a:xfrm>
                <a:off x="438" y="1984"/>
                <a:ext cx="11" cy="2"/>
              </a:xfrm>
              <a:custGeom>
                <a:avLst/>
                <a:gdLst>
                  <a:gd name="T0" fmla="*/ 53 w 53"/>
                  <a:gd name="T1" fmla="*/ 5 h 12"/>
                  <a:gd name="T2" fmla="*/ 46 w 53"/>
                  <a:gd name="T3" fmla="*/ 12 h 12"/>
                  <a:gd name="T4" fmla="*/ 27 w 53"/>
                  <a:gd name="T5" fmla="*/ 9 h 12"/>
                  <a:gd name="T6" fmla="*/ 5 w 53"/>
                  <a:gd name="T7" fmla="*/ 9 h 12"/>
                  <a:gd name="T8" fmla="*/ 0 w 53"/>
                  <a:gd name="T9" fmla="*/ 0 h 12"/>
                  <a:gd name="T10" fmla="*/ 14 w 53"/>
                  <a:gd name="T11" fmla="*/ 3 h 12"/>
                  <a:gd name="T12" fmla="*/ 53 w 5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53" h="12">
                    <a:moveTo>
                      <a:pt x="53" y="5"/>
                    </a:moveTo>
                    <a:lnTo>
                      <a:pt x="46" y="12"/>
                    </a:lnTo>
                    <a:lnTo>
                      <a:pt x="27" y="9"/>
                    </a:lnTo>
                    <a:lnTo>
                      <a:pt x="5" y="9"/>
                    </a:lnTo>
                    <a:lnTo>
                      <a:pt x="0" y="0"/>
                    </a:lnTo>
                    <a:lnTo>
                      <a:pt x="14" y="3"/>
                    </a:lnTo>
                    <a:lnTo>
                      <a:pt x="53" y="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6" name="Freeform 167"/>
              <p:cNvSpPr/>
              <p:nvPr/>
            </p:nvSpPr>
            <p:spPr bwMode="auto">
              <a:xfrm>
                <a:off x="469" y="1982"/>
                <a:ext cx="3" cy="4"/>
              </a:xfrm>
              <a:custGeom>
                <a:avLst/>
                <a:gdLst>
                  <a:gd name="T0" fmla="*/ 0 w 11"/>
                  <a:gd name="T1" fmla="*/ 0 h 23"/>
                  <a:gd name="T2" fmla="*/ 0 w 11"/>
                  <a:gd name="T3" fmla="*/ 6 h 23"/>
                  <a:gd name="T4" fmla="*/ 2 w 11"/>
                  <a:gd name="T5" fmla="*/ 18 h 23"/>
                  <a:gd name="T6" fmla="*/ 11 w 11"/>
                  <a:gd name="T7" fmla="*/ 23 h 23"/>
                  <a:gd name="T8" fmla="*/ 0 w 11"/>
                  <a:gd name="T9" fmla="*/ 0 h 23"/>
                </a:gdLst>
                <a:ahLst/>
                <a:cxnLst>
                  <a:cxn ang="0">
                    <a:pos x="T0" y="T1"/>
                  </a:cxn>
                  <a:cxn ang="0">
                    <a:pos x="T2" y="T3"/>
                  </a:cxn>
                  <a:cxn ang="0">
                    <a:pos x="T4" y="T5"/>
                  </a:cxn>
                  <a:cxn ang="0">
                    <a:pos x="T6" y="T7"/>
                  </a:cxn>
                  <a:cxn ang="0">
                    <a:pos x="T8" y="T9"/>
                  </a:cxn>
                </a:cxnLst>
                <a:rect l="0" t="0" r="r" b="b"/>
                <a:pathLst>
                  <a:path w="11" h="23">
                    <a:moveTo>
                      <a:pt x="0" y="0"/>
                    </a:moveTo>
                    <a:lnTo>
                      <a:pt x="0" y="6"/>
                    </a:lnTo>
                    <a:lnTo>
                      <a:pt x="2" y="18"/>
                    </a:lnTo>
                    <a:lnTo>
                      <a:pt x="11" y="2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7" name="Freeform 168"/>
              <p:cNvSpPr/>
              <p:nvPr/>
            </p:nvSpPr>
            <p:spPr bwMode="auto">
              <a:xfrm>
                <a:off x="462" y="1993"/>
                <a:ext cx="2" cy="2"/>
              </a:xfrm>
              <a:custGeom>
                <a:avLst/>
                <a:gdLst>
                  <a:gd name="T0" fmla="*/ 0 w 11"/>
                  <a:gd name="T1" fmla="*/ 0 h 13"/>
                  <a:gd name="T2" fmla="*/ 3 w 11"/>
                  <a:gd name="T3" fmla="*/ 7 h 13"/>
                  <a:gd name="T4" fmla="*/ 11 w 11"/>
                  <a:gd name="T5" fmla="*/ 13 h 13"/>
                  <a:gd name="T6" fmla="*/ 0 w 11"/>
                  <a:gd name="T7" fmla="*/ 0 h 13"/>
                </a:gdLst>
                <a:ahLst/>
                <a:cxnLst>
                  <a:cxn ang="0">
                    <a:pos x="T0" y="T1"/>
                  </a:cxn>
                  <a:cxn ang="0">
                    <a:pos x="T2" y="T3"/>
                  </a:cxn>
                  <a:cxn ang="0">
                    <a:pos x="T4" y="T5"/>
                  </a:cxn>
                  <a:cxn ang="0">
                    <a:pos x="T6" y="T7"/>
                  </a:cxn>
                </a:cxnLst>
                <a:rect l="0" t="0" r="r" b="b"/>
                <a:pathLst>
                  <a:path w="11" h="13">
                    <a:moveTo>
                      <a:pt x="0" y="0"/>
                    </a:moveTo>
                    <a:lnTo>
                      <a:pt x="3" y="7"/>
                    </a:lnTo>
                    <a:lnTo>
                      <a:pt x="11" y="1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8" name="Freeform 169"/>
              <p:cNvSpPr/>
              <p:nvPr/>
            </p:nvSpPr>
            <p:spPr bwMode="auto">
              <a:xfrm>
                <a:off x="423" y="1977"/>
                <a:ext cx="5" cy="6"/>
              </a:xfrm>
              <a:custGeom>
                <a:avLst/>
                <a:gdLst>
                  <a:gd name="T0" fmla="*/ 25 w 25"/>
                  <a:gd name="T1" fmla="*/ 0 h 29"/>
                  <a:gd name="T2" fmla="*/ 21 w 25"/>
                  <a:gd name="T3" fmla="*/ 9 h 29"/>
                  <a:gd name="T4" fmla="*/ 21 w 25"/>
                  <a:gd name="T5" fmla="*/ 17 h 29"/>
                  <a:gd name="T6" fmla="*/ 0 w 25"/>
                  <a:gd name="T7" fmla="*/ 29 h 29"/>
                  <a:gd name="T8" fmla="*/ 25 w 25"/>
                  <a:gd name="T9" fmla="*/ 0 h 29"/>
                </a:gdLst>
                <a:ahLst/>
                <a:cxnLst>
                  <a:cxn ang="0">
                    <a:pos x="T0" y="T1"/>
                  </a:cxn>
                  <a:cxn ang="0">
                    <a:pos x="T2" y="T3"/>
                  </a:cxn>
                  <a:cxn ang="0">
                    <a:pos x="T4" y="T5"/>
                  </a:cxn>
                  <a:cxn ang="0">
                    <a:pos x="T6" y="T7"/>
                  </a:cxn>
                  <a:cxn ang="0">
                    <a:pos x="T8" y="T9"/>
                  </a:cxn>
                </a:cxnLst>
                <a:rect l="0" t="0" r="r" b="b"/>
                <a:pathLst>
                  <a:path w="25" h="29">
                    <a:moveTo>
                      <a:pt x="25" y="0"/>
                    </a:moveTo>
                    <a:lnTo>
                      <a:pt x="21" y="9"/>
                    </a:lnTo>
                    <a:lnTo>
                      <a:pt x="21" y="17"/>
                    </a:lnTo>
                    <a:lnTo>
                      <a:pt x="0" y="29"/>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79" name="Freeform 170"/>
              <p:cNvSpPr/>
              <p:nvPr/>
            </p:nvSpPr>
            <p:spPr bwMode="auto">
              <a:xfrm>
                <a:off x="403" y="1977"/>
                <a:ext cx="16" cy="16"/>
              </a:xfrm>
              <a:custGeom>
                <a:avLst/>
                <a:gdLst>
                  <a:gd name="T0" fmla="*/ 80 w 80"/>
                  <a:gd name="T1" fmla="*/ 0 h 81"/>
                  <a:gd name="T2" fmla="*/ 66 w 80"/>
                  <a:gd name="T3" fmla="*/ 26 h 81"/>
                  <a:gd name="T4" fmla="*/ 50 w 80"/>
                  <a:gd name="T5" fmla="*/ 46 h 81"/>
                  <a:gd name="T6" fmla="*/ 0 w 80"/>
                  <a:gd name="T7" fmla="*/ 81 h 81"/>
                  <a:gd name="T8" fmla="*/ 47 w 80"/>
                  <a:gd name="T9" fmla="*/ 38 h 81"/>
                  <a:gd name="T10" fmla="*/ 80 w 80"/>
                  <a:gd name="T11" fmla="*/ 0 h 81"/>
                </a:gdLst>
                <a:ahLst/>
                <a:cxnLst>
                  <a:cxn ang="0">
                    <a:pos x="T0" y="T1"/>
                  </a:cxn>
                  <a:cxn ang="0">
                    <a:pos x="T2" y="T3"/>
                  </a:cxn>
                  <a:cxn ang="0">
                    <a:pos x="T4" y="T5"/>
                  </a:cxn>
                  <a:cxn ang="0">
                    <a:pos x="T6" y="T7"/>
                  </a:cxn>
                  <a:cxn ang="0">
                    <a:pos x="T8" y="T9"/>
                  </a:cxn>
                  <a:cxn ang="0">
                    <a:pos x="T10" y="T11"/>
                  </a:cxn>
                </a:cxnLst>
                <a:rect l="0" t="0" r="r" b="b"/>
                <a:pathLst>
                  <a:path w="80" h="81">
                    <a:moveTo>
                      <a:pt x="80" y="0"/>
                    </a:moveTo>
                    <a:lnTo>
                      <a:pt x="66" y="26"/>
                    </a:lnTo>
                    <a:lnTo>
                      <a:pt x="50" y="46"/>
                    </a:lnTo>
                    <a:lnTo>
                      <a:pt x="0" y="81"/>
                    </a:lnTo>
                    <a:lnTo>
                      <a:pt x="47" y="38"/>
                    </a:lnTo>
                    <a:lnTo>
                      <a:pt x="8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80" name="Freeform 171"/>
              <p:cNvSpPr/>
              <p:nvPr/>
            </p:nvSpPr>
            <p:spPr bwMode="auto">
              <a:xfrm>
                <a:off x="395" y="2000"/>
                <a:ext cx="4" cy="12"/>
              </a:xfrm>
              <a:custGeom>
                <a:avLst/>
                <a:gdLst>
                  <a:gd name="T0" fmla="*/ 0 w 18"/>
                  <a:gd name="T1" fmla="*/ 0 h 58"/>
                  <a:gd name="T2" fmla="*/ 11 w 18"/>
                  <a:gd name="T3" fmla="*/ 20 h 58"/>
                  <a:gd name="T4" fmla="*/ 15 w 18"/>
                  <a:gd name="T5" fmla="*/ 41 h 58"/>
                  <a:gd name="T6" fmla="*/ 16 w 18"/>
                  <a:gd name="T7" fmla="*/ 58 h 58"/>
                  <a:gd name="T8" fmla="*/ 18 w 18"/>
                  <a:gd name="T9" fmla="*/ 33 h 58"/>
                  <a:gd name="T10" fmla="*/ 16 w 18"/>
                  <a:gd name="T11" fmla="*/ 14 h 58"/>
                  <a:gd name="T12" fmla="*/ 0 w 1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8" h="58">
                    <a:moveTo>
                      <a:pt x="0" y="0"/>
                    </a:moveTo>
                    <a:lnTo>
                      <a:pt x="11" y="20"/>
                    </a:lnTo>
                    <a:lnTo>
                      <a:pt x="15" y="41"/>
                    </a:lnTo>
                    <a:lnTo>
                      <a:pt x="16" y="58"/>
                    </a:lnTo>
                    <a:lnTo>
                      <a:pt x="18" y="33"/>
                    </a:lnTo>
                    <a:lnTo>
                      <a:pt x="16" y="1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81" name="Freeform 172"/>
              <p:cNvSpPr/>
              <p:nvPr/>
            </p:nvSpPr>
            <p:spPr bwMode="auto">
              <a:xfrm>
                <a:off x="432" y="1988"/>
                <a:ext cx="2" cy="4"/>
              </a:xfrm>
              <a:custGeom>
                <a:avLst/>
                <a:gdLst>
                  <a:gd name="T0" fmla="*/ 2 w 9"/>
                  <a:gd name="T1" fmla="*/ 0 h 21"/>
                  <a:gd name="T2" fmla="*/ 0 w 9"/>
                  <a:gd name="T3" fmla="*/ 9 h 21"/>
                  <a:gd name="T4" fmla="*/ 9 w 9"/>
                  <a:gd name="T5" fmla="*/ 21 h 21"/>
                  <a:gd name="T6" fmla="*/ 2 w 9"/>
                  <a:gd name="T7" fmla="*/ 0 h 21"/>
                </a:gdLst>
                <a:ahLst/>
                <a:cxnLst>
                  <a:cxn ang="0">
                    <a:pos x="T0" y="T1"/>
                  </a:cxn>
                  <a:cxn ang="0">
                    <a:pos x="T2" y="T3"/>
                  </a:cxn>
                  <a:cxn ang="0">
                    <a:pos x="T4" y="T5"/>
                  </a:cxn>
                  <a:cxn ang="0">
                    <a:pos x="T6" y="T7"/>
                  </a:cxn>
                </a:cxnLst>
                <a:rect l="0" t="0" r="r" b="b"/>
                <a:pathLst>
                  <a:path w="9" h="21">
                    <a:moveTo>
                      <a:pt x="2" y="0"/>
                    </a:moveTo>
                    <a:lnTo>
                      <a:pt x="0" y="9"/>
                    </a:lnTo>
                    <a:lnTo>
                      <a:pt x="9" y="21"/>
                    </a:lnTo>
                    <a:lnTo>
                      <a:pt x="2"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667" name="Group 188"/>
            <p:cNvGrpSpPr/>
            <p:nvPr/>
          </p:nvGrpSpPr>
          <p:grpSpPr bwMode="auto">
            <a:xfrm>
              <a:off x="161" y="3120"/>
              <a:ext cx="123" cy="167"/>
              <a:chOff x="141" y="2010"/>
              <a:chExt cx="123" cy="167"/>
            </a:xfrm>
          </p:grpSpPr>
          <p:sp>
            <p:nvSpPr>
              <p:cNvPr id="670" name="Freeform 189"/>
              <p:cNvSpPr/>
              <p:nvPr/>
            </p:nvSpPr>
            <p:spPr bwMode="auto">
              <a:xfrm>
                <a:off x="141" y="2010"/>
                <a:ext cx="123" cy="167"/>
              </a:xfrm>
              <a:custGeom>
                <a:avLst/>
                <a:gdLst>
                  <a:gd name="T0" fmla="*/ 342 w 617"/>
                  <a:gd name="T1" fmla="*/ 123 h 835"/>
                  <a:gd name="T2" fmla="*/ 229 w 617"/>
                  <a:gd name="T3" fmla="*/ 113 h 835"/>
                  <a:gd name="T4" fmla="*/ 160 w 617"/>
                  <a:gd name="T5" fmla="*/ 96 h 835"/>
                  <a:gd name="T6" fmla="*/ 139 w 617"/>
                  <a:gd name="T7" fmla="*/ 64 h 835"/>
                  <a:gd name="T8" fmla="*/ 139 w 617"/>
                  <a:gd name="T9" fmla="*/ 38 h 835"/>
                  <a:gd name="T10" fmla="*/ 121 w 617"/>
                  <a:gd name="T11" fmla="*/ 15 h 835"/>
                  <a:gd name="T12" fmla="*/ 58 w 617"/>
                  <a:gd name="T13" fmla="*/ 0 h 835"/>
                  <a:gd name="T14" fmla="*/ 0 w 617"/>
                  <a:gd name="T15" fmla="*/ 5 h 835"/>
                  <a:gd name="T16" fmla="*/ 70 w 617"/>
                  <a:gd name="T17" fmla="*/ 650 h 835"/>
                  <a:gd name="T18" fmla="*/ 121 w 617"/>
                  <a:gd name="T19" fmla="*/ 710 h 835"/>
                  <a:gd name="T20" fmla="*/ 183 w 617"/>
                  <a:gd name="T21" fmla="*/ 768 h 835"/>
                  <a:gd name="T22" fmla="*/ 273 w 617"/>
                  <a:gd name="T23" fmla="*/ 813 h 835"/>
                  <a:gd name="T24" fmla="*/ 377 w 617"/>
                  <a:gd name="T25" fmla="*/ 827 h 835"/>
                  <a:gd name="T26" fmla="*/ 518 w 617"/>
                  <a:gd name="T27" fmla="*/ 835 h 835"/>
                  <a:gd name="T28" fmla="*/ 599 w 617"/>
                  <a:gd name="T29" fmla="*/ 823 h 835"/>
                  <a:gd name="T30" fmla="*/ 617 w 617"/>
                  <a:gd name="T31" fmla="*/ 777 h 835"/>
                  <a:gd name="T32" fmla="*/ 608 w 617"/>
                  <a:gd name="T33" fmla="*/ 718 h 835"/>
                  <a:gd name="T34" fmla="*/ 550 w 617"/>
                  <a:gd name="T35" fmla="*/ 537 h 835"/>
                  <a:gd name="T36" fmla="*/ 500 w 617"/>
                  <a:gd name="T37" fmla="*/ 357 h 835"/>
                  <a:gd name="T38" fmla="*/ 478 w 617"/>
                  <a:gd name="T39" fmla="*/ 221 h 835"/>
                  <a:gd name="T40" fmla="*/ 478 w 617"/>
                  <a:gd name="T41" fmla="*/ 186 h 835"/>
                  <a:gd name="T42" fmla="*/ 446 w 617"/>
                  <a:gd name="T43" fmla="*/ 136 h 835"/>
                  <a:gd name="T44" fmla="*/ 409 w 617"/>
                  <a:gd name="T45" fmla="*/ 123 h 835"/>
                  <a:gd name="T46" fmla="*/ 342 w 617"/>
                  <a:gd name="T47" fmla="*/ 12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671" name="Freeform 190"/>
              <p:cNvSpPr/>
              <p:nvPr/>
            </p:nvSpPr>
            <p:spPr bwMode="auto">
              <a:xfrm>
                <a:off x="143" y="2019"/>
                <a:ext cx="106" cy="153"/>
              </a:xfrm>
              <a:custGeom>
                <a:avLst/>
                <a:gdLst>
                  <a:gd name="T0" fmla="*/ 347 w 531"/>
                  <a:gd name="T1" fmla="*/ 154 h 766"/>
                  <a:gd name="T2" fmla="*/ 248 w 531"/>
                  <a:gd name="T3" fmla="*/ 150 h 766"/>
                  <a:gd name="T4" fmla="*/ 143 w 531"/>
                  <a:gd name="T5" fmla="*/ 131 h 766"/>
                  <a:gd name="T6" fmla="*/ 81 w 531"/>
                  <a:gd name="T7" fmla="*/ 99 h 766"/>
                  <a:gd name="T8" fmla="*/ 46 w 531"/>
                  <a:gd name="T9" fmla="*/ 72 h 766"/>
                  <a:gd name="T10" fmla="*/ 0 w 531"/>
                  <a:gd name="T11" fmla="*/ 0 h 766"/>
                  <a:gd name="T12" fmla="*/ 67 w 531"/>
                  <a:gd name="T13" fmla="*/ 589 h 766"/>
                  <a:gd name="T14" fmla="*/ 113 w 531"/>
                  <a:gd name="T15" fmla="*/ 643 h 766"/>
                  <a:gd name="T16" fmla="*/ 162 w 531"/>
                  <a:gd name="T17" fmla="*/ 694 h 766"/>
                  <a:gd name="T18" fmla="*/ 225 w 531"/>
                  <a:gd name="T19" fmla="*/ 729 h 766"/>
                  <a:gd name="T20" fmla="*/ 279 w 531"/>
                  <a:gd name="T21" fmla="*/ 747 h 766"/>
                  <a:gd name="T22" fmla="*/ 347 w 531"/>
                  <a:gd name="T23" fmla="*/ 756 h 766"/>
                  <a:gd name="T24" fmla="*/ 409 w 531"/>
                  <a:gd name="T25" fmla="*/ 766 h 766"/>
                  <a:gd name="T26" fmla="*/ 480 w 531"/>
                  <a:gd name="T27" fmla="*/ 766 h 766"/>
                  <a:gd name="T28" fmla="*/ 512 w 531"/>
                  <a:gd name="T29" fmla="*/ 756 h 766"/>
                  <a:gd name="T30" fmla="*/ 531 w 531"/>
                  <a:gd name="T31" fmla="*/ 729 h 766"/>
                  <a:gd name="T32" fmla="*/ 522 w 531"/>
                  <a:gd name="T33" fmla="*/ 685 h 766"/>
                  <a:gd name="T34" fmla="*/ 476 w 531"/>
                  <a:gd name="T35" fmla="*/ 581 h 766"/>
                  <a:gd name="T36" fmla="*/ 399 w 531"/>
                  <a:gd name="T37" fmla="*/ 229 h 766"/>
                  <a:gd name="T38" fmla="*/ 387 w 531"/>
                  <a:gd name="T39" fmla="*/ 180 h 766"/>
                  <a:gd name="T40" fmla="*/ 347 w 531"/>
                  <a:gd name="T41" fmla="*/ 15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668" name="Freeform 191"/>
            <p:cNvSpPr/>
            <p:nvPr/>
          </p:nvSpPr>
          <p:spPr bwMode="auto">
            <a:xfrm>
              <a:off x="463" y="3310"/>
              <a:ext cx="9" cy="141"/>
            </a:xfrm>
            <a:custGeom>
              <a:avLst/>
              <a:gdLst>
                <a:gd name="T0" fmla="*/ 29 w 43"/>
                <a:gd name="T1" fmla="*/ 0 h 703"/>
                <a:gd name="T2" fmla="*/ 43 w 43"/>
                <a:gd name="T3" fmla="*/ 36 h 703"/>
                <a:gd name="T4" fmla="*/ 27 w 43"/>
                <a:gd name="T5" fmla="*/ 63 h 703"/>
                <a:gd name="T6" fmla="*/ 14 w 43"/>
                <a:gd name="T7" fmla="*/ 122 h 703"/>
                <a:gd name="T8" fmla="*/ 32 w 43"/>
                <a:gd name="T9" fmla="*/ 176 h 703"/>
                <a:gd name="T10" fmla="*/ 21 w 43"/>
                <a:gd name="T11" fmla="*/ 491 h 703"/>
                <a:gd name="T12" fmla="*/ 21 w 43"/>
                <a:gd name="T13" fmla="*/ 693 h 703"/>
                <a:gd name="T14" fmla="*/ 0 w 43"/>
                <a:gd name="T15" fmla="*/ 703 h 703"/>
                <a:gd name="T16" fmla="*/ 2 w 43"/>
                <a:gd name="T17" fmla="*/ 284 h 703"/>
                <a:gd name="T18" fmla="*/ 21 w 43"/>
                <a:gd name="T19" fmla="*/ 184 h 703"/>
                <a:gd name="T20" fmla="*/ 10 w 43"/>
                <a:gd name="T21" fmla="*/ 137 h 703"/>
                <a:gd name="T22" fmla="*/ 4 w 43"/>
                <a:gd name="T23" fmla="*/ 120 h 703"/>
                <a:gd name="T24" fmla="*/ 12 w 43"/>
                <a:gd name="T25" fmla="*/ 69 h 703"/>
                <a:gd name="T26" fmla="*/ 27 w 43"/>
                <a:gd name="T27" fmla="*/ 40 h 703"/>
                <a:gd name="T28" fmla="*/ 29 w 43"/>
                <a:gd name="T2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69" name="Freeform 192"/>
            <p:cNvSpPr/>
            <p:nvPr/>
          </p:nvSpPr>
          <p:spPr bwMode="auto">
            <a:xfrm>
              <a:off x="427" y="3312"/>
              <a:ext cx="22" cy="7"/>
            </a:xfrm>
            <a:custGeom>
              <a:avLst/>
              <a:gdLst>
                <a:gd name="T0" fmla="*/ 112 w 112"/>
                <a:gd name="T1" fmla="*/ 0 h 36"/>
                <a:gd name="T2" fmla="*/ 57 w 112"/>
                <a:gd name="T3" fmla="*/ 26 h 36"/>
                <a:gd name="T4" fmla="*/ 9 w 112"/>
                <a:gd name="T5" fmla="*/ 36 h 36"/>
                <a:gd name="T6" fmla="*/ 0 w 112"/>
                <a:gd name="T7" fmla="*/ 36 h 36"/>
                <a:gd name="T8" fmla="*/ 29 w 112"/>
                <a:gd name="T9" fmla="*/ 11 h 36"/>
                <a:gd name="T10" fmla="*/ 112 w 112"/>
                <a:gd name="T11" fmla="*/ 0 h 36"/>
              </a:gdLst>
              <a:ahLst/>
              <a:cxnLst>
                <a:cxn ang="0">
                  <a:pos x="T0" y="T1"/>
                </a:cxn>
                <a:cxn ang="0">
                  <a:pos x="T2" y="T3"/>
                </a:cxn>
                <a:cxn ang="0">
                  <a:pos x="T4" y="T5"/>
                </a:cxn>
                <a:cxn ang="0">
                  <a:pos x="T6" y="T7"/>
                </a:cxn>
                <a:cxn ang="0">
                  <a:pos x="T8" y="T9"/>
                </a:cxn>
                <a:cxn ang="0">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489" name="Text Box 194"/>
          <p:cNvSpPr txBox="1">
            <a:spLocks noChangeArrowheads="1"/>
          </p:cNvSpPr>
          <p:nvPr/>
        </p:nvSpPr>
        <p:spPr bwMode="auto">
          <a:xfrm>
            <a:off x="8322174" y="4201424"/>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用户代理</a:t>
            </a:r>
            <a:endParaRPr kumimoji="1" lang="zh-CN" altLang="en-US" sz="900">
              <a:solidFill>
                <a:srgbClr val="0836BF"/>
              </a:solidFill>
            </a:endParaRPr>
          </a:p>
        </p:txBody>
      </p:sp>
      <p:sp>
        <p:nvSpPr>
          <p:cNvPr id="490" name="Oval 195"/>
          <p:cNvSpPr>
            <a:spLocks noChangeArrowheads="1"/>
          </p:cNvSpPr>
          <p:nvPr/>
        </p:nvSpPr>
        <p:spPr bwMode="auto">
          <a:xfrm>
            <a:off x="2607328" y="5035874"/>
            <a:ext cx="238119" cy="11870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900">
              <a:solidFill>
                <a:srgbClr val="0836BF"/>
              </a:solidFill>
            </a:endParaRPr>
          </a:p>
        </p:txBody>
      </p:sp>
      <p:grpSp>
        <p:nvGrpSpPr>
          <p:cNvPr id="491" name="Group 498"/>
          <p:cNvGrpSpPr/>
          <p:nvPr/>
        </p:nvGrpSpPr>
        <p:grpSpPr bwMode="auto">
          <a:xfrm>
            <a:off x="8666687" y="4720482"/>
            <a:ext cx="463571" cy="489963"/>
            <a:chOff x="5284" y="2742"/>
            <a:chExt cx="366" cy="421"/>
          </a:xfrm>
        </p:grpSpPr>
        <p:grpSp>
          <p:nvGrpSpPr>
            <p:cNvPr id="603" name="Group 255"/>
            <p:cNvGrpSpPr/>
            <p:nvPr/>
          </p:nvGrpSpPr>
          <p:grpSpPr bwMode="auto">
            <a:xfrm>
              <a:off x="5345" y="2970"/>
              <a:ext cx="144" cy="79"/>
              <a:chOff x="5325" y="1860"/>
              <a:chExt cx="144" cy="79"/>
            </a:xfrm>
          </p:grpSpPr>
          <p:grpSp>
            <p:nvGrpSpPr>
              <p:cNvPr id="641" name="Group 256"/>
              <p:cNvGrpSpPr/>
              <p:nvPr/>
            </p:nvGrpSpPr>
            <p:grpSpPr bwMode="auto">
              <a:xfrm>
                <a:off x="5325" y="1860"/>
                <a:ext cx="125" cy="63"/>
                <a:chOff x="5325" y="1860"/>
                <a:chExt cx="125" cy="63"/>
              </a:xfrm>
            </p:grpSpPr>
            <p:sp>
              <p:nvSpPr>
                <p:cNvPr id="645" name="Freeform 257"/>
                <p:cNvSpPr/>
                <p:nvPr/>
              </p:nvSpPr>
              <p:spPr bwMode="auto">
                <a:xfrm>
                  <a:off x="5325" y="1860"/>
                  <a:ext cx="125" cy="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ln>
              </p:spPr>
              <p:txBody>
                <a:bodyPr/>
                <a:lstStyle/>
                <a:p>
                  <a:endParaRPr lang="zh-CN" altLang="en-US" sz="900">
                    <a:solidFill>
                      <a:srgbClr val="0836BF"/>
                    </a:solidFill>
                  </a:endParaRPr>
                </a:p>
              </p:txBody>
            </p:sp>
            <p:sp>
              <p:nvSpPr>
                <p:cNvPr id="646" name="Freeform 258"/>
                <p:cNvSpPr/>
                <p:nvPr/>
              </p:nvSpPr>
              <p:spPr bwMode="auto">
                <a:xfrm>
                  <a:off x="5374" y="1888"/>
                  <a:ext cx="29" cy="7"/>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47" name="Freeform 259"/>
                <p:cNvSpPr/>
                <p:nvPr/>
              </p:nvSpPr>
              <p:spPr bwMode="auto">
                <a:xfrm>
                  <a:off x="5362" y="1894"/>
                  <a:ext cx="4" cy="4"/>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48" name="Freeform 260"/>
                <p:cNvSpPr/>
                <p:nvPr/>
              </p:nvSpPr>
              <p:spPr bwMode="auto">
                <a:xfrm>
                  <a:off x="5331" y="1869"/>
                  <a:ext cx="17" cy="8"/>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49" name="Freeform 261"/>
                <p:cNvSpPr/>
                <p:nvPr/>
              </p:nvSpPr>
              <p:spPr bwMode="auto">
                <a:xfrm>
                  <a:off x="5357" y="1866"/>
                  <a:ext cx="27" cy="7"/>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50" name="Freeform 262"/>
                <p:cNvSpPr/>
                <p:nvPr/>
              </p:nvSpPr>
              <p:spPr bwMode="auto">
                <a:xfrm>
                  <a:off x="5335" y="1874"/>
                  <a:ext cx="6" cy="5"/>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51" name="Freeform 263"/>
                <p:cNvSpPr/>
                <p:nvPr/>
              </p:nvSpPr>
              <p:spPr bwMode="auto">
                <a:xfrm>
                  <a:off x="5329" y="1870"/>
                  <a:ext cx="6" cy="4"/>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52" name="Freeform 264"/>
                <p:cNvSpPr/>
                <p:nvPr/>
              </p:nvSpPr>
              <p:spPr bwMode="auto">
                <a:xfrm>
                  <a:off x="5399" y="1876"/>
                  <a:ext cx="6" cy="7"/>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53" name="Freeform 265"/>
                <p:cNvSpPr/>
                <p:nvPr/>
              </p:nvSpPr>
              <p:spPr bwMode="auto">
                <a:xfrm>
                  <a:off x="5420" y="1907"/>
                  <a:ext cx="9" cy="6"/>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642" name="Group 266"/>
              <p:cNvGrpSpPr/>
              <p:nvPr/>
            </p:nvGrpSpPr>
            <p:grpSpPr bwMode="auto">
              <a:xfrm>
                <a:off x="5432" y="1894"/>
                <a:ext cx="37" cy="45"/>
                <a:chOff x="5432" y="1894"/>
                <a:chExt cx="37" cy="45"/>
              </a:xfrm>
            </p:grpSpPr>
            <p:sp>
              <p:nvSpPr>
                <p:cNvPr id="643" name="Freeform 267"/>
                <p:cNvSpPr/>
                <p:nvPr/>
              </p:nvSpPr>
              <p:spPr bwMode="auto">
                <a:xfrm>
                  <a:off x="5432" y="1894"/>
                  <a:ext cx="37" cy="45"/>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ln>
              </p:spPr>
              <p:txBody>
                <a:bodyPr/>
                <a:lstStyle/>
                <a:p>
                  <a:endParaRPr lang="zh-CN" altLang="en-US" sz="900">
                    <a:solidFill>
                      <a:srgbClr val="0836BF"/>
                    </a:solidFill>
                  </a:endParaRPr>
                </a:p>
              </p:txBody>
            </p:sp>
            <p:sp>
              <p:nvSpPr>
                <p:cNvPr id="644" name="Freeform 268"/>
                <p:cNvSpPr/>
                <p:nvPr/>
              </p:nvSpPr>
              <p:spPr bwMode="auto">
                <a:xfrm>
                  <a:off x="5436" y="1898"/>
                  <a:ext cx="29" cy="37"/>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sp>
          <p:nvSpPr>
            <p:cNvPr id="604" name="Freeform 269"/>
            <p:cNvSpPr/>
            <p:nvPr/>
          </p:nvSpPr>
          <p:spPr bwMode="auto">
            <a:xfrm>
              <a:off x="5485" y="2761"/>
              <a:ext cx="123" cy="134"/>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ln>
          </p:spPr>
          <p:txBody>
            <a:bodyPr/>
            <a:lstStyle/>
            <a:p>
              <a:endParaRPr lang="zh-CN" altLang="en-US" sz="900">
                <a:solidFill>
                  <a:srgbClr val="0836BF"/>
                </a:solidFill>
              </a:endParaRPr>
            </a:p>
          </p:txBody>
        </p:sp>
        <p:sp>
          <p:nvSpPr>
            <p:cNvPr id="605" name="Freeform 270"/>
            <p:cNvSpPr/>
            <p:nvPr/>
          </p:nvSpPr>
          <p:spPr bwMode="auto">
            <a:xfrm>
              <a:off x="5491" y="2842"/>
              <a:ext cx="7" cy="2"/>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06" name="Freeform 271"/>
            <p:cNvSpPr/>
            <p:nvPr/>
          </p:nvSpPr>
          <p:spPr bwMode="auto">
            <a:xfrm>
              <a:off x="5498" y="2837"/>
              <a:ext cx="3" cy="5"/>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07" name="Freeform 272"/>
            <p:cNvSpPr/>
            <p:nvPr/>
          </p:nvSpPr>
          <p:spPr bwMode="auto">
            <a:xfrm>
              <a:off x="5503" y="2820"/>
              <a:ext cx="3" cy="10"/>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08" name="Freeform 273"/>
            <p:cNvSpPr/>
            <p:nvPr/>
          </p:nvSpPr>
          <p:spPr bwMode="auto">
            <a:xfrm>
              <a:off x="5505" y="2810"/>
              <a:ext cx="13" cy="9"/>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09" name="Freeform 274"/>
            <p:cNvSpPr/>
            <p:nvPr/>
          </p:nvSpPr>
          <p:spPr bwMode="auto">
            <a:xfrm>
              <a:off x="5502" y="2798"/>
              <a:ext cx="22" cy="8"/>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0" name="Freeform 275"/>
            <p:cNvSpPr/>
            <p:nvPr/>
          </p:nvSpPr>
          <p:spPr bwMode="auto">
            <a:xfrm>
              <a:off x="5552" y="2809"/>
              <a:ext cx="13" cy="26"/>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1" name="Freeform 276"/>
            <p:cNvSpPr/>
            <p:nvPr/>
          </p:nvSpPr>
          <p:spPr bwMode="auto">
            <a:xfrm>
              <a:off x="5549" y="2805"/>
              <a:ext cx="21" cy="3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2" name="Freeform 277"/>
            <p:cNvSpPr/>
            <p:nvPr/>
          </p:nvSpPr>
          <p:spPr bwMode="auto">
            <a:xfrm>
              <a:off x="5538" y="2843"/>
              <a:ext cx="19" cy="3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3" name="Freeform 278"/>
            <p:cNvSpPr/>
            <p:nvPr/>
          </p:nvSpPr>
          <p:spPr bwMode="auto">
            <a:xfrm>
              <a:off x="5505" y="2742"/>
              <a:ext cx="112" cy="111"/>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rgbClr val="603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4" name="Freeform 279"/>
            <p:cNvSpPr/>
            <p:nvPr/>
          </p:nvSpPr>
          <p:spPr bwMode="auto">
            <a:xfrm>
              <a:off x="5508" y="2743"/>
              <a:ext cx="107" cy="107"/>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nvGrpSpPr>
            <p:cNvPr id="615" name="Group 280"/>
            <p:cNvGrpSpPr/>
            <p:nvPr/>
          </p:nvGrpSpPr>
          <p:grpSpPr bwMode="auto">
            <a:xfrm>
              <a:off x="5284" y="3014"/>
              <a:ext cx="116" cy="71"/>
              <a:chOff x="5264" y="1904"/>
              <a:chExt cx="116" cy="71"/>
            </a:xfrm>
          </p:grpSpPr>
          <p:sp>
            <p:nvSpPr>
              <p:cNvPr id="631" name="Freeform 281"/>
              <p:cNvSpPr/>
              <p:nvPr/>
            </p:nvSpPr>
            <p:spPr bwMode="auto">
              <a:xfrm>
                <a:off x="5264" y="1904"/>
                <a:ext cx="116" cy="71"/>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ln>
            </p:spPr>
            <p:txBody>
              <a:bodyPr/>
              <a:lstStyle/>
              <a:p>
                <a:endParaRPr lang="zh-CN" altLang="en-US" sz="900">
                  <a:solidFill>
                    <a:srgbClr val="0836BF"/>
                  </a:solidFill>
                </a:endParaRPr>
              </a:p>
            </p:txBody>
          </p:sp>
          <p:sp>
            <p:nvSpPr>
              <p:cNvPr id="632" name="Freeform 282"/>
              <p:cNvSpPr/>
              <p:nvPr/>
            </p:nvSpPr>
            <p:spPr bwMode="auto">
              <a:xfrm>
                <a:off x="5269" y="1916"/>
                <a:ext cx="37" cy="9"/>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3" name="Freeform 283"/>
              <p:cNvSpPr/>
              <p:nvPr/>
            </p:nvSpPr>
            <p:spPr bwMode="auto">
              <a:xfrm>
                <a:off x="5289" y="1907"/>
                <a:ext cx="31" cy="6"/>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4" name="Freeform 284"/>
              <p:cNvSpPr/>
              <p:nvPr/>
            </p:nvSpPr>
            <p:spPr bwMode="auto">
              <a:xfrm>
                <a:off x="5295" y="1929"/>
                <a:ext cx="13" cy="3"/>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5" name="Freeform 285"/>
              <p:cNvSpPr/>
              <p:nvPr/>
            </p:nvSpPr>
            <p:spPr bwMode="auto">
              <a:xfrm>
                <a:off x="5268" y="1926"/>
                <a:ext cx="3" cy="6"/>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6" name="Freeform 286"/>
              <p:cNvSpPr/>
              <p:nvPr/>
            </p:nvSpPr>
            <p:spPr bwMode="auto">
              <a:xfrm>
                <a:off x="5277" y="1940"/>
                <a:ext cx="3" cy="3"/>
              </a:xfrm>
              <a:custGeom>
                <a:avLst/>
                <a:gdLst>
                  <a:gd name="T0" fmla="*/ 14 w 14"/>
                  <a:gd name="T1" fmla="*/ 0 h 18"/>
                  <a:gd name="T2" fmla="*/ 11 w 14"/>
                  <a:gd name="T3" fmla="*/ 9 h 18"/>
                  <a:gd name="T4" fmla="*/ 0 w 14"/>
                  <a:gd name="T5" fmla="*/ 18 h 18"/>
                  <a:gd name="T6" fmla="*/ 14 w 14"/>
                  <a:gd name="T7" fmla="*/ 0 h 18"/>
                </a:gdLst>
                <a:ahLst/>
                <a:cxnLst>
                  <a:cxn ang="0">
                    <a:pos x="T0" y="T1"/>
                  </a:cxn>
                  <a:cxn ang="0">
                    <a:pos x="T2" y="T3"/>
                  </a:cxn>
                  <a:cxn ang="0">
                    <a:pos x="T4" y="T5"/>
                  </a:cxn>
                  <a:cxn ang="0">
                    <a:pos x="T6" y="T7"/>
                  </a:cxn>
                </a:cxnLst>
                <a:rect l="0" t="0" r="r" b="b"/>
                <a:pathLst>
                  <a:path w="14" h="18">
                    <a:moveTo>
                      <a:pt x="14" y="0"/>
                    </a:moveTo>
                    <a:lnTo>
                      <a:pt x="11" y="9"/>
                    </a:lnTo>
                    <a:lnTo>
                      <a:pt x="0" y="18"/>
                    </a:lnTo>
                    <a:lnTo>
                      <a:pt x="14"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7" name="Freeform 287"/>
              <p:cNvSpPr/>
              <p:nvPr/>
            </p:nvSpPr>
            <p:spPr bwMode="auto">
              <a:xfrm>
                <a:off x="5319" y="1921"/>
                <a:ext cx="6" cy="7"/>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8" name="Freeform 288"/>
              <p:cNvSpPr/>
              <p:nvPr/>
            </p:nvSpPr>
            <p:spPr bwMode="auto">
              <a:xfrm>
                <a:off x="5330" y="1921"/>
                <a:ext cx="19" cy="19"/>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9" name="Freeform 289"/>
              <p:cNvSpPr/>
              <p:nvPr/>
            </p:nvSpPr>
            <p:spPr bwMode="auto">
              <a:xfrm>
                <a:off x="5354" y="1948"/>
                <a:ext cx="4" cy="13"/>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40" name="Freeform 290"/>
              <p:cNvSpPr/>
              <p:nvPr/>
            </p:nvSpPr>
            <p:spPr bwMode="auto">
              <a:xfrm>
                <a:off x="5312" y="1934"/>
                <a:ext cx="2" cy="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616" name="Group 291"/>
            <p:cNvGrpSpPr/>
            <p:nvPr/>
          </p:nvGrpSpPr>
          <p:grpSpPr bwMode="auto">
            <a:xfrm>
              <a:off x="5382" y="2858"/>
              <a:ext cx="268" cy="305"/>
              <a:chOff x="5362" y="1748"/>
              <a:chExt cx="268" cy="305"/>
            </a:xfrm>
          </p:grpSpPr>
          <p:sp>
            <p:nvSpPr>
              <p:cNvPr id="617" name="Freeform 292"/>
              <p:cNvSpPr/>
              <p:nvPr/>
            </p:nvSpPr>
            <p:spPr bwMode="auto">
              <a:xfrm>
                <a:off x="5477" y="1748"/>
                <a:ext cx="8" cy="6"/>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8" name="Freeform 293"/>
              <p:cNvSpPr/>
              <p:nvPr/>
            </p:nvSpPr>
            <p:spPr bwMode="auto">
              <a:xfrm>
                <a:off x="5479" y="1758"/>
                <a:ext cx="2" cy="4"/>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19" name="Freeform 294"/>
              <p:cNvSpPr/>
              <p:nvPr/>
            </p:nvSpPr>
            <p:spPr bwMode="auto">
              <a:xfrm>
                <a:off x="5444" y="1788"/>
                <a:ext cx="71" cy="18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ln>
            </p:spPr>
            <p:txBody>
              <a:bodyPr/>
              <a:lstStyle/>
              <a:p>
                <a:endParaRPr lang="zh-CN" altLang="en-US" sz="900">
                  <a:solidFill>
                    <a:srgbClr val="0836BF"/>
                  </a:solidFill>
                </a:endParaRPr>
              </a:p>
            </p:txBody>
          </p:sp>
          <p:sp>
            <p:nvSpPr>
              <p:cNvPr id="620" name="Freeform 295"/>
              <p:cNvSpPr/>
              <p:nvPr/>
            </p:nvSpPr>
            <p:spPr bwMode="auto">
              <a:xfrm>
                <a:off x="5362" y="1754"/>
                <a:ext cx="268" cy="299"/>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ln>
            </p:spPr>
            <p:txBody>
              <a:bodyPr/>
              <a:lstStyle/>
              <a:p>
                <a:endParaRPr lang="zh-CN" altLang="en-US" sz="900">
                  <a:solidFill>
                    <a:srgbClr val="0836BF"/>
                  </a:solidFill>
                </a:endParaRPr>
              </a:p>
            </p:txBody>
          </p:sp>
          <p:sp>
            <p:nvSpPr>
              <p:cNvPr id="621" name="Freeform 296"/>
              <p:cNvSpPr/>
              <p:nvPr/>
            </p:nvSpPr>
            <p:spPr bwMode="auto">
              <a:xfrm>
                <a:off x="5456" y="1772"/>
                <a:ext cx="169" cy="278"/>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2" name="Freeform 297"/>
              <p:cNvSpPr/>
              <p:nvPr/>
            </p:nvSpPr>
            <p:spPr bwMode="auto">
              <a:xfrm>
                <a:off x="5563" y="1910"/>
                <a:ext cx="50" cy="12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3" name="Freeform 298"/>
              <p:cNvSpPr/>
              <p:nvPr/>
            </p:nvSpPr>
            <p:spPr bwMode="auto">
              <a:xfrm>
                <a:off x="5367" y="1806"/>
                <a:ext cx="195" cy="19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4" name="Freeform 299"/>
              <p:cNvSpPr/>
              <p:nvPr/>
            </p:nvSpPr>
            <p:spPr bwMode="auto">
              <a:xfrm>
                <a:off x="5500" y="1878"/>
                <a:ext cx="49" cy="44"/>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5" name="Freeform 300"/>
              <p:cNvSpPr/>
              <p:nvPr/>
            </p:nvSpPr>
            <p:spPr bwMode="auto">
              <a:xfrm>
                <a:off x="5503" y="1842"/>
                <a:ext cx="44" cy="57"/>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6" name="Freeform 301"/>
              <p:cNvSpPr/>
              <p:nvPr/>
            </p:nvSpPr>
            <p:spPr bwMode="auto">
              <a:xfrm>
                <a:off x="5494" y="1785"/>
                <a:ext cx="48" cy="34"/>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7" name="Freeform 302"/>
              <p:cNvSpPr/>
              <p:nvPr/>
            </p:nvSpPr>
            <p:spPr bwMode="auto">
              <a:xfrm>
                <a:off x="5458" y="1846"/>
                <a:ext cx="27" cy="86"/>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8" name="Freeform 303"/>
              <p:cNvSpPr/>
              <p:nvPr/>
            </p:nvSpPr>
            <p:spPr bwMode="auto">
              <a:xfrm>
                <a:off x="5498" y="1939"/>
                <a:ext cx="48" cy="16"/>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29" name="Freeform 304"/>
              <p:cNvSpPr/>
              <p:nvPr/>
            </p:nvSpPr>
            <p:spPr bwMode="auto">
              <a:xfrm>
                <a:off x="5458" y="1947"/>
                <a:ext cx="30" cy="36"/>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630" name="Freeform 305"/>
              <p:cNvSpPr/>
              <p:nvPr/>
            </p:nvSpPr>
            <p:spPr bwMode="auto">
              <a:xfrm>
                <a:off x="5506" y="1757"/>
                <a:ext cx="70" cy="44"/>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sp>
        <p:nvSpPr>
          <p:cNvPr id="492" name="Oval 309"/>
          <p:cNvSpPr>
            <a:spLocks noChangeArrowheads="1"/>
          </p:cNvSpPr>
          <p:nvPr/>
        </p:nvSpPr>
        <p:spPr bwMode="auto">
          <a:xfrm>
            <a:off x="8388037" y="4919494"/>
            <a:ext cx="238119" cy="118708"/>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900">
              <a:solidFill>
                <a:srgbClr val="0836BF"/>
              </a:solidFill>
            </a:endParaRPr>
          </a:p>
        </p:txBody>
      </p:sp>
      <p:grpSp>
        <p:nvGrpSpPr>
          <p:cNvPr id="494" name="Group 311"/>
          <p:cNvGrpSpPr/>
          <p:nvPr/>
        </p:nvGrpSpPr>
        <p:grpSpPr bwMode="auto">
          <a:xfrm>
            <a:off x="3702927" y="4800785"/>
            <a:ext cx="364777" cy="335177"/>
            <a:chOff x="2351" y="2975"/>
            <a:chExt cx="481" cy="433"/>
          </a:xfrm>
        </p:grpSpPr>
        <p:sp>
          <p:nvSpPr>
            <p:cNvPr id="594" name="Rectangle 312"/>
            <p:cNvSpPr>
              <a:spLocks noChangeArrowheads="1"/>
            </p:cNvSpPr>
            <p:nvPr/>
          </p:nvSpPr>
          <p:spPr bwMode="auto">
            <a:xfrm rot="-5400000">
              <a:off x="2376" y="2952"/>
              <a:ext cx="432" cy="48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endParaRPr lang="zh-CN" altLang="en-US" sz="900">
                <a:solidFill>
                  <a:srgbClr val="0836BF"/>
                </a:solidFill>
              </a:endParaRPr>
            </a:p>
          </p:txBody>
        </p:sp>
        <p:sp>
          <p:nvSpPr>
            <p:cNvPr id="595" name="Line 313"/>
            <p:cNvSpPr>
              <a:spLocks noChangeShapeType="1"/>
            </p:cNvSpPr>
            <p:nvPr/>
          </p:nvSpPr>
          <p:spPr bwMode="auto">
            <a:xfrm rot="-10800000">
              <a:off x="2351" y="3321"/>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6" name="Line 314"/>
            <p:cNvSpPr>
              <a:spLocks noChangeShapeType="1"/>
            </p:cNvSpPr>
            <p:nvPr/>
          </p:nvSpPr>
          <p:spPr bwMode="auto">
            <a:xfrm rot="-10800000">
              <a:off x="2351" y="3234"/>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7" name="Line 315"/>
            <p:cNvSpPr>
              <a:spLocks noChangeShapeType="1"/>
            </p:cNvSpPr>
            <p:nvPr/>
          </p:nvSpPr>
          <p:spPr bwMode="auto">
            <a:xfrm rot="-10800000">
              <a:off x="2351" y="3148"/>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8" name="Line 316"/>
            <p:cNvSpPr>
              <a:spLocks noChangeShapeType="1"/>
            </p:cNvSpPr>
            <p:nvPr/>
          </p:nvSpPr>
          <p:spPr bwMode="auto">
            <a:xfrm rot="-10800000">
              <a:off x="2351" y="3061"/>
              <a:ext cx="48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9" name="Line 317"/>
            <p:cNvSpPr>
              <a:spLocks noChangeShapeType="1"/>
            </p:cNvSpPr>
            <p:nvPr/>
          </p:nvSpPr>
          <p:spPr bwMode="auto">
            <a:xfrm rot="-16200000">
              <a:off x="2519"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0" name="Line 318"/>
            <p:cNvSpPr>
              <a:spLocks noChangeShapeType="1"/>
            </p:cNvSpPr>
            <p:nvPr/>
          </p:nvSpPr>
          <p:spPr bwMode="auto">
            <a:xfrm rot="-16200000">
              <a:off x="2423"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1" name="Line 319"/>
            <p:cNvSpPr>
              <a:spLocks noChangeShapeType="1"/>
            </p:cNvSpPr>
            <p:nvPr/>
          </p:nvSpPr>
          <p:spPr bwMode="auto">
            <a:xfrm rot="-16200000">
              <a:off x="2327"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602" name="Line 320"/>
            <p:cNvSpPr>
              <a:spLocks noChangeShapeType="1"/>
            </p:cNvSpPr>
            <p:nvPr/>
          </p:nvSpPr>
          <p:spPr bwMode="auto">
            <a:xfrm rot="-16200000">
              <a:off x="2231" y="3191"/>
              <a:ext cx="432"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495" name="Group 321"/>
          <p:cNvGrpSpPr/>
          <p:nvPr/>
        </p:nvGrpSpPr>
        <p:grpSpPr bwMode="auto">
          <a:xfrm>
            <a:off x="3619332" y="5205790"/>
            <a:ext cx="582631" cy="335177"/>
            <a:chOff x="1296" y="768"/>
            <a:chExt cx="556" cy="336"/>
          </a:xfrm>
        </p:grpSpPr>
        <p:sp>
          <p:nvSpPr>
            <p:cNvPr id="571" name="Rectangle 322"/>
            <p:cNvSpPr>
              <a:spLocks noChangeArrowheads="1"/>
            </p:cNvSpPr>
            <p:nvPr/>
          </p:nvSpPr>
          <p:spPr bwMode="auto">
            <a:xfrm>
              <a:off x="1296" y="768"/>
              <a:ext cx="556" cy="336"/>
            </a:xfrm>
            <a:prstGeom prst="rect">
              <a:avLst/>
            </a:prstGeom>
            <a:solidFill>
              <a:srgbClr val="FFFF99"/>
            </a:solidFill>
            <a:ln w="12700">
              <a:solidFill>
                <a:schemeClr val="tx1"/>
              </a:solidFill>
              <a:miter lim="800000"/>
            </a:ln>
            <a:effectLst>
              <a:outerShdw dist="35921" dir="2700000" algn="ctr" rotWithShape="0">
                <a:schemeClr val="bg2"/>
              </a:outerShdw>
            </a:effectLst>
          </p:spPr>
          <p:txBody>
            <a:bodyPr wrap="none" anchor="ctr"/>
            <a:lstStyle/>
            <a:p>
              <a:pPr algn="ctr"/>
              <a:endParaRPr kumimoji="1" lang="zh-CN" altLang="zh-CN" sz="900">
                <a:solidFill>
                  <a:srgbClr val="0836BF"/>
                </a:solidFill>
              </a:endParaRPr>
            </a:p>
          </p:txBody>
        </p:sp>
        <p:grpSp>
          <p:nvGrpSpPr>
            <p:cNvPr id="572" name="Group 323"/>
            <p:cNvGrpSpPr/>
            <p:nvPr/>
          </p:nvGrpSpPr>
          <p:grpSpPr bwMode="auto">
            <a:xfrm>
              <a:off x="1367" y="829"/>
              <a:ext cx="393" cy="214"/>
              <a:chOff x="2928" y="3744"/>
              <a:chExt cx="528" cy="336"/>
            </a:xfrm>
          </p:grpSpPr>
          <p:grpSp>
            <p:nvGrpSpPr>
              <p:cNvPr id="573" name="Group 324"/>
              <p:cNvGrpSpPr/>
              <p:nvPr/>
            </p:nvGrpSpPr>
            <p:grpSpPr bwMode="auto">
              <a:xfrm>
                <a:off x="3024" y="3744"/>
                <a:ext cx="432" cy="240"/>
                <a:chOff x="2736" y="3648"/>
                <a:chExt cx="432" cy="240"/>
              </a:xfrm>
            </p:grpSpPr>
            <p:grpSp>
              <p:nvGrpSpPr>
                <p:cNvPr id="588" name="Group 325"/>
                <p:cNvGrpSpPr/>
                <p:nvPr/>
              </p:nvGrpSpPr>
              <p:grpSpPr bwMode="auto">
                <a:xfrm>
                  <a:off x="2736" y="3648"/>
                  <a:ext cx="432" cy="240"/>
                  <a:chOff x="2592" y="3504"/>
                  <a:chExt cx="576" cy="384"/>
                </a:xfrm>
              </p:grpSpPr>
              <p:sp>
                <p:nvSpPr>
                  <p:cNvPr id="590" name="Rectangle 326"/>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1" name="Freeform 327"/>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2" name="Line 328"/>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93" name="Line 329"/>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89" name="Line 330"/>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574" name="Group 331"/>
              <p:cNvGrpSpPr/>
              <p:nvPr/>
            </p:nvGrpSpPr>
            <p:grpSpPr bwMode="auto">
              <a:xfrm>
                <a:off x="2976" y="3792"/>
                <a:ext cx="432" cy="240"/>
                <a:chOff x="2736" y="3648"/>
                <a:chExt cx="432" cy="240"/>
              </a:xfrm>
            </p:grpSpPr>
            <p:grpSp>
              <p:nvGrpSpPr>
                <p:cNvPr id="582" name="Group 332"/>
                <p:cNvGrpSpPr/>
                <p:nvPr/>
              </p:nvGrpSpPr>
              <p:grpSpPr bwMode="auto">
                <a:xfrm>
                  <a:off x="2736" y="3648"/>
                  <a:ext cx="432" cy="240"/>
                  <a:chOff x="2592" y="3504"/>
                  <a:chExt cx="576" cy="384"/>
                </a:xfrm>
              </p:grpSpPr>
              <p:sp>
                <p:nvSpPr>
                  <p:cNvPr id="584" name="Rectangle 333"/>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5" name="Freeform 334"/>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6" name="Line 335"/>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7" name="Line 336"/>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83" name="Line 337"/>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nvGrpSpPr>
              <p:cNvPr id="575" name="Group 338"/>
              <p:cNvGrpSpPr/>
              <p:nvPr/>
            </p:nvGrpSpPr>
            <p:grpSpPr bwMode="auto">
              <a:xfrm>
                <a:off x="2928" y="3840"/>
                <a:ext cx="432" cy="240"/>
                <a:chOff x="2736" y="3648"/>
                <a:chExt cx="432" cy="240"/>
              </a:xfrm>
            </p:grpSpPr>
            <p:grpSp>
              <p:nvGrpSpPr>
                <p:cNvPr id="576" name="Group 339"/>
                <p:cNvGrpSpPr/>
                <p:nvPr/>
              </p:nvGrpSpPr>
              <p:grpSpPr bwMode="auto">
                <a:xfrm>
                  <a:off x="2736" y="3648"/>
                  <a:ext cx="432" cy="240"/>
                  <a:chOff x="2592" y="3504"/>
                  <a:chExt cx="576" cy="384"/>
                </a:xfrm>
              </p:grpSpPr>
              <p:sp>
                <p:nvSpPr>
                  <p:cNvPr id="578" name="Rectangle 340"/>
                  <p:cNvSpPr>
                    <a:spLocks noChangeArrowheads="1"/>
                  </p:cNvSpPr>
                  <p:nvPr/>
                </p:nvSpPr>
                <p:spPr bwMode="auto">
                  <a:xfrm>
                    <a:off x="2592" y="3504"/>
                    <a:ext cx="576" cy="384"/>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79" name="Freeform 341"/>
                  <p:cNvSpPr/>
                  <p:nvPr/>
                </p:nvSpPr>
                <p:spPr bwMode="auto">
                  <a:xfrm>
                    <a:off x="2592" y="3504"/>
                    <a:ext cx="576" cy="240"/>
                  </a:xfrm>
                  <a:custGeom>
                    <a:avLst/>
                    <a:gdLst>
                      <a:gd name="T0" fmla="*/ 0 w 576"/>
                      <a:gd name="T1" fmla="*/ 0 h 240"/>
                      <a:gd name="T2" fmla="*/ 288 w 576"/>
                      <a:gd name="T3" fmla="*/ 240 h 240"/>
                      <a:gd name="T4" fmla="*/ 576 w 576"/>
                      <a:gd name="T5" fmla="*/ 0 h 240"/>
                    </a:gdLst>
                    <a:ahLst/>
                    <a:cxnLst>
                      <a:cxn ang="0">
                        <a:pos x="T0" y="T1"/>
                      </a:cxn>
                      <a:cxn ang="0">
                        <a:pos x="T2" y="T3"/>
                      </a:cxn>
                      <a:cxn ang="0">
                        <a:pos x="T4" y="T5"/>
                      </a:cxn>
                    </a:cxnLst>
                    <a:rect l="0" t="0" r="r" b="b"/>
                    <a:pathLst>
                      <a:path w="576" h="240">
                        <a:moveTo>
                          <a:pt x="0" y="0"/>
                        </a:moveTo>
                        <a:lnTo>
                          <a:pt x="288" y="240"/>
                        </a:lnTo>
                        <a:lnTo>
                          <a:pt x="576" y="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0" name="Line 342"/>
                  <p:cNvSpPr>
                    <a:spLocks noChangeShapeType="1"/>
                  </p:cNvSpPr>
                  <p:nvPr/>
                </p:nvSpPr>
                <p:spPr bwMode="auto">
                  <a:xfrm flipV="1">
                    <a:off x="2592"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81" name="Line 343"/>
                  <p:cNvSpPr>
                    <a:spLocks noChangeShapeType="1"/>
                  </p:cNvSpPr>
                  <p:nvPr/>
                </p:nvSpPr>
                <p:spPr bwMode="auto">
                  <a:xfrm flipH="1" flipV="1">
                    <a:off x="2936" y="3704"/>
                    <a:ext cx="232" cy="184"/>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sp>
              <p:nvSpPr>
                <p:cNvPr id="577" name="Line 344"/>
                <p:cNvSpPr>
                  <a:spLocks noChangeShapeType="1"/>
                </p:cNvSpPr>
                <p:nvPr/>
              </p:nvSpPr>
              <p:spPr bwMode="auto">
                <a:xfrm>
                  <a:off x="2736" y="3648"/>
                  <a:ext cx="424"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grpSp>
        </p:grpSp>
      </p:grpSp>
      <p:sp>
        <p:nvSpPr>
          <p:cNvPr id="496" name="Freeform 345"/>
          <p:cNvSpPr/>
          <p:nvPr/>
        </p:nvSpPr>
        <p:spPr bwMode="auto">
          <a:xfrm>
            <a:off x="2713721" y="4970701"/>
            <a:ext cx="987939" cy="364271"/>
          </a:xfrm>
          <a:custGeom>
            <a:avLst/>
            <a:gdLst>
              <a:gd name="T0" fmla="*/ 0 w 780"/>
              <a:gd name="T1" fmla="*/ 99 h 313"/>
              <a:gd name="T2" fmla="*/ 228 w 780"/>
              <a:gd name="T3" fmla="*/ 13 h 313"/>
              <a:gd name="T4" fmla="*/ 444 w 780"/>
              <a:gd name="T5" fmla="*/ 19 h 313"/>
              <a:gd name="T6" fmla="*/ 582 w 780"/>
              <a:gd name="T7" fmla="*/ 67 h 313"/>
              <a:gd name="T8" fmla="*/ 732 w 780"/>
              <a:gd name="T9" fmla="*/ 217 h 313"/>
              <a:gd name="T10" fmla="*/ 780 w 780"/>
              <a:gd name="T11" fmla="*/ 313 h 313"/>
            </a:gdLst>
            <a:ahLst/>
            <a:cxnLst>
              <a:cxn ang="0">
                <a:pos x="T0" y="T1"/>
              </a:cxn>
              <a:cxn ang="0">
                <a:pos x="T2" y="T3"/>
              </a:cxn>
              <a:cxn ang="0">
                <a:pos x="T4" y="T5"/>
              </a:cxn>
              <a:cxn ang="0">
                <a:pos x="T6" y="T7"/>
              </a:cxn>
              <a:cxn ang="0">
                <a:pos x="T8" y="T9"/>
              </a:cxn>
              <a:cxn ang="0">
                <a:pos x="T10" y="T11"/>
              </a:cxn>
            </a:cxnLst>
            <a:rect l="0" t="0" r="r" b="b"/>
            <a:pathLst>
              <a:path w="780" h="313">
                <a:moveTo>
                  <a:pt x="0" y="99"/>
                </a:moveTo>
                <a:cubicBezTo>
                  <a:pt x="38" y="85"/>
                  <a:pt x="154" y="26"/>
                  <a:pt x="228" y="13"/>
                </a:cubicBezTo>
                <a:cubicBezTo>
                  <a:pt x="302" y="0"/>
                  <a:pt x="385" y="10"/>
                  <a:pt x="444" y="19"/>
                </a:cubicBezTo>
                <a:cubicBezTo>
                  <a:pt x="503" y="28"/>
                  <a:pt x="534" y="34"/>
                  <a:pt x="582" y="67"/>
                </a:cubicBezTo>
                <a:cubicBezTo>
                  <a:pt x="630" y="100"/>
                  <a:pt x="699" y="176"/>
                  <a:pt x="732" y="217"/>
                </a:cubicBezTo>
                <a:cubicBezTo>
                  <a:pt x="765" y="258"/>
                  <a:pt x="768" y="289"/>
                  <a:pt x="780" y="313"/>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7" name="Freeform 346"/>
          <p:cNvSpPr/>
          <p:nvPr/>
        </p:nvSpPr>
        <p:spPr bwMode="auto">
          <a:xfrm>
            <a:off x="3944845" y="4529618"/>
            <a:ext cx="3560380" cy="749492"/>
          </a:xfrm>
          <a:custGeom>
            <a:avLst/>
            <a:gdLst>
              <a:gd name="T0" fmla="*/ 0 w 2811"/>
              <a:gd name="T1" fmla="*/ 644 h 644"/>
              <a:gd name="T2" fmla="*/ 488 w 2811"/>
              <a:gd name="T3" fmla="*/ 292 h 644"/>
              <a:gd name="T4" fmla="*/ 807 w 2811"/>
              <a:gd name="T5" fmla="*/ 137 h 644"/>
              <a:gd name="T6" fmla="*/ 1200 w 2811"/>
              <a:gd name="T7" fmla="*/ 28 h 644"/>
              <a:gd name="T8" fmla="*/ 1704 w 2811"/>
              <a:gd name="T9" fmla="*/ 12 h 644"/>
              <a:gd name="T10" fmla="*/ 2226 w 2811"/>
              <a:gd name="T11" fmla="*/ 98 h 644"/>
              <a:gd name="T12" fmla="*/ 2811 w 2811"/>
              <a:gd name="T13" fmla="*/ 329 h 644"/>
            </a:gdLst>
            <a:ahLst/>
            <a:cxnLst>
              <a:cxn ang="0">
                <a:pos x="T0" y="T1"/>
              </a:cxn>
              <a:cxn ang="0">
                <a:pos x="T2" y="T3"/>
              </a:cxn>
              <a:cxn ang="0">
                <a:pos x="T4" y="T5"/>
              </a:cxn>
              <a:cxn ang="0">
                <a:pos x="T6" y="T7"/>
              </a:cxn>
              <a:cxn ang="0">
                <a:pos x="T8" y="T9"/>
              </a:cxn>
              <a:cxn ang="0">
                <a:pos x="T10" y="T11"/>
              </a:cxn>
              <a:cxn ang="0">
                <a:pos x="T12" y="T13"/>
              </a:cxn>
            </a:cxnLst>
            <a:rect l="0" t="0" r="r" b="b"/>
            <a:pathLst>
              <a:path w="2811" h="644">
                <a:moveTo>
                  <a:pt x="0" y="644"/>
                </a:moveTo>
                <a:cubicBezTo>
                  <a:pt x="81" y="585"/>
                  <a:pt x="354" y="376"/>
                  <a:pt x="488" y="292"/>
                </a:cubicBezTo>
                <a:cubicBezTo>
                  <a:pt x="622" y="208"/>
                  <a:pt x="688" y="181"/>
                  <a:pt x="807" y="137"/>
                </a:cubicBezTo>
                <a:cubicBezTo>
                  <a:pt x="926" y="93"/>
                  <a:pt x="1051" y="49"/>
                  <a:pt x="1200" y="28"/>
                </a:cubicBezTo>
                <a:cubicBezTo>
                  <a:pt x="1349" y="7"/>
                  <a:pt x="1533" y="0"/>
                  <a:pt x="1704" y="12"/>
                </a:cubicBezTo>
                <a:cubicBezTo>
                  <a:pt x="1875" y="24"/>
                  <a:pt x="2042" y="45"/>
                  <a:pt x="2226" y="98"/>
                </a:cubicBezTo>
                <a:cubicBezTo>
                  <a:pt x="2410" y="151"/>
                  <a:pt x="2689" y="281"/>
                  <a:pt x="2811" y="329"/>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8" name="Freeform 347"/>
          <p:cNvSpPr/>
          <p:nvPr/>
        </p:nvSpPr>
        <p:spPr bwMode="auto">
          <a:xfrm>
            <a:off x="7583754" y="4782164"/>
            <a:ext cx="920809" cy="217632"/>
          </a:xfrm>
          <a:custGeom>
            <a:avLst/>
            <a:gdLst>
              <a:gd name="T0" fmla="*/ 0 w 727"/>
              <a:gd name="T1" fmla="*/ 129 h 219"/>
              <a:gd name="T2" fmla="*/ 145 w 727"/>
              <a:gd name="T3" fmla="*/ 38 h 219"/>
              <a:gd name="T4" fmla="*/ 229 w 727"/>
              <a:gd name="T5" fmla="*/ 9 h 219"/>
              <a:gd name="T6" fmla="*/ 307 w 727"/>
              <a:gd name="T7" fmla="*/ 3 h 219"/>
              <a:gd name="T8" fmla="*/ 382 w 727"/>
              <a:gd name="T9" fmla="*/ 6 h 219"/>
              <a:gd name="T10" fmla="*/ 481 w 727"/>
              <a:gd name="T11" fmla="*/ 39 h 219"/>
              <a:gd name="T12" fmla="*/ 727 w 727"/>
              <a:gd name="T13" fmla="*/ 219 h 219"/>
            </a:gdLst>
            <a:ahLst/>
            <a:cxnLst>
              <a:cxn ang="0">
                <a:pos x="T0" y="T1"/>
              </a:cxn>
              <a:cxn ang="0">
                <a:pos x="T2" y="T3"/>
              </a:cxn>
              <a:cxn ang="0">
                <a:pos x="T4" y="T5"/>
              </a:cxn>
              <a:cxn ang="0">
                <a:pos x="T6" y="T7"/>
              </a:cxn>
              <a:cxn ang="0">
                <a:pos x="T8" y="T9"/>
              </a:cxn>
              <a:cxn ang="0">
                <a:pos x="T10" y="T11"/>
              </a:cxn>
              <a:cxn ang="0">
                <a:pos x="T12" y="T13"/>
              </a:cxn>
            </a:cxnLst>
            <a:rect l="0" t="0" r="r" b="b"/>
            <a:pathLst>
              <a:path w="727" h="219">
                <a:moveTo>
                  <a:pt x="0" y="129"/>
                </a:moveTo>
                <a:cubicBezTo>
                  <a:pt x="24" y="114"/>
                  <a:pt x="107" y="58"/>
                  <a:pt x="145" y="38"/>
                </a:cubicBezTo>
                <a:cubicBezTo>
                  <a:pt x="183" y="18"/>
                  <a:pt x="202" y="15"/>
                  <a:pt x="229" y="9"/>
                </a:cubicBezTo>
                <a:cubicBezTo>
                  <a:pt x="256" y="3"/>
                  <a:pt x="282" y="3"/>
                  <a:pt x="307" y="3"/>
                </a:cubicBezTo>
                <a:cubicBezTo>
                  <a:pt x="332" y="3"/>
                  <a:pt x="353" y="0"/>
                  <a:pt x="382" y="6"/>
                </a:cubicBezTo>
                <a:cubicBezTo>
                  <a:pt x="411" y="12"/>
                  <a:pt x="423" y="3"/>
                  <a:pt x="481" y="39"/>
                </a:cubicBezTo>
                <a:cubicBezTo>
                  <a:pt x="539" y="75"/>
                  <a:pt x="676" y="182"/>
                  <a:pt x="727" y="219"/>
                </a:cubicBezTo>
              </a:path>
            </a:pathLst>
          </a:custGeom>
          <a:noFill/>
          <a:ln w="76200" cap="flat" cmpd="sng">
            <a:solidFill>
              <a:schemeClr val="hlink"/>
            </a:solidFill>
            <a:prstDash val="sysDash"/>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499" name="Text Box 351"/>
          <p:cNvSpPr txBox="1">
            <a:spLocks noChangeArrowheads="1"/>
          </p:cNvSpPr>
          <p:nvPr/>
        </p:nvSpPr>
        <p:spPr bwMode="auto">
          <a:xfrm>
            <a:off x="4005642" y="5895928"/>
            <a:ext cx="7617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900">
                <a:solidFill>
                  <a:srgbClr val="0836BF"/>
                </a:solidFill>
              </a:rPr>
              <a:t>   </a:t>
            </a:r>
            <a:r>
              <a:rPr kumimoji="1" lang="zh-CN" altLang="en-US" sz="900">
                <a:solidFill>
                  <a:srgbClr val="0836BF"/>
                </a:solidFill>
              </a:rPr>
              <a:t>发送端</a:t>
            </a:r>
            <a:endParaRPr kumimoji="1" lang="zh-CN" altLang="en-US" sz="900">
              <a:solidFill>
                <a:srgbClr val="0836BF"/>
              </a:solidFill>
            </a:endParaRPr>
          </a:p>
          <a:p>
            <a:r>
              <a:rPr kumimoji="1" lang="zh-CN" altLang="en-US" sz="900">
                <a:solidFill>
                  <a:srgbClr val="0836BF"/>
                </a:solidFill>
              </a:rPr>
              <a:t>邮件服务器</a:t>
            </a:r>
            <a:endParaRPr kumimoji="1" lang="zh-CN" altLang="en-US" sz="900">
              <a:solidFill>
                <a:srgbClr val="0836BF"/>
              </a:solidFill>
            </a:endParaRPr>
          </a:p>
        </p:txBody>
      </p:sp>
      <p:sp>
        <p:nvSpPr>
          <p:cNvPr id="500" name="Line 352"/>
          <p:cNvSpPr>
            <a:spLocks noChangeShapeType="1"/>
          </p:cNvSpPr>
          <p:nvPr/>
        </p:nvSpPr>
        <p:spPr bwMode="auto">
          <a:xfrm flipH="1">
            <a:off x="8538762" y="4465609"/>
            <a:ext cx="127925" cy="493454"/>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1" name="Line 353"/>
          <p:cNvSpPr>
            <a:spLocks noChangeShapeType="1"/>
          </p:cNvSpPr>
          <p:nvPr/>
        </p:nvSpPr>
        <p:spPr bwMode="auto">
          <a:xfrm flipV="1">
            <a:off x="3668729" y="5446698"/>
            <a:ext cx="154524" cy="496946"/>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2" name="Line 354"/>
          <p:cNvSpPr>
            <a:spLocks noChangeShapeType="1"/>
          </p:cNvSpPr>
          <p:nvPr/>
        </p:nvSpPr>
        <p:spPr bwMode="auto">
          <a:xfrm>
            <a:off x="2633927" y="4571515"/>
            <a:ext cx="91194" cy="52720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3" name="Text Box 355"/>
          <p:cNvSpPr txBox="1">
            <a:spLocks noChangeArrowheads="1"/>
          </p:cNvSpPr>
          <p:nvPr/>
        </p:nvSpPr>
        <p:spPr bwMode="auto">
          <a:xfrm>
            <a:off x="2117157" y="4307331"/>
            <a:ext cx="646331"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用户代理</a:t>
            </a:r>
            <a:endParaRPr kumimoji="1" lang="zh-CN" altLang="en-US" sz="900">
              <a:solidFill>
                <a:srgbClr val="0836BF"/>
              </a:solidFill>
            </a:endParaRPr>
          </a:p>
        </p:txBody>
      </p:sp>
      <p:sp>
        <p:nvSpPr>
          <p:cNvPr id="504" name="Text Box 356"/>
          <p:cNvSpPr txBox="1">
            <a:spLocks noChangeArrowheads="1"/>
          </p:cNvSpPr>
          <p:nvPr/>
        </p:nvSpPr>
        <p:spPr bwMode="auto">
          <a:xfrm>
            <a:off x="6741472" y="4197933"/>
            <a:ext cx="646331" cy="2308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用户邮箱</a:t>
            </a:r>
            <a:endParaRPr kumimoji="1" lang="zh-CN" altLang="en-US" sz="900">
              <a:solidFill>
                <a:srgbClr val="0836BF"/>
              </a:solidFill>
            </a:endParaRPr>
          </a:p>
        </p:txBody>
      </p:sp>
      <p:sp>
        <p:nvSpPr>
          <p:cNvPr id="505" name="Line 357"/>
          <p:cNvSpPr>
            <a:spLocks noChangeShapeType="1"/>
          </p:cNvSpPr>
          <p:nvPr/>
        </p:nvSpPr>
        <p:spPr bwMode="auto">
          <a:xfrm rot="10800000" flipH="1" flipV="1">
            <a:off x="7167046" y="4441168"/>
            <a:ext cx="350845" cy="393367"/>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6" name="Text Box 358"/>
          <p:cNvSpPr txBox="1">
            <a:spLocks noChangeArrowheads="1"/>
          </p:cNvSpPr>
          <p:nvPr/>
        </p:nvSpPr>
        <p:spPr bwMode="auto">
          <a:xfrm>
            <a:off x="8494430" y="5943644"/>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接收方</a:t>
            </a:r>
            <a:endParaRPr kumimoji="1" lang="zh-CN" altLang="en-US" sz="900">
              <a:solidFill>
                <a:srgbClr val="0836BF"/>
              </a:solidFill>
            </a:endParaRPr>
          </a:p>
        </p:txBody>
      </p:sp>
      <p:sp>
        <p:nvSpPr>
          <p:cNvPr id="507" name="Line 359"/>
          <p:cNvSpPr>
            <a:spLocks noChangeShapeType="1"/>
          </p:cNvSpPr>
          <p:nvPr/>
        </p:nvSpPr>
        <p:spPr bwMode="auto">
          <a:xfrm flipV="1">
            <a:off x="6863065" y="5638727"/>
            <a:ext cx="474971" cy="295607"/>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8" name="Line 360"/>
          <p:cNvSpPr>
            <a:spLocks noChangeShapeType="1"/>
          </p:cNvSpPr>
          <p:nvPr/>
        </p:nvSpPr>
        <p:spPr bwMode="auto">
          <a:xfrm flipH="1" flipV="1">
            <a:off x="4066438" y="5670149"/>
            <a:ext cx="349578" cy="272331"/>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09" name="Text Box 361"/>
          <p:cNvSpPr txBox="1">
            <a:spLocks noChangeArrowheads="1"/>
          </p:cNvSpPr>
          <p:nvPr/>
        </p:nvSpPr>
        <p:spPr bwMode="auto">
          <a:xfrm>
            <a:off x="2864259" y="4517980"/>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发送邮件</a:t>
            </a:r>
            <a:endParaRPr kumimoji="1" lang="zh-CN" altLang="en-US" sz="900">
              <a:solidFill>
                <a:srgbClr val="0836BF"/>
              </a:solidFill>
            </a:endParaRPr>
          </a:p>
          <a:p>
            <a:pPr algn="ctr"/>
            <a:r>
              <a:rPr kumimoji="1" lang="en-US" altLang="zh-CN" sz="900">
                <a:solidFill>
                  <a:srgbClr val="0836BF"/>
                </a:solidFill>
              </a:rPr>
              <a:t>SMTP</a:t>
            </a:r>
            <a:endParaRPr kumimoji="1" lang="en-US" altLang="zh-CN" sz="900">
              <a:solidFill>
                <a:srgbClr val="0836BF"/>
              </a:solidFill>
            </a:endParaRPr>
          </a:p>
        </p:txBody>
      </p:sp>
      <p:sp>
        <p:nvSpPr>
          <p:cNvPr id="510" name="Text Box 362"/>
          <p:cNvSpPr txBox="1">
            <a:spLocks noChangeArrowheads="1"/>
          </p:cNvSpPr>
          <p:nvPr/>
        </p:nvSpPr>
        <p:spPr bwMode="auto">
          <a:xfrm>
            <a:off x="5449367" y="4149053"/>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发送邮件</a:t>
            </a:r>
            <a:endParaRPr kumimoji="1" lang="zh-CN" altLang="en-US" sz="900">
              <a:solidFill>
                <a:srgbClr val="0836BF"/>
              </a:solidFill>
            </a:endParaRPr>
          </a:p>
          <a:p>
            <a:pPr algn="ctr"/>
            <a:r>
              <a:rPr kumimoji="1" lang="en-US" altLang="zh-CN" sz="900">
                <a:solidFill>
                  <a:srgbClr val="0836BF"/>
                </a:solidFill>
              </a:rPr>
              <a:t>SMTP</a:t>
            </a:r>
            <a:endParaRPr kumimoji="1" lang="en-US" altLang="zh-CN" sz="900">
              <a:solidFill>
                <a:srgbClr val="0836BF"/>
              </a:solidFill>
            </a:endParaRPr>
          </a:p>
        </p:txBody>
      </p:sp>
      <p:sp>
        <p:nvSpPr>
          <p:cNvPr id="511" name="Text Box 363"/>
          <p:cNvSpPr txBox="1">
            <a:spLocks noChangeArrowheads="1"/>
          </p:cNvSpPr>
          <p:nvPr/>
        </p:nvSpPr>
        <p:spPr bwMode="auto">
          <a:xfrm>
            <a:off x="7689962" y="4359702"/>
            <a:ext cx="6463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900">
                <a:solidFill>
                  <a:srgbClr val="0836BF"/>
                </a:solidFill>
              </a:rPr>
              <a:t>读取邮件</a:t>
            </a:r>
            <a:endParaRPr kumimoji="1" lang="zh-CN" altLang="en-US" sz="900">
              <a:solidFill>
                <a:srgbClr val="0836BF"/>
              </a:solidFill>
            </a:endParaRPr>
          </a:p>
          <a:p>
            <a:pPr algn="ctr"/>
            <a:r>
              <a:rPr kumimoji="1" lang="en-US" altLang="zh-CN" sz="900">
                <a:solidFill>
                  <a:srgbClr val="0836BF"/>
                </a:solidFill>
              </a:rPr>
              <a:t>POP3</a:t>
            </a:r>
            <a:endParaRPr kumimoji="1" lang="en-US" altLang="zh-CN" sz="900">
              <a:solidFill>
                <a:srgbClr val="0836BF"/>
              </a:solidFill>
            </a:endParaRPr>
          </a:p>
        </p:txBody>
      </p:sp>
      <p:graphicFrame>
        <p:nvGraphicFramePr>
          <p:cNvPr id="512" name="Object 364"/>
          <p:cNvGraphicFramePr>
            <a:graphicFrameLocks noChangeAspect="1"/>
          </p:cNvGraphicFramePr>
          <p:nvPr/>
        </p:nvGraphicFramePr>
        <p:xfrm>
          <a:off x="4588272" y="4676258"/>
          <a:ext cx="2234262" cy="1213852"/>
        </p:xfrm>
        <a:graphic>
          <a:graphicData uri="http://schemas.openxmlformats.org/presentationml/2006/ole">
            <mc:AlternateContent xmlns:mc="http://schemas.openxmlformats.org/markup-compatibility/2006">
              <mc:Choice xmlns:v="urn:schemas-microsoft-com:vml" Requires="v">
                <p:oleObj spid="_x0000_s4" name="VISIO" r:id="rId1" imgW="1687195" imgH="964565" progId="Visio.Drawing.6">
                  <p:embed/>
                </p:oleObj>
              </mc:Choice>
              <mc:Fallback>
                <p:oleObj name="VISIO" r:id="rId1" imgW="1687195" imgH="964565" progId="Visio.Drawing.6">
                  <p:embed/>
                  <p:pic>
                    <p:nvPicPr>
                      <p:cNvPr id="0" name="Object 3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72" y="4676258"/>
                        <a:ext cx="2234262" cy="1213852"/>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3" name="Text Box 365"/>
          <p:cNvSpPr txBox="1">
            <a:spLocks noChangeArrowheads="1"/>
          </p:cNvSpPr>
          <p:nvPr/>
        </p:nvSpPr>
        <p:spPr bwMode="auto">
          <a:xfrm>
            <a:off x="5392556" y="5098719"/>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900">
                <a:solidFill>
                  <a:srgbClr val="0836BF"/>
                </a:solidFill>
              </a:rPr>
              <a:t>因特网</a:t>
            </a:r>
            <a:endParaRPr kumimoji="1" lang="zh-CN" altLang="en-US" sz="900">
              <a:solidFill>
                <a:srgbClr val="0836BF"/>
              </a:solidFill>
            </a:endParaRPr>
          </a:p>
        </p:txBody>
      </p:sp>
      <p:grpSp>
        <p:nvGrpSpPr>
          <p:cNvPr id="5" name="组合 4"/>
          <p:cNvGrpSpPr/>
          <p:nvPr/>
        </p:nvGrpSpPr>
        <p:grpSpPr>
          <a:xfrm>
            <a:off x="2117159" y="2268340"/>
            <a:ext cx="7066296" cy="1722435"/>
            <a:chOff x="2117159" y="2268340"/>
            <a:chExt cx="7066296" cy="1722435"/>
          </a:xfrm>
        </p:grpSpPr>
        <p:sp>
          <p:nvSpPr>
            <p:cNvPr id="514" name="Rectangle 366"/>
            <p:cNvSpPr>
              <a:spLocks noChangeArrowheads="1"/>
            </p:cNvSpPr>
            <p:nvPr/>
          </p:nvSpPr>
          <p:spPr bwMode="auto">
            <a:xfrm>
              <a:off x="8494431" y="2723388"/>
              <a:ext cx="689024" cy="1267387"/>
            </a:xfrm>
            <a:prstGeom prst="rect">
              <a:avLst/>
            </a:prstGeom>
            <a:ln w="38100">
              <a:solidFill>
                <a:schemeClr val="accent1">
                  <a:lumMod val="25000"/>
                  <a:lumOff val="75000"/>
                </a:schemeClr>
              </a:solidFill>
            </a:ln>
          </p:spPr>
          <p:style>
            <a:lnRef idx="2">
              <a:schemeClr val="accent2"/>
            </a:lnRef>
            <a:fillRef idx="1">
              <a:schemeClr val="lt1"/>
            </a:fillRef>
            <a:effectRef idx="0">
              <a:schemeClr val="accent2"/>
            </a:effectRef>
            <a:fontRef idx="minor">
              <a:schemeClr val="dk1"/>
            </a:fontRef>
          </p:style>
          <p:txBody>
            <a:bodyPr wrap="none" anchor="ctr"/>
            <a:lstStyle/>
            <a:p>
              <a:pPr algn="ctr"/>
              <a:endParaRPr lang="zh-CN" altLang="zh-CN" sz="900">
                <a:solidFill>
                  <a:srgbClr val="0836BF"/>
                </a:solidFill>
              </a:endParaRPr>
            </a:p>
          </p:txBody>
        </p:sp>
        <p:sp>
          <p:nvSpPr>
            <p:cNvPr id="515" name="Rectangle 367"/>
            <p:cNvSpPr>
              <a:spLocks noChangeArrowheads="1"/>
            </p:cNvSpPr>
            <p:nvPr/>
          </p:nvSpPr>
          <p:spPr bwMode="auto">
            <a:xfrm>
              <a:off x="3496473" y="2715242"/>
              <a:ext cx="689024" cy="1275533"/>
            </a:xfrm>
            <a:prstGeom prst="rect">
              <a:avLst/>
            </a:prstGeom>
            <a:ln w="38100"/>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16" name="Rectangle 368"/>
            <p:cNvSpPr>
              <a:spLocks noChangeArrowheads="1"/>
            </p:cNvSpPr>
            <p:nvPr/>
          </p:nvSpPr>
          <p:spPr bwMode="auto">
            <a:xfrm>
              <a:off x="2117159" y="2715242"/>
              <a:ext cx="689024" cy="1275533"/>
            </a:xfrm>
            <a:prstGeom prst="rect">
              <a:avLst/>
            </a:prstGeom>
            <a:ln w="38100">
              <a:solidFill>
                <a:schemeClr val="accent1">
                  <a:lumMod val="25000"/>
                  <a:lumOff val="75000"/>
                </a:schemeClr>
              </a:solidFill>
              <a:prstDash val="solid"/>
            </a:ln>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17" name="Line 369"/>
            <p:cNvSpPr>
              <a:spLocks noChangeShapeType="1"/>
            </p:cNvSpPr>
            <p:nvPr/>
          </p:nvSpPr>
          <p:spPr bwMode="auto">
            <a:xfrm>
              <a:off x="2599728" y="3039944"/>
              <a:ext cx="953741" cy="0"/>
            </a:xfrm>
            <a:prstGeom prst="line">
              <a:avLst/>
            </a:prstGeom>
            <a:noFill/>
            <a:ln w="7620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18" name="Text Box 370"/>
            <p:cNvSpPr txBox="1">
              <a:spLocks noChangeArrowheads="1"/>
            </p:cNvSpPr>
            <p:nvPr/>
          </p:nvSpPr>
          <p:spPr bwMode="auto">
            <a:xfrm>
              <a:off x="2794782" y="2802527"/>
              <a:ext cx="4700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dirty="0">
                  <a:solidFill>
                    <a:srgbClr val="0836BF"/>
                  </a:solidFill>
                </a:rPr>
                <a:t>SMTP</a:t>
              </a:r>
              <a:endParaRPr kumimoji="1" lang="en-US" altLang="zh-CN" sz="800" dirty="0">
                <a:solidFill>
                  <a:srgbClr val="0836BF"/>
                </a:solidFill>
              </a:endParaRPr>
            </a:p>
          </p:txBody>
        </p:sp>
        <p:sp>
          <p:nvSpPr>
            <p:cNvPr id="519" name="Text Box 371"/>
            <p:cNvSpPr txBox="1">
              <a:spLocks noChangeArrowheads="1"/>
            </p:cNvSpPr>
            <p:nvPr/>
          </p:nvSpPr>
          <p:spPr bwMode="auto">
            <a:xfrm>
              <a:off x="7913067" y="2792053"/>
              <a:ext cx="46038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POP3</a:t>
              </a:r>
              <a:endParaRPr kumimoji="1" lang="en-US" altLang="zh-CN" sz="800">
                <a:solidFill>
                  <a:srgbClr val="0836BF"/>
                </a:solidFill>
              </a:endParaRPr>
            </a:p>
          </p:txBody>
        </p:sp>
        <p:sp>
          <p:nvSpPr>
            <p:cNvPr id="520" name="Text Box 372"/>
            <p:cNvSpPr txBox="1">
              <a:spLocks noChangeArrowheads="1"/>
            </p:cNvSpPr>
            <p:nvPr/>
          </p:nvSpPr>
          <p:spPr bwMode="auto">
            <a:xfrm>
              <a:off x="2905107" y="2459204"/>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dirty="0">
                  <a:solidFill>
                    <a:srgbClr val="0836BF"/>
                  </a:solidFill>
                </a:rPr>
                <a:t>发送</a:t>
              </a:r>
              <a:endParaRPr kumimoji="1" lang="zh-CN" altLang="en-US" sz="800" dirty="0">
                <a:solidFill>
                  <a:srgbClr val="0836BF"/>
                </a:solidFill>
              </a:endParaRPr>
            </a:p>
            <a:p>
              <a:pPr algn="ctr"/>
              <a:r>
                <a:rPr kumimoji="1" lang="zh-CN" altLang="en-US" sz="800" dirty="0">
                  <a:solidFill>
                    <a:srgbClr val="0836BF"/>
                  </a:solidFill>
                </a:rPr>
                <a:t>邮件</a:t>
              </a:r>
              <a:endParaRPr kumimoji="1" lang="zh-CN" altLang="en-US" sz="800" dirty="0">
                <a:solidFill>
                  <a:srgbClr val="0836BF"/>
                </a:solidFill>
              </a:endParaRPr>
            </a:p>
          </p:txBody>
        </p:sp>
        <p:sp>
          <p:nvSpPr>
            <p:cNvPr id="521" name="Text Box 373"/>
            <p:cNvSpPr txBox="1">
              <a:spLocks noChangeArrowheads="1"/>
            </p:cNvSpPr>
            <p:nvPr/>
          </p:nvSpPr>
          <p:spPr bwMode="auto">
            <a:xfrm>
              <a:off x="4989781" y="3355336"/>
              <a:ext cx="90922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a:solidFill>
                    <a:srgbClr val="0836BF"/>
                  </a:solidFill>
                </a:rPr>
                <a:t>发送邮件 </a:t>
              </a:r>
              <a:r>
                <a:rPr kumimoji="1" lang="en-US" altLang="zh-CN" sz="800">
                  <a:solidFill>
                    <a:srgbClr val="0836BF"/>
                  </a:solidFill>
                </a:rPr>
                <a:t>SMTP</a:t>
              </a:r>
              <a:endParaRPr kumimoji="1" lang="en-US" altLang="zh-CN" sz="800">
                <a:solidFill>
                  <a:srgbClr val="0836BF"/>
                </a:solidFill>
              </a:endParaRPr>
            </a:p>
          </p:txBody>
        </p:sp>
        <p:sp>
          <p:nvSpPr>
            <p:cNvPr id="522" name="Text Box 374"/>
            <p:cNvSpPr txBox="1">
              <a:spLocks noChangeArrowheads="1"/>
            </p:cNvSpPr>
            <p:nvPr/>
          </p:nvSpPr>
          <p:spPr bwMode="auto">
            <a:xfrm>
              <a:off x="7919400" y="2406833"/>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800">
                  <a:solidFill>
                    <a:srgbClr val="0836BF"/>
                  </a:solidFill>
                </a:rPr>
                <a:t>读取</a:t>
              </a:r>
              <a:endParaRPr kumimoji="1" lang="zh-CN" altLang="en-US" sz="800">
                <a:solidFill>
                  <a:srgbClr val="0836BF"/>
                </a:solidFill>
              </a:endParaRPr>
            </a:p>
            <a:p>
              <a:r>
                <a:rPr kumimoji="1" lang="zh-CN" altLang="en-US" sz="800">
                  <a:solidFill>
                    <a:srgbClr val="0836BF"/>
                  </a:solidFill>
                </a:rPr>
                <a:t>邮件</a:t>
              </a:r>
              <a:endParaRPr kumimoji="1" lang="zh-CN" altLang="en-US" sz="800">
                <a:solidFill>
                  <a:srgbClr val="0836BF"/>
                </a:solidFill>
              </a:endParaRPr>
            </a:p>
          </p:txBody>
        </p:sp>
        <p:sp>
          <p:nvSpPr>
            <p:cNvPr id="523" name="Text Box 375"/>
            <p:cNvSpPr txBox="1">
              <a:spLocks noChangeArrowheads="1"/>
            </p:cNvSpPr>
            <p:nvPr/>
          </p:nvSpPr>
          <p:spPr bwMode="auto">
            <a:xfrm>
              <a:off x="2864445" y="3038781"/>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dirty="0">
                  <a:solidFill>
                    <a:srgbClr val="0836BF"/>
                  </a:solidFill>
                </a:rPr>
                <a:t>TCP</a:t>
              </a:r>
              <a:endParaRPr kumimoji="1" lang="en-US" altLang="zh-CN" sz="800" dirty="0">
                <a:solidFill>
                  <a:srgbClr val="0836BF"/>
                </a:solidFill>
              </a:endParaRPr>
            </a:p>
            <a:p>
              <a:r>
                <a:rPr kumimoji="1" lang="zh-CN" altLang="en-US" sz="800" dirty="0">
                  <a:solidFill>
                    <a:srgbClr val="0836BF"/>
                  </a:solidFill>
                </a:rPr>
                <a:t>连接</a:t>
              </a:r>
              <a:endParaRPr kumimoji="1" lang="zh-CN" altLang="en-US" sz="800" dirty="0">
                <a:solidFill>
                  <a:srgbClr val="0836BF"/>
                </a:solidFill>
              </a:endParaRPr>
            </a:p>
          </p:txBody>
        </p:sp>
        <p:sp>
          <p:nvSpPr>
            <p:cNvPr id="524" name="Text Box 376"/>
            <p:cNvSpPr txBox="1">
              <a:spLocks noChangeArrowheads="1"/>
            </p:cNvSpPr>
            <p:nvPr/>
          </p:nvSpPr>
          <p:spPr bwMode="auto">
            <a:xfrm>
              <a:off x="7908001" y="3089988"/>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TCP</a:t>
              </a:r>
              <a:endParaRPr kumimoji="1" lang="en-US" altLang="zh-CN" sz="800">
                <a:solidFill>
                  <a:srgbClr val="0836BF"/>
                </a:solidFill>
              </a:endParaRPr>
            </a:p>
            <a:p>
              <a:r>
                <a:rPr kumimoji="1" lang="zh-CN" altLang="en-US" sz="800">
                  <a:solidFill>
                    <a:srgbClr val="0836BF"/>
                  </a:solidFill>
                </a:rPr>
                <a:t>连接</a:t>
              </a:r>
              <a:endParaRPr kumimoji="1" lang="zh-CN" altLang="en-US" sz="800">
                <a:solidFill>
                  <a:srgbClr val="0836BF"/>
                </a:solidFill>
              </a:endParaRPr>
            </a:p>
          </p:txBody>
        </p:sp>
        <p:sp>
          <p:nvSpPr>
            <p:cNvPr id="525" name="Text Box 377"/>
            <p:cNvSpPr txBox="1">
              <a:spLocks noChangeArrowheads="1"/>
            </p:cNvSpPr>
            <p:nvPr/>
          </p:nvSpPr>
          <p:spPr bwMode="auto">
            <a:xfrm>
              <a:off x="3461774" y="2268340"/>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发送方</a:t>
              </a:r>
              <a:endParaRPr kumimoji="1" lang="zh-CN" altLang="en-US" sz="800">
                <a:solidFill>
                  <a:srgbClr val="0836BF"/>
                </a:solidFill>
              </a:endParaRPr>
            </a:p>
            <a:p>
              <a:pPr algn="ctr"/>
              <a:r>
                <a:rPr kumimoji="1" lang="zh-CN" altLang="en-US" sz="800">
                  <a:solidFill>
                    <a:srgbClr val="0836BF"/>
                  </a:solidFill>
                </a:rPr>
                <a:t>邮件服务器</a:t>
              </a:r>
              <a:endParaRPr kumimoji="1" lang="zh-CN" altLang="en-US" sz="800">
                <a:solidFill>
                  <a:srgbClr val="0836BF"/>
                </a:solidFill>
              </a:endParaRPr>
            </a:p>
          </p:txBody>
        </p:sp>
        <p:sp>
          <p:nvSpPr>
            <p:cNvPr id="526" name="Oval 378"/>
            <p:cNvSpPr>
              <a:spLocks noChangeArrowheads="1"/>
            </p:cNvSpPr>
            <p:nvPr/>
          </p:nvSpPr>
          <p:spPr bwMode="auto">
            <a:xfrm>
              <a:off x="2174155" y="2775760"/>
              <a:ext cx="573765" cy="527204"/>
            </a:xfrm>
            <a:prstGeom prst="ellipse">
              <a:avLst/>
            </a:prstGeom>
            <a:noFill/>
            <a:ln w="19050">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endParaRPr kumimoji="1" lang="en-US" altLang="zh-CN" sz="800" dirty="0">
                <a:solidFill>
                  <a:srgbClr val="0836BF"/>
                </a:solidFill>
              </a:endParaRPr>
            </a:p>
            <a:p>
              <a:pPr algn="ctr"/>
              <a:r>
                <a:rPr kumimoji="1" lang="zh-CN" altLang="en-US" sz="800" dirty="0">
                  <a:solidFill>
                    <a:srgbClr val="0836BF"/>
                  </a:solidFill>
                </a:rPr>
                <a:t>客户</a:t>
              </a:r>
              <a:endParaRPr kumimoji="1" lang="zh-CN" altLang="en-US" sz="800" dirty="0">
                <a:solidFill>
                  <a:srgbClr val="0836BF"/>
                </a:solidFill>
              </a:endParaRPr>
            </a:p>
          </p:txBody>
        </p:sp>
        <p:sp>
          <p:nvSpPr>
            <p:cNvPr id="527" name="Oval 379"/>
            <p:cNvSpPr>
              <a:spLocks noChangeArrowheads="1"/>
            </p:cNvSpPr>
            <p:nvPr/>
          </p:nvSpPr>
          <p:spPr bwMode="auto">
            <a:xfrm>
              <a:off x="8551428" y="2775760"/>
              <a:ext cx="573764" cy="527204"/>
            </a:xfrm>
            <a:prstGeom prst="ellipse">
              <a:avLst/>
            </a:prstGeom>
            <a:noFill/>
            <a:ln w="19050">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POP3</a:t>
              </a:r>
              <a:endParaRPr kumimoji="1" lang="en-US" altLang="zh-CN" sz="800" dirty="0">
                <a:solidFill>
                  <a:srgbClr val="0836BF"/>
                </a:solidFill>
              </a:endParaRPr>
            </a:p>
            <a:p>
              <a:pPr algn="ctr"/>
              <a:r>
                <a:rPr kumimoji="1" lang="zh-CN" altLang="en-US" sz="800" dirty="0">
                  <a:solidFill>
                    <a:srgbClr val="0836BF"/>
                  </a:solidFill>
                </a:rPr>
                <a:t>客户</a:t>
              </a:r>
              <a:endParaRPr kumimoji="1" lang="zh-CN" altLang="en-US" sz="800" dirty="0">
                <a:solidFill>
                  <a:srgbClr val="0836BF"/>
                </a:solidFill>
              </a:endParaRPr>
            </a:p>
          </p:txBody>
        </p:sp>
        <p:sp>
          <p:nvSpPr>
            <p:cNvPr id="528" name="Text Box 380"/>
            <p:cNvSpPr txBox="1">
              <a:spLocks noChangeArrowheads="1"/>
            </p:cNvSpPr>
            <p:nvPr/>
          </p:nvSpPr>
          <p:spPr bwMode="auto">
            <a:xfrm>
              <a:off x="2136287" y="2268340"/>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dirty="0">
                  <a:solidFill>
                    <a:srgbClr val="0836BF"/>
                  </a:solidFill>
                </a:rPr>
                <a:t>发件人</a:t>
              </a:r>
              <a:endParaRPr kumimoji="1" lang="zh-CN" altLang="en-US" sz="800" dirty="0">
                <a:solidFill>
                  <a:srgbClr val="0836BF"/>
                </a:solidFill>
              </a:endParaRPr>
            </a:p>
            <a:p>
              <a:pPr algn="ctr"/>
              <a:r>
                <a:rPr kumimoji="1" lang="zh-CN" altLang="en-US" sz="800" dirty="0">
                  <a:solidFill>
                    <a:srgbClr val="0836BF"/>
                  </a:solidFill>
                </a:rPr>
                <a:t>用户代理</a:t>
              </a:r>
              <a:endParaRPr kumimoji="1" lang="zh-CN" altLang="en-US" sz="800" dirty="0">
                <a:solidFill>
                  <a:srgbClr val="0836BF"/>
                </a:solidFill>
              </a:endParaRPr>
            </a:p>
          </p:txBody>
        </p:sp>
        <p:sp>
          <p:nvSpPr>
            <p:cNvPr id="529" name="Text Box 381"/>
            <p:cNvSpPr txBox="1">
              <a:spLocks noChangeArrowheads="1"/>
            </p:cNvSpPr>
            <p:nvPr/>
          </p:nvSpPr>
          <p:spPr bwMode="auto">
            <a:xfrm>
              <a:off x="7091816" y="2268340"/>
              <a:ext cx="69762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接收方</a:t>
              </a:r>
              <a:endParaRPr kumimoji="1" lang="zh-CN" altLang="en-US" sz="800">
                <a:solidFill>
                  <a:srgbClr val="0836BF"/>
                </a:solidFill>
              </a:endParaRPr>
            </a:p>
            <a:p>
              <a:pPr algn="ctr"/>
              <a:r>
                <a:rPr kumimoji="1" lang="zh-CN" altLang="en-US" sz="800">
                  <a:solidFill>
                    <a:srgbClr val="0836BF"/>
                  </a:solidFill>
                </a:rPr>
                <a:t>邮件服务器</a:t>
              </a:r>
              <a:endParaRPr kumimoji="1" lang="zh-CN" altLang="en-US" sz="800">
                <a:solidFill>
                  <a:srgbClr val="0836BF"/>
                </a:solidFill>
              </a:endParaRPr>
            </a:p>
          </p:txBody>
        </p:sp>
        <p:sp>
          <p:nvSpPr>
            <p:cNvPr id="530" name="Rectangle 382"/>
            <p:cNvSpPr>
              <a:spLocks noChangeArrowheads="1"/>
            </p:cNvSpPr>
            <p:nvPr/>
          </p:nvSpPr>
          <p:spPr bwMode="auto">
            <a:xfrm>
              <a:off x="7116383" y="2723388"/>
              <a:ext cx="689024" cy="1267387"/>
            </a:xfrm>
            <a:prstGeom prst="rect">
              <a:avLst/>
            </a:prstGeom>
            <a:ln w="38100"/>
          </p:spPr>
          <p:style>
            <a:lnRef idx="2">
              <a:schemeClr val="accent4"/>
            </a:lnRef>
            <a:fillRef idx="1">
              <a:schemeClr val="lt1"/>
            </a:fillRef>
            <a:effectRef idx="0">
              <a:schemeClr val="accent4"/>
            </a:effectRef>
            <a:fontRef idx="minor">
              <a:schemeClr val="dk1"/>
            </a:fontRef>
          </p:style>
          <p:txBody>
            <a:bodyPr wrap="none" anchor="ctr"/>
            <a:lstStyle/>
            <a:p>
              <a:pPr algn="ctr"/>
              <a:endParaRPr lang="zh-CN" altLang="zh-CN" sz="900">
                <a:solidFill>
                  <a:srgbClr val="0836BF"/>
                </a:solidFill>
              </a:endParaRPr>
            </a:p>
          </p:txBody>
        </p:sp>
        <p:sp>
          <p:nvSpPr>
            <p:cNvPr id="531" name="Oval 383"/>
            <p:cNvSpPr>
              <a:spLocks noChangeArrowheads="1"/>
            </p:cNvSpPr>
            <p:nvPr/>
          </p:nvSpPr>
          <p:spPr bwMode="auto">
            <a:xfrm>
              <a:off x="7173380" y="3356500"/>
              <a:ext cx="573764" cy="527205"/>
            </a:xfrm>
            <a:prstGeom prst="ellipse">
              <a:avLst/>
            </a:prstGeom>
            <a:noFill/>
            <a:ln w="19050" algn="ctr">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a:solidFill>
                    <a:srgbClr val="0836BF"/>
                  </a:solidFill>
                </a:rPr>
                <a:t>SMTP</a:t>
              </a:r>
              <a:endParaRPr kumimoji="1" lang="en-US" altLang="zh-CN" sz="800">
                <a:solidFill>
                  <a:srgbClr val="0836BF"/>
                </a:solidFill>
              </a:endParaRPr>
            </a:p>
            <a:p>
              <a:pPr algn="ctr"/>
              <a:r>
                <a:rPr kumimoji="1" lang="zh-CN" altLang="en-US" sz="800">
                  <a:solidFill>
                    <a:srgbClr val="0836BF"/>
                  </a:solidFill>
                </a:rPr>
                <a:t>服务器</a:t>
              </a:r>
              <a:endParaRPr kumimoji="1" lang="zh-CN" altLang="en-US" sz="800">
                <a:solidFill>
                  <a:srgbClr val="0836BF"/>
                </a:solidFill>
              </a:endParaRPr>
            </a:p>
          </p:txBody>
        </p:sp>
        <p:sp>
          <p:nvSpPr>
            <p:cNvPr id="532" name="Oval 384"/>
            <p:cNvSpPr>
              <a:spLocks noChangeArrowheads="1"/>
            </p:cNvSpPr>
            <p:nvPr/>
          </p:nvSpPr>
          <p:spPr bwMode="auto">
            <a:xfrm>
              <a:off x="7173380" y="2775760"/>
              <a:ext cx="573764" cy="527204"/>
            </a:xfrm>
            <a:prstGeom prst="ellipse">
              <a:avLst/>
            </a:prstGeom>
            <a:noFill/>
            <a:ln w="19050">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a:solidFill>
                    <a:srgbClr val="0836BF"/>
                  </a:solidFill>
                </a:rPr>
                <a:t>POP3</a:t>
              </a:r>
              <a:endParaRPr kumimoji="1" lang="en-US" altLang="zh-CN" sz="800">
                <a:solidFill>
                  <a:srgbClr val="0836BF"/>
                </a:solidFill>
              </a:endParaRPr>
            </a:p>
            <a:p>
              <a:pPr algn="ctr"/>
              <a:r>
                <a:rPr kumimoji="1" lang="zh-CN" altLang="en-US" sz="800">
                  <a:solidFill>
                    <a:srgbClr val="0836BF"/>
                  </a:solidFill>
                </a:rPr>
                <a:t>服务器</a:t>
              </a:r>
              <a:endParaRPr kumimoji="1" lang="zh-CN" altLang="en-US" sz="800">
                <a:solidFill>
                  <a:srgbClr val="0836BF"/>
                </a:solidFill>
              </a:endParaRPr>
            </a:p>
          </p:txBody>
        </p:sp>
        <p:sp>
          <p:nvSpPr>
            <p:cNvPr id="533" name="Line 385"/>
            <p:cNvSpPr>
              <a:spLocks noChangeShapeType="1"/>
            </p:cNvSpPr>
            <p:nvPr/>
          </p:nvSpPr>
          <p:spPr bwMode="auto">
            <a:xfrm flipV="1">
              <a:off x="4070238" y="3620684"/>
              <a:ext cx="3101875" cy="0"/>
            </a:xfrm>
            <a:prstGeom prst="line">
              <a:avLst/>
            </a:prstGeom>
            <a:noFill/>
            <a:ln w="7620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34" name="Oval 386"/>
            <p:cNvSpPr>
              <a:spLocks noChangeArrowheads="1"/>
            </p:cNvSpPr>
            <p:nvPr/>
          </p:nvSpPr>
          <p:spPr bwMode="auto">
            <a:xfrm>
              <a:off x="3554736" y="2775760"/>
              <a:ext cx="573765" cy="527204"/>
            </a:xfrm>
            <a:prstGeom prst="ellipse">
              <a:avLst/>
            </a:prstGeom>
            <a:noFill/>
            <a:ln w="19050">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endParaRPr kumimoji="1" lang="en-US" altLang="zh-CN" sz="800" dirty="0">
                <a:solidFill>
                  <a:srgbClr val="0836BF"/>
                </a:solidFill>
              </a:endParaRPr>
            </a:p>
            <a:p>
              <a:pPr algn="ctr"/>
              <a:r>
                <a:rPr kumimoji="1" lang="zh-CN" altLang="en-US" sz="800" dirty="0">
                  <a:solidFill>
                    <a:srgbClr val="0836BF"/>
                  </a:solidFill>
                </a:rPr>
                <a:t>服务器</a:t>
              </a:r>
              <a:endParaRPr kumimoji="1" lang="zh-CN" altLang="en-US" sz="800" dirty="0">
                <a:solidFill>
                  <a:srgbClr val="0836BF"/>
                </a:solidFill>
              </a:endParaRPr>
            </a:p>
          </p:txBody>
        </p:sp>
        <p:sp>
          <p:nvSpPr>
            <p:cNvPr id="535" name="Oval 387"/>
            <p:cNvSpPr>
              <a:spLocks noChangeArrowheads="1"/>
            </p:cNvSpPr>
            <p:nvPr/>
          </p:nvSpPr>
          <p:spPr bwMode="auto">
            <a:xfrm>
              <a:off x="3554736" y="3356500"/>
              <a:ext cx="573765" cy="527205"/>
            </a:xfrm>
            <a:prstGeom prst="ellipse">
              <a:avLst/>
            </a:prstGeom>
            <a:noFill/>
            <a:ln w="19050" algn="ctr">
              <a:solidFill>
                <a:schemeClr val="accent1">
                  <a:lumMod val="50000"/>
                  <a:lumOff val="50000"/>
                </a:schemeClr>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800" dirty="0">
                  <a:solidFill>
                    <a:srgbClr val="0836BF"/>
                  </a:solidFill>
                </a:rPr>
                <a:t>SMTP</a:t>
              </a:r>
              <a:endParaRPr kumimoji="1" lang="en-US" altLang="zh-CN" sz="800" dirty="0">
                <a:solidFill>
                  <a:srgbClr val="0836BF"/>
                </a:solidFill>
              </a:endParaRPr>
            </a:p>
            <a:p>
              <a:pPr algn="ctr"/>
              <a:r>
                <a:rPr kumimoji="1" lang="zh-CN" altLang="en-US" sz="800" dirty="0">
                  <a:solidFill>
                    <a:srgbClr val="0836BF"/>
                  </a:solidFill>
                </a:rPr>
                <a:t>客户</a:t>
              </a:r>
              <a:endParaRPr kumimoji="1" lang="zh-CN" altLang="en-US" sz="800" dirty="0">
                <a:solidFill>
                  <a:srgbClr val="0836BF"/>
                </a:solidFill>
              </a:endParaRPr>
            </a:p>
          </p:txBody>
        </p:sp>
        <p:sp>
          <p:nvSpPr>
            <p:cNvPr id="536" name="Text Box 388"/>
            <p:cNvSpPr txBox="1">
              <a:spLocks noChangeArrowheads="1"/>
            </p:cNvSpPr>
            <p:nvPr/>
          </p:nvSpPr>
          <p:spPr bwMode="auto">
            <a:xfrm>
              <a:off x="8574356" y="2268340"/>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800">
                  <a:solidFill>
                    <a:srgbClr val="0836BF"/>
                  </a:solidFill>
                </a:rPr>
                <a:t>收件人</a:t>
              </a:r>
              <a:endParaRPr kumimoji="1" lang="zh-CN" altLang="en-US" sz="800">
                <a:solidFill>
                  <a:srgbClr val="0836BF"/>
                </a:solidFill>
              </a:endParaRPr>
            </a:p>
            <a:p>
              <a:pPr algn="ctr"/>
              <a:r>
                <a:rPr kumimoji="1" lang="zh-CN" altLang="en-US" sz="800">
                  <a:solidFill>
                    <a:srgbClr val="0836BF"/>
                  </a:solidFill>
                </a:rPr>
                <a:t>用户代理</a:t>
              </a:r>
              <a:endParaRPr kumimoji="1" lang="zh-CN" altLang="en-US" sz="800">
                <a:solidFill>
                  <a:srgbClr val="0836BF"/>
                </a:solidFill>
              </a:endParaRPr>
            </a:p>
          </p:txBody>
        </p:sp>
        <p:sp>
          <p:nvSpPr>
            <p:cNvPr id="537" name="Line 389"/>
            <p:cNvSpPr>
              <a:spLocks noChangeShapeType="1"/>
            </p:cNvSpPr>
            <p:nvPr/>
          </p:nvSpPr>
          <p:spPr bwMode="auto">
            <a:xfrm flipV="1">
              <a:off x="7747144" y="3039944"/>
              <a:ext cx="804284" cy="0"/>
            </a:xfrm>
            <a:prstGeom prst="line">
              <a:avLst/>
            </a:prstGeom>
            <a:noFill/>
            <a:ln w="76200">
              <a:solidFill>
                <a:schemeClr val="hlink"/>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a:solidFill>
                  <a:srgbClr val="0836BF"/>
                </a:solidFill>
              </a:endParaRPr>
            </a:p>
          </p:txBody>
        </p:sp>
        <p:sp>
          <p:nvSpPr>
            <p:cNvPr id="538" name="Text Box 390"/>
            <p:cNvSpPr txBox="1">
              <a:spLocks noChangeArrowheads="1"/>
            </p:cNvSpPr>
            <p:nvPr/>
          </p:nvSpPr>
          <p:spPr bwMode="auto">
            <a:xfrm>
              <a:off x="5219033" y="3636978"/>
              <a:ext cx="62388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800">
                  <a:solidFill>
                    <a:srgbClr val="0836BF"/>
                  </a:solidFill>
                </a:rPr>
                <a:t>TCP </a:t>
              </a:r>
              <a:r>
                <a:rPr kumimoji="1" lang="zh-CN" altLang="en-US" sz="800">
                  <a:solidFill>
                    <a:srgbClr val="0836BF"/>
                  </a:solidFill>
                </a:rPr>
                <a:t>连接</a:t>
              </a:r>
              <a:endParaRPr kumimoji="1" lang="zh-CN" altLang="en-US" sz="800">
                <a:solidFill>
                  <a:srgbClr val="0836BF"/>
                </a:solidFill>
              </a:endParaRPr>
            </a:p>
          </p:txBody>
        </p:sp>
      </p:grpSp>
      <p:grpSp>
        <p:nvGrpSpPr>
          <p:cNvPr id="539" name="Group 437"/>
          <p:cNvGrpSpPr/>
          <p:nvPr/>
        </p:nvGrpSpPr>
        <p:grpSpPr bwMode="auto">
          <a:xfrm flipH="1">
            <a:off x="8609691" y="5098720"/>
            <a:ext cx="516768" cy="460868"/>
            <a:chOff x="1882" y="2163"/>
            <a:chExt cx="408" cy="396"/>
          </a:xfrm>
        </p:grpSpPr>
        <p:grpSp>
          <p:nvGrpSpPr>
            <p:cNvPr id="540" name="Group 395"/>
            <p:cNvGrpSpPr/>
            <p:nvPr/>
          </p:nvGrpSpPr>
          <p:grpSpPr bwMode="auto">
            <a:xfrm>
              <a:off x="2116" y="2468"/>
              <a:ext cx="139" cy="71"/>
              <a:chOff x="375" y="2315"/>
              <a:chExt cx="139" cy="71"/>
            </a:xfrm>
          </p:grpSpPr>
          <p:sp>
            <p:nvSpPr>
              <p:cNvPr id="566" name="Freeform 396"/>
              <p:cNvSpPr/>
              <p:nvPr/>
            </p:nvSpPr>
            <p:spPr bwMode="auto">
              <a:xfrm>
                <a:off x="375" y="2315"/>
                <a:ext cx="139" cy="71"/>
              </a:xfrm>
              <a:custGeom>
                <a:avLst/>
                <a:gdLst>
                  <a:gd name="T0" fmla="*/ 279 w 691"/>
                  <a:gd name="T1" fmla="*/ 11 h 355"/>
                  <a:gd name="T2" fmla="*/ 274 w 691"/>
                  <a:gd name="T3" fmla="*/ 104 h 355"/>
                  <a:gd name="T4" fmla="*/ 455 w 691"/>
                  <a:gd name="T5" fmla="*/ 189 h 355"/>
                  <a:gd name="T6" fmla="*/ 607 w 691"/>
                  <a:gd name="T7" fmla="*/ 226 h 355"/>
                  <a:gd name="T8" fmla="*/ 691 w 691"/>
                  <a:gd name="T9" fmla="*/ 263 h 355"/>
                  <a:gd name="T10" fmla="*/ 687 w 691"/>
                  <a:gd name="T11" fmla="*/ 313 h 355"/>
                  <a:gd name="T12" fmla="*/ 577 w 691"/>
                  <a:gd name="T13" fmla="*/ 343 h 355"/>
                  <a:gd name="T14" fmla="*/ 413 w 691"/>
                  <a:gd name="T15" fmla="*/ 355 h 355"/>
                  <a:gd name="T16" fmla="*/ 274 w 691"/>
                  <a:gd name="T17" fmla="*/ 331 h 355"/>
                  <a:gd name="T18" fmla="*/ 188 w 691"/>
                  <a:gd name="T19" fmla="*/ 307 h 355"/>
                  <a:gd name="T20" fmla="*/ 183 w 691"/>
                  <a:gd name="T21" fmla="*/ 334 h 355"/>
                  <a:gd name="T22" fmla="*/ 74 w 691"/>
                  <a:gd name="T23" fmla="*/ 331 h 355"/>
                  <a:gd name="T24" fmla="*/ 7 w 691"/>
                  <a:gd name="T25" fmla="*/ 318 h 355"/>
                  <a:gd name="T26" fmla="*/ 7 w 691"/>
                  <a:gd name="T27" fmla="*/ 270 h 355"/>
                  <a:gd name="T28" fmla="*/ 0 w 691"/>
                  <a:gd name="T29" fmla="*/ 242 h 355"/>
                  <a:gd name="T30" fmla="*/ 0 w 691"/>
                  <a:gd name="T31" fmla="*/ 173 h 355"/>
                  <a:gd name="T32" fmla="*/ 18 w 691"/>
                  <a:gd name="T33" fmla="*/ 135 h 355"/>
                  <a:gd name="T34" fmla="*/ 53 w 691"/>
                  <a:gd name="T35" fmla="*/ 91 h 355"/>
                  <a:gd name="T36" fmla="*/ 60 w 691"/>
                  <a:gd name="T37" fmla="*/ 0 h 355"/>
                  <a:gd name="T38" fmla="*/ 279 w 691"/>
                  <a:gd name="T39" fmla="*/ 11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1" h="355">
                    <a:moveTo>
                      <a:pt x="279" y="11"/>
                    </a:moveTo>
                    <a:lnTo>
                      <a:pt x="274" y="104"/>
                    </a:lnTo>
                    <a:lnTo>
                      <a:pt x="455" y="189"/>
                    </a:lnTo>
                    <a:lnTo>
                      <a:pt x="607" y="226"/>
                    </a:lnTo>
                    <a:lnTo>
                      <a:pt x="691" y="263"/>
                    </a:lnTo>
                    <a:lnTo>
                      <a:pt x="687" y="313"/>
                    </a:lnTo>
                    <a:lnTo>
                      <a:pt x="577" y="343"/>
                    </a:lnTo>
                    <a:lnTo>
                      <a:pt x="413" y="355"/>
                    </a:lnTo>
                    <a:lnTo>
                      <a:pt x="274" y="331"/>
                    </a:lnTo>
                    <a:lnTo>
                      <a:pt x="188" y="307"/>
                    </a:lnTo>
                    <a:lnTo>
                      <a:pt x="183" y="334"/>
                    </a:lnTo>
                    <a:lnTo>
                      <a:pt x="74" y="331"/>
                    </a:lnTo>
                    <a:lnTo>
                      <a:pt x="7" y="318"/>
                    </a:lnTo>
                    <a:lnTo>
                      <a:pt x="7" y="270"/>
                    </a:lnTo>
                    <a:lnTo>
                      <a:pt x="0" y="242"/>
                    </a:lnTo>
                    <a:lnTo>
                      <a:pt x="0" y="173"/>
                    </a:lnTo>
                    <a:lnTo>
                      <a:pt x="18" y="135"/>
                    </a:lnTo>
                    <a:lnTo>
                      <a:pt x="53" y="91"/>
                    </a:lnTo>
                    <a:lnTo>
                      <a:pt x="60" y="0"/>
                    </a:lnTo>
                    <a:lnTo>
                      <a:pt x="279" y="11"/>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567" name="Freeform 397"/>
              <p:cNvSpPr/>
              <p:nvPr/>
            </p:nvSpPr>
            <p:spPr bwMode="auto">
              <a:xfrm>
                <a:off x="421" y="2341"/>
                <a:ext cx="42" cy="22"/>
              </a:xfrm>
              <a:custGeom>
                <a:avLst/>
                <a:gdLst>
                  <a:gd name="T0" fmla="*/ 53 w 208"/>
                  <a:gd name="T1" fmla="*/ 0 h 110"/>
                  <a:gd name="T2" fmla="*/ 0 w 208"/>
                  <a:gd name="T3" fmla="*/ 58 h 110"/>
                  <a:gd name="T4" fmla="*/ 186 w 208"/>
                  <a:gd name="T5" fmla="*/ 110 h 110"/>
                  <a:gd name="T6" fmla="*/ 208 w 208"/>
                  <a:gd name="T7" fmla="*/ 70 h 110"/>
                  <a:gd name="T8" fmla="*/ 53 w 208"/>
                  <a:gd name="T9" fmla="*/ 0 h 110"/>
                </a:gdLst>
                <a:ahLst/>
                <a:cxnLst>
                  <a:cxn ang="0">
                    <a:pos x="T0" y="T1"/>
                  </a:cxn>
                  <a:cxn ang="0">
                    <a:pos x="T2" y="T3"/>
                  </a:cxn>
                  <a:cxn ang="0">
                    <a:pos x="T4" y="T5"/>
                  </a:cxn>
                  <a:cxn ang="0">
                    <a:pos x="T6" y="T7"/>
                  </a:cxn>
                  <a:cxn ang="0">
                    <a:pos x="T8" y="T9"/>
                  </a:cxn>
                </a:cxnLst>
                <a:rect l="0" t="0" r="r" b="b"/>
                <a:pathLst>
                  <a:path w="208" h="110">
                    <a:moveTo>
                      <a:pt x="53" y="0"/>
                    </a:moveTo>
                    <a:lnTo>
                      <a:pt x="0" y="58"/>
                    </a:lnTo>
                    <a:lnTo>
                      <a:pt x="186" y="110"/>
                    </a:lnTo>
                    <a:lnTo>
                      <a:pt x="208" y="70"/>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68" name="Freeform 398"/>
              <p:cNvSpPr/>
              <p:nvPr/>
            </p:nvSpPr>
            <p:spPr bwMode="auto">
              <a:xfrm>
                <a:off x="463" y="2356"/>
                <a:ext cx="46" cy="13"/>
              </a:xfrm>
              <a:custGeom>
                <a:avLst/>
                <a:gdLst>
                  <a:gd name="T0" fmla="*/ 27 w 233"/>
                  <a:gd name="T1" fmla="*/ 0 h 67"/>
                  <a:gd name="T2" fmla="*/ 0 w 233"/>
                  <a:gd name="T3" fmla="*/ 32 h 67"/>
                  <a:gd name="T4" fmla="*/ 115 w 233"/>
                  <a:gd name="T5" fmla="*/ 62 h 67"/>
                  <a:gd name="T6" fmla="*/ 168 w 233"/>
                  <a:gd name="T7" fmla="*/ 67 h 67"/>
                  <a:gd name="T8" fmla="*/ 233 w 233"/>
                  <a:gd name="T9" fmla="*/ 64 h 67"/>
                  <a:gd name="T10" fmla="*/ 165 w 233"/>
                  <a:gd name="T11" fmla="*/ 30 h 67"/>
                  <a:gd name="T12" fmla="*/ 27 w 233"/>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233" h="67">
                    <a:moveTo>
                      <a:pt x="27" y="0"/>
                    </a:moveTo>
                    <a:lnTo>
                      <a:pt x="0" y="32"/>
                    </a:lnTo>
                    <a:lnTo>
                      <a:pt x="115" y="62"/>
                    </a:lnTo>
                    <a:lnTo>
                      <a:pt x="168" y="67"/>
                    </a:lnTo>
                    <a:lnTo>
                      <a:pt x="233" y="64"/>
                    </a:lnTo>
                    <a:lnTo>
                      <a:pt x="165" y="30"/>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69" name="Freeform 399"/>
              <p:cNvSpPr/>
              <p:nvPr/>
            </p:nvSpPr>
            <p:spPr bwMode="auto">
              <a:xfrm>
                <a:off x="376" y="2341"/>
                <a:ext cx="134" cy="41"/>
              </a:xfrm>
              <a:custGeom>
                <a:avLst/>
                <a:gdLst>
                  <a:gd name="T0" fmla="*/ 670 w 670"/>
                  <a:gd name="T1" fmla="*/ 178 h 209"/>
                  <a:gd name="T2" fmla="*/ 670 w 670"/>
                  <a:gd name="T3" fmla="*/ 146 h 209"/>
                  <a:gd name="T4" fmla="*/ 582 w 670"/>
                  <a:gd name="T5" fmla="*/ 155 h 209"/>
                  <a:gd name="T6" fmla="*/ 442 w 670"/>
                  <a:gd name="T7" fmla="*/ 134 h 209"/>
                  <a:gd name="T8" fmla="*/ 361 w 670"/>
                  <a:gd name="T9" fmla="*/ 116 h 209"/>
                  <a:gd name="T10" fmla="*/ 206 w 670"/>
                  <a:gd name="T11" fmla="*/ 66 h 209"/>
                  <a:gd name="T12" fmla="*/ 140 w 670"/>
                  <a:gd name="T13" fmla="*/ 58 h 209"/>
                  <a:gd name="T14" fmla="*/ 73 w 670"/>
                  <a:gd name="T15" fmla="*/ 34 h 209"/>
                  <a:gd name="T16" fmla="*/ 40 w 670"/>
                  <a:gd name="T17" fmla="*/ 0 h 209"/>
                  <a:gd name="T18" fmla="*/ 0 w 670"/>
                  <a:gd name="T19" fmla="*/ 43 h 209"/>
                  <a:gd name="T20" fmla="*/ 0 w 670"/>
                  <a:gd name="T21" fmla="*/ 132 h 209"/>
                  <a:gd name="T22" fmla="*/ 49 w 670"/>
                  <a:gd name="T23" fmla="*/ 146 h 209"/>
                  <a:gd name="T24" fmla="*/ 170 w 670"/>
                  <a:gd name="T25" fmla="*/ 162 h 209"/>
                  <a:gd name="T26" fmla="*/ 218 w 670"/>
                  <a:gd name="T27" fmla="*/ 167 h 209"/>
                  <a:gd name="T28" fmla="*/ 298 w 670"/>
                  <a:gd name="T29" fmla="*/ 196 h 209"/>
                  <a:gd name="T30" fmla="*/ 388 w 670"/>
                  <a:gd name="T31" fmla="*/ 209 h 209"/>
                  <a:gd name="T32" fmla="*/ 452 w 670"/>
                  <a:gd name="T33" fmla="*/ 209 h 209"/>
                  <a:gd name="T34" fmla="*/ 553 w 670"/>
                  <a:gd name="T35" fmla="*/ 209 h 209"/>
                  <a:gd name="T36" fmla="*/ 670 w 670"/>
                  <a:gd name="T37" fmla="*/ 17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0" h="209">
                    <a:moveTo>
                      <a:pt x="670" y="178"/>
                    </a:moveTo>
                    <a:lnTo>
                      <a:pt x="670" y="146"/>
                    </a:lnTo>
                    <a:lnTo>
                      <a:pt x="582" y="155"/>
                    </a:lnTo>
                    <a:lnTo>
                      <a:pt x="442" y="134"/>
                    </a:lnTo>
                    <a:lnTo>
                      <a:pt x="361" y="116"/>
                    </a:lnTo>
                    <a:lnTo>
                      <a:pt x="206" y="66"/>
                    </a:lnTo>
                    <a:lnTo>
                      <a:pt x="140" y="58"/>
                    </a:lnTo>
                    <a:lnTo>
                      <a:pt x="73" y="34"/>
                    </a:lnTo>
                    <a:lnTo>
                      <a:pt x="40" y="0"/>
                    </a:lnTo>
                    <a:lnTo>
                      <a:pt x="0" y="43"/>
                    </a:lnTo>
                    <a:lnTo>
                      <a:pt x="0" y="132"/>
                    </a:lnTo>
                    <a:lnTo>
                      <a:pt x="49" y="146"/>
                    </a:lnTo>
                    <a:lnTo>
                      <a:pt x="170" y="162"/>
                    </a:lnTo>
                    <a:lnTo>
                      <a:pt x="218" y="167"/>
                    </a:lnTo>
                    <a:lnTo>
                      <a:pt x="298" y="196"/>
                    </a:lnTo>
                    <a:lnTo>
                      <a:pt x="388" y="209"/>
                    </a:lnTo>
                    <a:lnTo>
                      <a:pt x="452" y="209"/>
                    </a:lnTo>
                    <a:lnTo>
                      <a:pt x="553" y="209"/>
                    </a:lnTo>
                    <a:lnTo>
                      <a:pt x="670"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70" name="Freeform 400"/>
              <p:cNvSpPr/>
              <p:nvPr/>
            </p:nvSpPr>
            <p:spPr bwMode="auto">
              <a:xfrm>
                <a:off x="386" y="2317"/>
                <a:ext cx="44" cy="34"/>
              </a:xfrm>
              <a:custGeom>
                <a:avLst/>
                <a:gdLst>
                  <a:gd name="T0" fmla="*/ 214 w 219"/>
                  <a:gd name="T1" fmla="*/ 11 h 171"/>
                  <a:gd name="T2" fmla="*/ 207 w 219"/>
                  <a:gd name="T3" fmla="*/ 96 h 171"/>
                  <a:gd name="T4" fmla="*/ 219 w 219"/>
                  <a:gd name="T5" fmla="*/ 114 h 171"/>
                  <a:gd name="T6" fmla="*/ 170 w 219"/>
                  <a:gd name="T7" fmla="*/ 171 h 171"/>
                  <a:gd name="T8" fmla="*/ 103 w 219"/>
                  <a:gd name="T9" fmla="*/ 171 h 171"/>
                  <a:gd name="T10" fmla="*/ 26 w 219"/>
                  <a:gd name="T11" fmla="*/ 146 h 171"/>
                  <a:gd name="T12" fmla="*/ 0 w 219"/>
                  <a:gd name="T13" fmla="*/ 112 h 171"/>
                  <a:gd name="T14" fmla="*/ 15 w 219"/>
                  <a:gd name="T15" fmla="*/ 89 h 171"/>
                  <a:gd name="T16" fmla="*/ 20 w 219"/>
                  <a:gd name="T17" fmla="*/ 0 h 171"/>
                  <a:gd name="T18" fmla="*/ 214 w 219"/>
                  <a:gd name="T19" fmla="*/ 1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171">
                    <a:moveTo>
                      <a:pt x="214" y="11"/>
                    </a:moveTo>
                    <a:lnTo>
                      <a:pt x="207" y="96"/>
                    </a:lnTo>
                    <a:lnTo>
                      <a:pt x="219" y="114"/>
                    </a:lnTo>
                    <a:lnTo>
                      <a:pt x="170" y="171"/>
                    </a:lnTo>
                    <a:lnTo>
                      <a:pt x="103" y="171"/>
                    </a:lnTo>
                    <a:lnTo>
                      <a:pt x="26" y="146"/>
                    </a:lnTo>
                    <a:lnTo>
                      <a:pt x="0" y="112"/>
                    </a:lnTo>
                    <a:lnTo>
                      <a:pt x="15" y="89"/>
                    </a:lnTo>
                    <a:lnTo>
                      <a:pt x="20" y="0"/>
                    </a:lnTo>
                    <a:lnTo>
                      <a:pt x="214" y="11"/>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541" name="Group 401"/>
            <p:cNvGrpSpPr/>
            <p:nvPr/>
          </p:nvGrpSpPr>
          <p:grpSpPr bwMode="auto">
            <a:xfrm>
              <a:off x="2119" y="2344"/>
              <a:ext cx="58" cy="142"/>
              <a:chOff x="378" y="2191"/>
              <a:chExt cx="58" cy="142"/>
            </a:xfrm>
          </p:grpSpPr>
          <p:sp>
            <p:nvSpPr>
              <p:cNvPr id="564" name="Freeform 402"/>
              <p:cNvSpPr/>
              <p:nvPr/>
            </p:nvSpPr>
            <p:spPr bwMode="auto">
              <a:xfrm>
                <a:off x="378" y="2191"/>
                <a:ext cx="58" cy="142"/>
              </a:xfrm>
              <a:custGeom>
                <a:avLst/>
                <a:gdLst>
                  <a:gd name="T0" fmla="*/ 24 w 292"/>
                  <a:gd name="T1" fmla="*/ 15 h 710"/>
                  <a:gd name="T2" fmla="*/ 6 w 292"/>
                  <a:gd name="T3" fmla="*/ 256 h 710"/>
                  <a:gd name="T4" fmla="*/ 10 w 292"/>
                  <a:gd name="T5" fmla="*/ 454 h 710"/>
                  <a:gd name="T6" fmla="*/ 0 w 292"/>
                  <a:gd name="T7" fmla="*/ 678 h 710"/>
                  <a:gd name="T8" fmla="*/ 144 w 292"/>
                  <a:gd name="T9" fmla="*/ 710 h 710"/>
                  <a:gd name="T10" fmla="*/ 283 w 292"/>
                  <a:gd name="T11" fmla="*/ 710 h 710"/>
                  <a:gd name="T12" fmla="*/ 292 w 292"/>
                  <a:gd name="T13" fmla="*/ 0 h 710"/>
                  <a:gd name="T14" fmla="*/ 24 w 292"/>
                  <a:gd name="T15" fmla="*/ 15 h 7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10">
                    <a:moveTo>
                      <a:pt x="24" y="15"/>
                    </a:moveTo>
                    <a:lnTo>
                      <a:pt x="6" y="256"/>
                    </a:lnTo>
                    <a:lnTo>
                      <a:pt x="10" y="454"/>
                    </a:lnTo>
                    <a:lnTo>
                      <a:pt x="0" y="678"/>
                    </a:lnTo>
                    <a:lnTo>
                      <a:pt x="144" y="710"/>
                    </a:lnTo>
                    <a:lnTo>
                      <a:pt x="283" y="710"/>
                    </a:lnTo>
                    <a:lnTo>
                      <a:pt x="292" y="0"/>
                    </a:lnTo>
                    <a:lnTo>
                      <a:pt x="24" y="15"/>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565" name="Freeform 403"/>
              <p:cNvSpPr/>
              <p:nvPr/>
            </p:nvSpPr>
            <p:spPr bwMode="auto">
              <a:xfrm>
                <a:off x="383" y="2193"/>
                <a:ext cx="50" cy="136"/>
              </a:xfrm>
              <a:custGeom>
                <a:avLst/>
                <a:gdLst>
                  <a:gd name="T0" fmla="*/ 23 w 252"/>
                  <a:gd name="T1" fmla="*/ 21 h 681"/>
                  <a:gd name="T2" fmla="*/ 0 w 252"/>
                  <a:gd name="T3" fmla="*/ 223 h 681"/>
                  <a:gd name="T4" fmla="*/ 5 w 252"/>
                  <a:gd name="T5" fmla="*/ 385 h 681"/>
                  <a:gd name="T6" fmla="*/ 5 w 252"/>
                  <a:gd name="T7" fmla="*/ 633 h 681"/>
                  <a:gd name="T8" fmla="*/ 128 w 252"/>
                  <a:gd name="T9" fmla="*/ 681 h 681"/>
                  <a:gd name="T10" fmla="*/ 238 w 252"/>
                  <a:gd name="T11" fmla="*/ 681 h 681"/>
                  <a:gd name="T12" fmla="*/ 252 w 252"/>
                  <a:gd name="T13" fmla="*/ 0 h 681"/>
                  <a:gd name="T14" fmla="*/ 23 w 252"/>
                  <a:gd name="T15" fmla="*/ 21 h 6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681">
                    <a:moveTo>
                      <a:pt x="23" y="21"/>
                    </a:moveTo>
                    <a:lnTo>
                      <a:pt x="0" y="223"/>
                    </a:lnTo>
                    <a:lnTo>
                      <a:pt x="5" y="385"/>
                    </a:lnTo>
                    <a:lnTo>
                      <a:pt x="5" y="633"/>
                    </a:lnTo>
                    <a:lnTo>
                      <a:pt x="128" y="681"/>
                    </a:lnTo>
                    <a:lnTo>
                      <a:pt x="238" y="681"/>
                    </a:lnTo>
                    <a:lnTo>
                      <a:pt x="252" y="0"/>
                    </a:lnTo>
                    <a:lnTo>
                      <a:pt x="23" y="21"/>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grpSp>
          <p:nvGrpSpPr>
            <p:cNvPr id="542" name="Group 404"/>
            <p:cNvGrpSpPr/>
            <p:nvPr/>
          </p:nvGrpSpPr>
          <p:grpSpPr bwMode="auto">
            <a:xfrm>
              <a:off x="2149" y="2488"/>
              <a:ext cx="141" cy="71"/>
              <a:chOff x="408" y="2335"/>
              <a:chExt cx="141" cy="71"/>
            </a:xfrm>
          </p:grpSpPr>
          <p:sp>
            <p:nvSpPr>
              <p:cNvPr id="559" name="Freeform 405"/>
              <p:cNvSpPr/>
              <p:nvPr/>
            </p:nvSpPr>
            <p:spPr bwMode="auto">
              <a:xfrm>
                <a:off x="408" y="2335"/>
                <a:ext cx="141" cy="71"/>
              </a:xfrm>
              <a:custGeom>
                <a:avLst/>
                <a:gdLst>
                  <a:gd name="T0" fmla="*/ 285 w 703"/>
                  <a:gd name="T1" fmla="*/ 13 h 356"/>
                  <a:gd name="T2" fmla="*/ 280 w 703"/>
                  <a:gd name="T3" fmla="*/ 104 h 356"/>
                  <a:gd name="T4" fmla="*/ 463 w 703"/>
                  <a:gd name="T5" fmla="*/ 191 h 356"/>
                  <a:gd name="T6" fmla="*/ 617 w 703"/>
                  <a:gd name="T7" fmla="*/ 227 h 356"/>
                  <a:gd name="T8" fmla="*/ 703 w 703"/>
                  <a:gd name="T9" fmla="*/ 264 h 356"/>
                  <a:gd name="T10" fmla="*/ 698 w 703"/>
                  <a:gd name="T11" fmla="*/ 314 h 356"/>
                  <a:gd name="T12" fmla="*/ 588 w 703"/>
                  <a:gd name="T13" fmla="*/ 345 h 356"/>
                  <a:gd name="T14" fmla="*/ 420 w 703"/>
                  <a:gd name="T15" fmla="*/ 356 h 356"/>
                  <a:gd name="T16" fmla="*/ 280 w 703"/>
                  <a:gd name="T17" fmla="*/ 332 h 356"/>
                  <a:gd name="T18" fmla="*/ 194 w 703"/>
                  <a:gd name="T19" fmla="*/ 307 h 356"/>
                  <a:gd name="T20" fmla="*/ 188 w 703"/>
                  <a:gd name="T21" fmla="*/ 335 h 356"/>
                  <a:gd name="T22" fmla="*/ 76 w 703"/>
                  <a:gd name="T23" fmla="*/ 332 h 356"/>
                  <a:gd name="T24" fmla="*/ 8 w 703"/>
                  <a:gd name="T25" fmla="*/ 320 h 356"/>
                  <a:gd name="T26" fmla="*/ 8 w 703"/>
                  <a:gd name="T27" fmla="*/ 271 h 356"/>
                  <a:gd name="T28" fmla="*/ 0 w 703"/>
                  <a:gd name="T29" fmla="*/ 243 h 356"/>
                  <a:gd name="T30" fmla="*/ 0 w 703"/>
                  <a:gd name="T31" fmla="*/ 174 h 356"/>
                  <a:gd name="T32" fmla="*/ 22 w 703"/>
                  <a:gd name="T33" fmla="*/ 136 h 356"/>
                  <a:gd name="T34" fmla="*/ 56 w 703"/>
                  <a:gd name="T35" fmla="*/ 94 h 356"/>
                  <a:gd name="T36" fmla="*/ 64 w 703"/>
                  <a:gd name="T37" fmla="*/ 0 h 356"/>
                  <a:gd name="T38" fmla="*/ 285 w 703"/>
                  <a:gd name="T39" fmla="*/ 1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356">
                    <a:moveTo>
                      <a:pt x="285" y="13"/>
                    </a:moveTo>
                    <a:lnTo>
                      <a:pt x="280" y="104"/>
                    </a:lnTo>
                    <a:lnTo>
                      <a:pt x="463" y="191"/>
                    </a:lnTo>
                    <a:lnTo>
                      <a:pt x="617" y="227"/>
                    </a:lnTo>
                    <a:lnTo>
                      <a:pt x="703" y="264"/>
                    </a:lnTo>
                    <a:lnTo>
                      <a:pt x="698" y="314"/>
                    </a:lnTo>
                    <a:lnTo>
                      <a:pt x="588" y="345"/>
                    </a:lnTo>
                    <a:lnTo>
                      <a:pt x="420" y="356"/>
                    </a:lnTo>
                    <a:lnTo>
                      <a:pt x="280" y="332"/>
                    </a:lnTo>
                    <a:lnTo>
                      <a:pt x="194" y="307"/>
                    </a:lnTo>
                    <a:lnTo>
                      <a:pt x="188" y="335"/>
                    </a:lnTo>
                    <a:lnTo>
                      <a:pt x="76" y="332"/>
                    </a:lnTo>
                    <a:lnTo>
                      <a:pt x="8" y="320"/>
                    </a:lnTo>
                    <a:lnTo>
                      <a:pt x="8" y="271"/>
                    </a:lnTo>
                    <a:lnTo>
                      <a:pt x="0" y="243"/>
                    </a:lnTo>
                    <a:lnTo>
                      <a:pt x="0" y="174"/>
                    </a:lnTo>
                    <a:lnTo>
                      <a:pt x="22" y="136"/>
                    </a:lnTo>
                    <a:lnTo>
                      <a:pt x="56" y="94"/>
                    </a:lnTo>
                    <a:lnTo>
                      <a:pt x="64" y="0"/>
                    </a:lnTo>
                    <a:lnTo>
                      <a:pt x="285" y="13"/>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560" name="Freeform 406"/>
              <p:cNvSpPr/>
              <p:nvPr/>
            </p:nvSpPr>
            <p:spPr bwMode="auto">
              <a:xfrm>
                <a:off x="455" y="2361"/>
                <a:ext cx="42" cy="22"/>
              </a:xfrm>
              <a:custGeom>
                <a:avLst/>
                <a:gdLst>
                  <a:gd name="T0" fmla="*/ 53 w 210"/>
                  <a:gd name="T1" fmla="*/ 0 h 111"/>
                  <a:gd name="T2" fmla="*/ 0 w 210"/>
                  <a:gd name="T3" fmla="*/ 60 h 111"/>
                  <a:gd name="T4" fmla="*/ 187 w 210"/>
                  <a:gd name="T5" fmla="*/ 111 h 111"/>
                  <a:gd name="T6" fmla="*/ 210 w 210"/>
                  <a:gd name="T7" fmla="*/ 71 h 111"/>
                  <a:gd name="T8" fmla="*/ 53 w 210"/>
                  <a:gd name="T9" fmla="*/ 0 h 111"/>
                </a:gdLst>
                <a:ahLst/>
                <a:cxnLst>
                  <a:cxn ang="0">
                    <a:pos x="T0" y="T1"/>
                  </a:cxn>
                  <a:cxn ang="0">
                    <a:pos x="T2" y="T3"/>
                  </a:cxn>
                  <a:cxn ang="0">
                    <a:pos x="T4" y="T5"/>
                  </a:cxn>
                  <a:cxn ang="0">
                    <a:pos x="T6" y="T7"/>
                  </a:cxn>
                  <a:cxn ang="0">
                    <a:pos x="T8" y="T9"/>
                  </a:cxn>
                </a:cxnLst>
                <a:rect l="0" t="0" r="r" b="b"/>
                <a:pathLst>
                  <a:path w="210" h="111">
                    <a:moveTo>
                      <a:pt x="53" y="0"/>
                    </a:moveTo>
                    <a:lnTo>
                      <a:pt x="0" y="60"/>
                    </a:lnTo>
                    <a:lnTo>
                      <a:pt x="187" y="111"/>
                    </a:lnTo>
                    <a:lnTo>
                      <a:pt x="210" y="71"/>
                    </a:lnTo>
                    <a:lnTo>
                      <a:pt x="53"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61" name="Freeform 407"/>
              <p:cNvSpPr/>
              <p:nvPr/>
            </p:nvSpPr>
            <p:spPr bwMode="auto">
              <a:xfrm>
                <a:off x="497" y="2377"/>
                <a:ext cx="47" cy="13"/>
              </a:xfrm>
              <a:custGeom>
                <a:avLst/>
                <a:gdLst>
                  <a:gd name="T0" fmla="*/ 27 w 237"/>
                  <a:gd name="T1" fmla="*/ 0 h 66"/>
                  <a:gd name="T2" fmla="*/ 0 w 237"/>
                  <a:gd name="T3" fmla="*/ 31 h 66"/>
                  <a:gd name="T4" fmla="*/ 116 w 237"/>
                  <a:gd name="T5" fmla="*/ 59 h 66"/>
                  <a:gd name="T6" fmla="*/ 171 w 237"/>
                  <a:gd name="T7" fmla="*/ 66 h 66"/>
                  <a:gd name="T8" fmla="*/ 237 w 237"/>
                  <a:gd name="T9" fmla="*/ 61 h 66"/>
                  <a:gd name="T10" fmla="*/ 168 w 237"/>
                  <a:gd name="T11" fmla="*/ 28 h 66"/>
                  <a:gd name="T12" fmla="*/ 27 w 237"/>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237" h="66">
                    <a:moveTo>
                      <a:pt x="27" y="0"/>
                    </a:moveTo>
                    <a:lnTo>
                      <a:pt x="0" y="31"/>
                    </a:lnTo>
                    <a:lnTo>
                      <a:pt x="116" y="59"/>
                    </a:lnTo>
                    <a:lnTo>
                      <a:pt x="171" y="66"/>
                    </a:lnTo>
                    <a:lnTo>
                      <a:pt x="237" y="61"/>
                    </a:lnTo>
                    <a:lnTo>
                      <a:pt x="168" y="28"/>
                    </a:lnTo>
                    <a:lnTo>
                      <a:pt x="27" y="0"/>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62" name="Freeform 408"/>
              <p:cNvSpPr/>
              <p:nvPr/>
            </p:nvSpPr>
            <p:spPr bwMode="auto">
              <a:xfrm>
                <a:off x="410" y="2361"/>
                <a:ext cx="135" cy="42"/>
              </a:xfrm>
              <a:custGeom>
                <a:avLst/>
                <a:gdLst>
                  <a:gd name="T0" fmla="*/ 678 w 678"/>
                  <a:gd name="T1" fmla="*/ 178 h 211"/>
                  <a:gd name="T2" fmla="*/ 678 w 678"/>
                  <a:gd name="T3" fmla="*/ 147 h 211"/>
                  <a:gd name="T4" fmla="*/ 590 w 678"/>
                  <a:gd name="T5" fmla="*/ 156 h 211"/>
                  <a:gd name="T6" fmla="*/ 446 w 678"/>
                  <a:gd name="T7" fmla="*/ 136 h 211"/>
                  <a:gd name="T8" fmla="*/ 365 w 678"/>
                  <a:gd name="T9" fmla="*/ 117 h 211"/>
                  <a:gd name="T10" fmla="*/ 209 w 678"/>
                  <a:gd name="T11" fmla="*/ 66 h 211"/>
                  <a:gd name="T12" fmla="*/ 140 w 678"/>
                  <a:gd name="T13" fmla="*/ 60 h 211"/>
                  <a:gd name="T14" fmla="*/ 74 w 678"/>
                  <a:gd name="T15" fmla="*/ 35 h 211"/>
                  <a:gd name="T16" fmla="*/ 39 w 678"/>
                  <a:gd name="T17" fmla="*/ 0 h 211"/>
                  <a:gd name="T18" fmla="*/ 0 w 678"/>
                  <a:gd name="T19" fmla="*/ 44 h 211"/>
                  <a:gd name="T20" fmla="*/ 0 w 678"/>
                  <a:gd name="T21" fmla="*/ 133 h 211"/>
                  <a:gd name="T22" fmla="*/ 50 w 678"/>
                  <a:gd name="T23" fmla="*/ 147 h 211"/>
                  <a:gd name="T24" fmla="*/ 171 w 678"/>
                  <a:gd name="T25" fmla="*/ 162 h 211"/>
                  <a:gd name="T26" fmla="*/ 220 w 678"/>
                  <a:gd name="T27" fmla="*/ 170 h 211"/>
                  <a:gd name="T28" fmla="*/ 300 w 678"/>
                  <a:gd name="T29" fmla="*/ 197 h 211"/>
                  <a:gd name="T30" fmla="*/ 392 w 678"/>
                  <a:gd name="T31" fmla="*/ 211 h 211"/>
                  <a:gd name="T32" fmla="*/ 458 w 678"/>
                  <a:gd name="T33" fmla="*/ 211 h 211"/>
                  <a:gd name="T34" fmla="*/ 560 w 678"/>
                  <a:gd name="T35" fmla="*/ 211 h 211"/>
                  <a:gd name="T36" fmla="*/ 678 w 678"/>
                  <a:gd name="T37" fmla="*/ 17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8" h="211">
                    <a:moveTo>
                      <a:pt x="678" y="178"/>
                    </a:moveTo>
                    <a:lnTo>
                      <a:pt x="678" y="147"/>
                    </a:lnTo>
                    <a:lnTo>
                      <a:pt x="590" y="156"/>
                    </a:lnTo>
                    <a:lnTo>
                      <a:pt x="446" y="136"/>
                    </a:lnTo>
                    <a:lnTo>
                      <a:pt x="365" y="117"/>
                    </a:lnTo>
                    <a:lnTo>
                      <a:pt x="209" y="66"/>
                    </a:lnTo>
                    <a:lnTo>
                      <a:pt x="140" y="60"/>
                    </a:lnTo>
                    <a:lnTo>
                      <a:pt x="74" y="35"/>
                    </a:lnTo>
                    <a:lnTo>
                      <a:pt x="39" y="0"/>
                    </a:lnTo>
                    <a:lnTo>
                      <a:pt x="0" y="44"/>
                    </a:lnTo>
                    <a:lnTo>
                      <a:pt x="0" y="133"/>
                    </a:lnTo>
                    <a:lnTo>
                      <a:pt x="50" y="147"/>
                    </a:lnTo>
                    <a:lnTo>
                      <a:pt x="171" y="162"/>
                    </a:lnTo>
                    <a:lnTo>
                      <a:pt x="220" y="170"/>
                    </a:lnTo>
                    <a:lnTo>
                      <a:pt x="300" y="197"/>
                    </a:lnTo>
                    <a:lnTo>
                      <a:pt x="392" y="211"/>
                    </a:lnTo>
                    <a:lnTo>
                      <a:pt x="458" y="211"/>
                    </a:lnTo>
                    <a:lnTo>
                      <a:pt x="560" y="211"/>
                    </a:lnTo>
                    <a:lnTo>
                      <a:pt x="678" y="178"/>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63" name="Freeform 409"/>
              <p:cNvSpPr/>
              <p:nvPr/>
            </p:nvSpPr>
            <p:spPr bwMode="auto">
              <a:xfrm>
                <a:off x="419" y="2337"/>
                <a:ext cx="45" cy="34"/>
              </a:xfrm>
              <a:custGeom>
                <a:avLst/>
                <a:gdLst>
                  <a:gd name="T0" fmla="*/ 216 w 224"/>
                  <a:gd name="T1" fmla="*/ 12 h 170"/>
                  <a:gd name="T2" fmla="*/ 210 w 224"/>
                  <a:gd name="T3" fmla="*/ 95 h 170"/>
                  <a:gd name="T4" fmla="*/ 224 w 224"/>
                  <a:gd name="T5" fmla="*/ 114 h 170"/>
                  <a:gd name="T6" fmla="*/ 173 w 224"/>
                  <a:gd name="T7" fmla="*/ 170 h 170"/>
                  <a:gd name="T8" fmla="*/ 105 w 224"/>
                  <a:gd name="T9" fmla="*/ 170 h 170"/>
                  <a:gd name="T10" fmla="*/ 28 w 224"/>
                  <a:gd name="T11" fmla="*/ 145 h 170"/>
                  <a:gd name="T12" fmla="*/ 0 w 224"/>
                  <a:gd name="T13" fmla="*/ 112 h 170"/>
                  <a:gd name="T14" fmla="*/ 16 w 224"/>
                  <a:gd name="T15" fmla="*/ 89 h 170"/>
                  <a:gd name="T16" fmla="*/ 20 w 224"/>
                  <a:gd name="T17" fmla="*/ 0 h 170"/>
                  <a:gd name="T18" fmla="*/ 216 w 224"/>
                  <a:gd name="T1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70">
                    <a:moveTo>
                      <a:pt x="216" y="12"/>
                    </a:moveTo>
                    <a:lnTo>
                      <a:pt x="210" y="95"/>
                    </a:lnTo>
                    <a:lnTo>
                      <a:pt x="224" y="114"/>
                    </a:lnTo>
                    <a:lnTo>
                      <a:pt x="173" y="170"/>
                    </a:lnTo>
                    <a:lnTo>
                      <a:pt x="105" y="170"/>
                    </a:lnTo>
                    <a:lnTo>
                      <a:pt x="28" y="145"/>
                    </a:lnTo>
                    <a:lnTo>
                      <a:pt x="0" y="112"/>
                    </a:lnTo>
                    <a:lnTo>
                      <a:pt x="16" y="89"/>
                    </a:lnTo>
                    <a:lnTo>
                      <a:pt x="20" y="0"/>
                    </a:lnTo>
                    <a:lnTo>
                      <a:pt x="216" y="12"/>
                    </a:lnTo>
                    <a:close/>
                  </a:path>
                </a:pathLst>
              </a:custGeom>
              <a:solidFill>
                <a:srgbClr val="A0A0A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543" name="Oval 410"/>
            <p:cNvSpPr>
              <a:spLocks noChangeArrowheads="1"/>
            </p:cNvSpPr>
            <p:nvPr/>
          </p:nvSpPr>
          <p:spPr bwMode="auto">
            <a:xfrm>
              <a:off x="1939" y="2489"/>
              <a:ext cx="167" cy="65"/>
            </a:xfrm>
            <a:prstGeom prst="ellipse">
              <a:avLst/>
            </a:prstGeom>
            <a:solidFill>
              <a:srgbClr val="606060"/>
            </a:solidFill>
            <a:ln w="3175">
              <a:solidFill>
                <a:srgbClr val="000000"/>
              </a:solidFill>
              <a:round/>
            </a:ln>
          </p:spPr>
          <p:txBody>
            <a:bodyPr/>
            <a:lstStyle/>
            <a:p>
              <a:endParaRPr lang="zh-CN" altLang="zh-CN" sz="900">
                <a:solidFill>
                  <a:srgbClr val="0836BF"/>
                </a:solidFill>
              </a:endParaRPr>
            </a:p>
          </p:txBody>
        </p:sp>
        <p:sp>
          <p:nvSpPr>
            <p:cNvPr id="544" name="Rectangle 411"/>
            <p:cNvSpPr>
              <a:spLocks noChangeArrowheads="1"/>
            </p:cNvSpPr>
            <p:nvPr/>
          </p:nvSpPr>
          <p:spPr bwMode="auto">
            <a:xfrm>
              <a:off x="2000" y="2360"/>
              <a:ext cx="44" cy="148"/>
            </a:xfrm>
            <a:prstGeom prst="rect">
              <a:avLst/>
            </a:prstGeom>
            <a:solidFill>
              <a:srgbClr val="606060"/>
            </a:solidFill>
            <a:ln w="3175">
              <a:solidFill>
                <a:srgbClr val="000000"/>
              </a:solidFill>
              <a:miter lim="800000"/>
            </a:ln>
          </p:spPr>
          <p:txBody>
            <a:bodyPr/>
            <a:lstStyle/>
            <a:p>
              <a:endParaRPr lang="zh-CN" altLang="zh-CN" sz="900">
                <a:solidFill>
                  <a:srgbClr val="0836BF"/>
                </a:solidFill>
              </a:endParaRPr>
            </a:p>
          </p:txBody>
        </p:sp>
        <p:grpSp>
          <p:nvGrpSpPr>
            <p:cNvPr id="545" name="Group 412"/>
            <p:cNvGrpSpPr/>
            <p:nvPr/>
          </p:nvGrpSpPr>
          <p:grpSpPr bwMode="auto">
            <a:xfrm>
              <a:off x="1923" y="2304"/>
              <a:ext cx="221" cy="77"/>
              <a:chOff x="182" y="2151"/>
              <a:chExt cx="221" cy="77"/>
            </a:xfrm>
          </p:grpSpPr>
          <p:sp>
            <p:nvSpPr>
              <p:cNvPr id="557" name="Freeform 413"/>
              <p:cNvSpPr/>
              <p:nvPr/>
            </p:nvSpPr>
            <p:spPr bwMode="auto">
              <a:xfrm>
                <a:off x="182" y="2151"/>
                <a:ext cx="221" cy="77"/>
              </a:xfrm>
              <a:custGeom>
                <a:avLst/>
                <a:gdLst>
                  <a:gd name="T0" fmla="*/ 1106 w 1106"/>
                  <a:gd name="T1" fmla="*/ 202 h 386"/>
                  <a:gd name="T2" fmla="*/ 1099 w 1106"/>
                  <a:gd name="T3" fmla="*/ 321 h 386"/>
                  <a:gd name="T4" fmla="*/ 735 w 1106"/>
                  <a:gd name="T5" fmla="*/ 386 h 386"/>
                  <a:gd name="T6" fmla="*/ 334 w 1106"/>
                  <a:gd name="T7" fmla="*/ 386 h 386"/>
                  <a:gd name="T8" fmla="*/ 19 w 1106"/>
                  <a:gd name="T9" fmla="*/ 288 h 386"/>
                  <a:gd name="T10" fmla="*/ 0 w 1106"/>
                  <a:gd name="T11" fmla="*/ 10 h 386"/>
                  <a:gd name="T12" fmla="*/ 625 w 1106"/>
                  <a:gd name="T13" fmla="*/ 0 h 386"/>
                  <a:gd name="T14" fmla="*/ 1106 w 1106"/>
                  <a:gd name="T15" fmla="*/ 202 h 3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6" h="386">
                    <a:moveTo>
                      <a:pt x="1106" y="202"/>
                    </a:moveTo>
                    <a:lnTo>
                      <a:pt x="1099" y="321"/>
                    </a:lnTo>
                    <a:lnTo>
                      <a:pt x="735" y="386"/>
                    </a:lnTo>
                    <a:lnTo>
                      <a:pt x="334" y="386"/>
                    </a:lnTo>
                    <a:lnTo>
                      <a:pt x="19" y="288"/>
                    </a:lnTo>
                    <a:lnTo>
                      <a:pt x="0" y="10"/>
                    </a:lnTo>
                    <a:lnTo>
                      <a:pt x="625" y="0"/>
                    </a:lnTo>
                    <a:lnTo>
                      <a:pt x="1106" y="202"/>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558" name="Freeform 414"/>
              <p:cNvSpPr/>
              <p:nvPr/>
            </p:nvSpPr>
            <p:spPr bwMode="auto">
              <a:xfrm>
                <a:off x="187" y="2180"/>
                <a:ext cx="211" cy="45"/>
              </a:xfrm>
              <a:custGeom>
                <a:avLst/>
                <a:gdLst>
                  <a:gd name="T0" fmla="*/ 1055 w 1055"/>
                  <a:gd name="T1" fmla="*/ 75 h 221"/>
                  <a:gd name="T2" fmla="*/ 1049 w 1055"/>
                  <a:gd name="T3" fmla="*/ 162 h 221"/>
                  <a:gd name="T4" fmla="*/ 721 w 1055"/>
                  <a:gd name="T5" fmla="*/ 221 h 221"/>
                  <a:gd name="T6" fmla="*/ 296 w 1055"/>
                  <a:gd name="T7" fmla="*/ 221 h 221"/>
                  <a:gd name="T8" fmla="*/ 0 w 1055"/>
                  <a:gd name="T9" fmla="*/ 119 h 221"/>
                  <a:gd name="T10" fmla="*/ 0 w 1055"/>
                  <a:gd name="T11" fmla="*/ 0 h 221"/>
                  <a:gd name="T12" fmla="*/ 283 w 1055"/>
                  <a:gd name="T13" fmla="*/ 119 h 221"/>
                  <a:gd name="T14" fmla="*/ 716 w 1055"/>
                  <a:gd name="T15" fmla="*/ 124 h 221"/>
                  <a:gd name="T16" fmla="*/ 1055 w 1055"/>
                  <a:gd name="T17" fmla="*/ 7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5" h="221">
                    <a:moveTo>
                      <a:pt x="1055" y="75"/>
                    </a:moveTo>
                    <a:lnTo>
                      <a:pt x="1049" y="162"/>
                    </a:lnTo>
                    <a:lnTo>
                      <a:pt x="721" y="221"/>
                    </a:lnTo>
                    <a:lnTo>
                      <a:pt x="296" y="221"/>
                    </a:lnTo>
                    <a:lnTo>
                      <a:pt x="0" y="119"/>
                    </a:lnTo>
                    <a:lnTo>
                      <a:pt x="0" y="0"/>
                    </a:lnTo>
                    <a:lnTo>
                      <a:pt x="283" y="119"/>
                    </a:lnTo>
                    <a:lnTo>
                      <a:pt x="716" y="124"/>
                    </a:lnTo>
                    <a:lnTo>
                      <a:pt x="1055" y="75"/>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546" name="Freeform 415"/>
            <p:cNvSpPr/>
            <p:nvPr/>
          </p:nvSpPr>
          <p:spPr bwMode="auto">
            <a:xfrm>
              <a:off x="1916" y="2223"/>
              <a:ext cx="302" cy="280"/>
            </a:xfrm>
            <a:custGeom>
              <a:avLst/>
              <a:gdLst>
                <a:gd name="T0" fmla="*/ 1501 w 1507"/>
                <a:gd name="T1" fmla="*/ 789 h 1401"/>
                <a:gd name="T2" fmla="*/ 1493 w 1507"/>
                <a:gd name="T3" fmla="*/ 649 h 1401"/>
                <a:gd name="T4" fmla="*/ 1495 w 1507"/>
                <a:gd name="T5" fmla="*/ 499 h 1401"/>
                <a:gd name="T6" fmla="*/ 1489 w 1507"/>
                <a:gd name="T7" fmla="*/ 385 h 1401"/>
                <a:gd name="T8" fmla="*/ 1424 w 1507"/>
                <a:gd name="T9" fmla="*/ 317 h 1401"/>
                <a:gd name="T10" fmla="*/ 1345 w 1507"/>
                <a:gd name="T11" fmla="*/ 278 h 1401"/>
                <a:gd name="T12" fmla="*/ 1166 w 1507"/>
                <a:gd name="T13" fmla="*/ 213 h 1401"/>
                <a:gd name="T14" fmla="*/ 903 w 1507"/>
                <a:gd name="T15" fmla="*/ 149 h 1401"/>
                <a:gd name="T16" fmla="*/ 852 w 1507"/>
                <a:gd name="T17" fmla="*/ 144 h 1401"/>
                <a:gd name="T18" fmla="*/ 817 w 1507"/>
                <a:gd name="T19" fmla="*/ 149 h 1401"/>
                <a:gd name="T20" fmla="*/ 809 w 1507"/>
                <a:gd name="T21" fmla="*/ 135 h 1401"/>
                <a:gd name="T22" fmla="*/ 794 w 1507"/>
                <a:gd name="T23" fmla="*/ 122 h 1401"/>
                <a:gd name="T24" fmla="*/ 777 w 1507"/>
                <a:gd name="T25" fmla="*/ 125 h 1401"/>
                <a:gd name="T26" fmla="*/ 754 w 1507"/>
                <a:gd name="T27" fmla="*/ 126 h 1401"/>
                <a:gd name="T28" fmla="*/ 745 w 1507"/>
                <a:gd name="T29" fmla="*/ 100 h 1401"/>
                <a:gd name="T30" fmla="*/ 726 w 1507"/>
                <a:gd name="T31" fmla="*/ 85 h 1401"/>
                <a:gd name="T32" fmla="*/ 704 w 1507"/>
                <a:gd name="T33" fmla="*/ 82 h 1401"/>
                <a:gd name="T34" fmla="*/ 678 w 1507"/>
                <a:gd name="T35" fmla="*/ 82 h 1401"/>
                <a:gd name="T36" fmla="*/ 681 w 1507"/>
                <a:gd name="T37" fmla="*/ 59 h 1401"/>
                <a:gd name="T38" fmla="*/ 651 w 1507"/>
                <a:gd name="T39" fmla="*/ 0 h 1401"/>
                <a:gd name="T40" fmla="*/ 37 w 1507"/>
                <a:gd name="T41" fmla="*/ 16 h 1401"/>
                <a:gd name="T42" fmla="*/ 39 w 1507"/>
                <a:gd name="T43" fmla="*/ 79 h 1401"/>
                <a:gd name="T44" fmla="*/ 28 w 1507"/>
                <a:gd name="T45" fmla="*/ 135 h 1401"/>
                <a:gd name="T46" fmla="*/ 18 w 1507"/>
                <a:gd name="T47" fmla="*/ 175 h 1401"/>
                <a:gd name="T48" fmla="*/ 8 w 1507"/>
                <a:gd name="T49" fmla="*/ 225 h 1401"/>
                <a:gd name="T50" fmla="*/ 0 w 1507"/>
                <a:gd name="T51" fmla="*/ 306 h 1401"/>
                <a:gd name="T52" fmla="*/ 9 w 1507"/>
                <a:gd name="T53" fmla="*/ 354 h 1401"/>
                <a:gd name="T54" fmla="*/ 28 w 1507"/>
                <a:gd name="T55" fmla="*/ 399 h 1401"/>
                <a:gd name="T56" fmla="*/ 49 w 1507"/>
                <a:gd name="T57" fmla="*/ 438 h 1401"/>
                <a:gd name="T58" fmla="*/ 78 w 1507"/>
                <a:gd name="T59" fmla="*/ 451 h 1401"/>
                <a:gd name="T60" fmla="*/ 122 w 1507"/>
                <a:gd name="T61" fmla="*/ 464 h 1401"/>
                <a:gd name="T62" fmla="*/ 180 w 1507"/>
                <a:gd name="T63" fmla="*/ 483 h 1401"/>
                <a:gd name="T64" fmla="*/ 208 w 1507"/>
                <a:gd name="T65" fmla="*/ 514 h 1401"/>
                <a:gd name="T66" fmla="*/ 240 w 1507"/>
                <a:gd name="T67" fmla="*/ 541 h 1401"/>
                <a:gd name="T68" fmla="*/ 289 w 1507"/>
                <a:gd name="T69" fmla="*/ 564 h 1401"/>
                <a:gd name="T70" fmla="*/ 348 w 1507"/>
                <a:gd name="T71" fmla="*/ 582 h 1401"/>
                <a:gd name="T72" fmla="*/ 441 w 1507"/>
                <a:gd name="T73" fmla="*/ 594 h 1401"/>
                <a:gd name="T74" fmla="*/ 520 w 1507"/>
                <a:gd name="T75" fmla="*/ 594 h 1401"/>
                <a:gd name="T76" fmla="*/ 581 w 1507"/>
                <a:gd name="T77" fmla="*/ 587 h 1401"/>
                <a:gd name="T78" fmla="*/ 637 w 1507"/>
                <a:gd name="T79" fmla="*/ 582 h 1401"/>
                <a:gd name="T80" fmla="*/ 678 w 1507"/>
                <a:gd name="T81" fmla="*/ 604 h 1401"/>
                <a:gd name="T82" fmla="*/ 758 w 1507"/>
                <a:gd name="T83" fmla="*/ 600 h 1401"/>
                <a:gd name="T84" fmla="*/ 1078 w 1507"/>
                <a:gd name="T85" fmla="*/ 645 h 1401"/>
                <a:gd name="T86" fmla="*/ 1165 w 1507"/>
                <a:gd name="T87" fmla="*/ 655 h 1401"/>
                <a:gd name="T88" fmla="*/ 1133 w 1507"/>
                <a:gd name="T89" fmla="*/ 845 h 1401"/>
                <a:gd name="T90" fmla="*/ 1130 w 1507"/>
                <a:gd name="T91" fmla="*/ 942 h 1401"/>
                <a:gd name="T92" fmla="*/ 1149 w 1507"/>
                <a:gd name="T93" fmla="*/ 1066 h 1401"/>
                <a:gd name="T94" fmla="*/ 1169 w 1507"/>
                <a:gd name="T95" fmla="*/ 1212 h 1401"/>
                <a:gd name="T96" fmla="*/ 1169 w 1507"/>
                <a:gd name="T97" fmla="*/ 1363 h 1401"/>
                <a:gd name="T98" fmla="*/ 1244 w 1507"/>
                <a:gd name="T99" fmla="*/ 1385 h 1401"/>
                <a:gd name="T100" fmla="*/ 1339 w 1507"/>
                <a:gd name="T101" fmla="*/ 1395 h 1401"/>
                <a:gd name="T102" fmla="*/ 1420 w 1507"/>
                <a:gd name="T103" fmla="*/ 1401 h 1401"/>
                <a:gd name="T104" fmla="*/ 1507 w 1507"/>
                <a:gd name="T105" fmla="*/ 1391 h 1401"/>
                <a:gd name="T106" fmla="*/ 1501 w 1507"/>
                <a:gd name="T107" fmla="*/ 1252 h 1401"/>
                <a:gd name="T108" fmla="*/ 1501 w 1507"/>
                <a:gd name="T109" fmla="*/ 1024 h 1401"/>
                <a:gd name="T110" fmla="*/ 1501 w 1507"/>
                <a:gd name="T111" fmla="*/ 824 h 1401"/>
                <a:gd name="T112" fmla="*/ 1501 w 1507"/>
                <a:gd name="T113" fmla="*/ 789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07" h="1401">
                  <a:moveTo>
                    <a:pt x="1501" y="789"/>
                  </a:moveTo>
                  <a:lnTo>
                    <a:pt x="1493" y="649"/>
                  </a:lnTo>
                  <a:lnTo>
                    <a:pt x="1495" y="499"/>
                  </a:lnTo>
                  <a:lnTo>
                    <a:pt x="1489" y="385"/>
                  </a:lnTo>
                  <a:lnTo>
                    <a:pt x="1424" y="317"/>
                  </a:lnTo>
                  <a:lnTo>
                    <a:pt x="1345" y="278"/>
                  </a:lnTo>
                  <a:lnTo>
                    <a:pt x="1166" y="213"/>
                  </a:lnTo>
                  <a:lnTo>
                    <a:pt x="903" y="149"/>
                  </a:lnTo>
                  <a:lnTo>
                    <a:pt x="852" y="144"/>
                  </a:lnTo>
                  <a:lnTo>
                    <a:pt x="817" y="149"/>
                  </a:lnTo>
                  <a:lnTo>
                    <a:pt x="809" y="135"/>
                  </a:lnTo>
                  <a:lnTo>
                    <a:pt x="794" y="122"/>
                  </a:lnTo>
                  <a:lnTo>
                    <a:pt x="777" y="125"/>
                  </a:lnTo>
                  <a:lnTo>
                    <a:pt x="754" y="126"/>
                  </a:lnTo>
                  <a:lnTo>
                    <a:pt x="745" y="100"/>
                  </a:lnTo>
                  <a:lnTo>
                    <a:pt x="726" y="85"/>
                  </a:lnTo>
                  <a:lnTo>
                    <a:pt x="704" y="82"/>
                  </a:lnTo>
                  <a:lnTo>
                    <a:pt x="678" y="82"/>
                  </a:lnTo>
                  <a:lnTo>
                    <a:pt x="681" y="59"/>
                  </a:lnTo>
                  <a:lnTo>
                    <a:pt x="651" y="0"/>
                  </a:lnTo>
                  <a:lnTo>
                    <a:pt x="37" y="16"/>
                  </a:lnTo>
                  <a:lnTo>
                    <a:pt x="39" y="79"/>
                  </a:lnTo>
                  <a:lnTo>
                    <a:pt x="28" y="135"/>
                  </a:lnTo>
                  <a:lnTo>
                    <a:pt x="18" y="175"/>
                  </a:lnTo>
                  <a:lnTo>
                    <a:pt x="8" y="225"/>
                  </a:lnTo>
                  <a:lnTo>
                    <a:pt x="0" y="306"/>
                  </a:lnTo>
                  <a:lnTo>
                    <a:pt x="9" y="354"/>
                  </a:lnTo>
                  <a:lnTo>
                    <a:pt x="28" y="399"/>
                  </a:lnTo>
                  <a:lnTo>
                    <a:pt x="49" y="438"/>
                  </a:lnTo>
                  <a:lnTo>
                    <a:pt x="78" y="451"/>
                  </a:lnTo>
                  <a:lnTo>
                    <a:pt x="122" y="464"/>
                  </a:lnTo>
                  <a:lnTo>
                    <a:pt x="180" y="483"/>
                  </a:lnTo>
                  <a:lnTo>
                    <a:pt x="208" y="514"/>
                  </a:lnTo>
                  <a:lnTo>
                    <a:pt x="240" y="541"/>
                  </a:lnTo>
                  <a:lnTo>
                    <a:pt x="289" y="564"/>
                  </a:lnTo>
                  <a:lnTo>
                    <a:pt x="348" y="582"/>
                  </a:lnTo>
                  <a:lnTo>
                    <a:pt x="441" y="594"/>
                  </a:lnTo>
                  <a:lnTo>
                    <a:pt x="520" y="594"/>
                  </a:lnTo>
                  <a:lnTo>
                    <a:pt x="581" y="587"/>
                  </a:lnTo>
                  <a:lnTo>
                    <a:pt x="637" y="582"/>
                  </a:lnTo>
                  <a:lnTo>
                    <a:pt x="678" y="604"/>
                  </a:lnTo>
                  <a:lnTo>
                    <a:pt x="758" y="600"/>
                  </a:lnTo>
                  <a:lnTo>
                    <a:pt x="1078" y="645"/>
                  </a:lnTo>
                  <a:lnTo>
                    <a:pt x="1165" y="655"/>
                  </a:lnTo>
                  <a:lnTo>
                    <a:pt x="1133" y="845"/>
                  </a:lnTo>
                  <a:lnTo>
                    <a:pt x="1130" y="942"/>
                  </a:lnTo>
                  <a:lnTo>
                    <a:pt x="1149" y="1066"/>
                  </a:lnTo>
                  <a:lnTo>
                    <a:pt x="1169" y="1212"/>
                  </a:lnTo>
                  <a:lnTo>
                    <a:pt x="1169" y="1363"/>
                  </a:lnTo>
                  <a:lnTo>
                    <a:pt x="1244" y="1385"/>
                  </a:lnTo>
                  <a:lnTo>
                    <a:pt x="1339" y="1395"/>
                  </a:lnTo>
                  <a:lnTo>
                    <a:pt x="1420" y="1401"/>
                  </a:lnTo>
                  <a:lnTo>
                    <a:pt x="1507" y="1391"/>
                  </a:lnTo>
                  <a:lnTo>
                    <a:pt x="1501" y="1252"/>
                  </a:lnTo>
                  <a:lnTo>
                    <a:pt x="1501" y="1024"/>
                  </a:lnTo>
                  <a:lnTo>
                    <a:pt x="1501" y="824"/>
                  </a:lnTo>
                  <a:lnTo>
                    <a:pt x="1501" y="789"/>
                  </a:lnTo>
                  <a:close/>
                </a:path>
              </a:pathLst>
            </a:custGeom>
            <a:solidFill>
              <a:srgbClr val="606060"/>
            </a:solidFill>
            <a:ln w="3175">
              <a:solidFill>
                <a:srgbClr val="000000"/>
              </a:solidFill>
              <a:prstDash val="solid"/>
              <a:round/>
            </a:ln>
          </p:spPr>
          <p:txBody>
            <a:bodyPr/>
            <a:lstStyle/>
            <a:p>
              <a:endParaRPr lang="zh-CN" altLang="en-US" sz="900">
                <a:solidFill>
                  <a:srgbClr val="0836BF"/>
                </a:solidFill>
              </a:endParaRPr>
            </a:p>
          </p:txBody>
        </p:sp>
        <p:sp>
          <p:nvSpPr>
            <p:cNvPr id="547" name="Freeform 416"/>
            <p:cNvSpPr/>
            <p:nvPr/>
          </p:nvSpPr>
          <p:spPr bwMode="auto">
            <a:xfrm>
              <a:off x="1920" y="2234"/>
              <a:ext cx="295" cy="265"/>
            </a:xfrm>
            <a:custGeom>
              <a:avLst/>
              <a:gdLst>
                <a:gd name="T0" fmla="*/ 46 w 1473"/>
                <a:gd name="T1" fmla="*/ 66 h 1324"/>
                <a:gd name="T2" fmla="*/ 10 w 1473"/>
                <a:gd name="T3" fmla="*/ 144 h 1324"/>
                <a:gd name="T4" fmla="*/ 39 w 1473"/>
                <a:gd name="T5" fmla="*/ 367 h 1324"/>
                <a:gd name="T6" fmla="*/ 120 w 1473"/>
                <a:gd name="T7" fmla="*/ 367 h 1324"/>
                <a:gd name="T8" fmla="*/ 211 w 1473"/>
                <a:gd name="T9" fmla="*/ 449 h 1324"/>
                <a:gd name="T10" fmla="*/ 421 w 1473"/>
                <a:gd name="T11" fmla="*/ 504 h 1324"/>
                <a:gd name="T12" fmla="*/ 620 w 1473"/>
                <a:gd name="T13" fmla="*/ 504 h 1324"/>
                <a:gd name="T14" fmla="*/ 546 w 1473"/>
                <a:gd name="T15" fmla="*/ 423 h 1324"/>
                <a:gd name="T16" fmla="*/ 641 w 1473"/>
                <a:gd name="T17" fmla="*/ 501 h 1324"/>
                <a:gd name="T18" fmla="*/ 737 w 1473"/>
                <a:gd name="T19" fmla="*/ 520 h 1324"/>
                <a:gd name="T20" fmla="*/ 672 w 1473"/>
                <a:gd name="T21" fmla="*/ 469 h 1324"/>
                <a:gd name="T22" fmla="*/ 776 w 1473"/>
                <a:gd name="T23" fmla="*/ 527 h 1324"/>
                <a:gd name="T24" fmla="*/ 1114 w 1473"/>
                <a:gd name="T25" fmla="*/ 572 h 1324"/>
                <a:gd name="T26" fmla="*/ 1122 w 1473"/>
                <a:gd name="T27" fmla="*/ 833 h 1324"/>
                <a:gd name="T28" fmla="*/ 1159 w 1473"/>
                <a:gd name="T29" fmla="*/ 1288 h 1324"/>
                <a:gd name="T30" fmla="*/ 1360 w 1473"/>
                <a:gd name="T31" fmla="*/ 1324 h 1324"/>
                <a:gd name="T32" fmla="*/ 1468 w 1473"/>
                <a:gd name="T33" fmla="*/ 998 h 1324"/>
                <a:gd name="T34" fmla="*/ 1451 w 1473"/>
                <a:gd name="T35" fmla="*/ 579 h 1324"/>
                <a:gd name="T36" fmla="*/ 1455 w 1473"/>
                <a:gd name="T37" fmla="*/ 381 h 1324"/>
                <a:gd name="T38" fmla="*/ 1355 w 1473"/>
                <a:gd name="T39" fmla="*/ 261 h 1324"/>
                <a:gd name="T40" fmla="*/ 1057 w 1473"/>
                <a:gd name="T41" fmla="*/ 150 h 1324"/>
                <a:gd name="T42" fmla="*/ 809 w 1473"/>
                <a:gd name="T43" fmla="*/ 98 h 1324"/>
                <a:gd name="T44" fmla="*/ 662 w 1473"/>
                <a:gd name="T45" fmla="*/ 205 h 1324"/>
                <a:gd name="T46" fmla="*/ 767 w 1473"/>
                <a:gd name="T47" fmla="*/ 131 h 1324"/>
                <a:gd name="T48" fmla="*/ 776 w 1473"/>
                <a:gd name="T49" fmla="*/ 79 h 1324"/>
                <a:gd name="T50" fmla="*/ 725 w 1473"/>
                <a:gd name="T51" fmla="*/ 98 h 1324"/>
                <a:gd name="T52" fmla="*/ 656 w 1473"/>
                <a:gd name="T53" fmla="*/ 137 h 1324"/>
                <a:gd name="T54" fmla="*/ 722 w 1473"/>
                <a:gd name="T55" fmla="*/ 68 h 1324"/>
                <a:gd name="T56" fmla="*/ 669 w 1473"/>
                <a:gd name="T57" fmla="*/ 36 h 1324"/>
                <a:gd name="T58" fmla="*/ 569 w 1473"/>
                <a:gd name="T59" fmla="*/ 112 h 1324"/>
                <a:gd name="T60" fmla="*/ 646 w 1473"/>
                <a:gd name="T61" fmla="*/ 20 h 1324"/>
                <a:gd name="T62" fmla="*/ 597 w 1473"/>
                <a:gd name="T63" fmla="*/ 7 h 1324"/>
                <a:gd name="T64" fmla="*/ 523 w 1473"/>
                <a:gd name="T65" fmla="*/ 63 h 1324"/>
                <a:gd name="T66" fmla="*/ 386 w 1473"/>
                <a:gd name="T67" fmla="*/ 40 h 1324"/>
                <a:gd name="T68" fmla="*/ 345 w 1473"/>
                <a:gd name="T69" fmla="*/ 72 h 1324"/>
                <a:gd name="T70" fmla="*/ 211 w 1473"/>
                <a:gd name="T71" fmla="*/ 95 h 1324"/>
                <a:gd name="T72" fmla="*/ 185 w 1473"/>
                <a:gd name="T73" fmla="*/ 45 h 1324"/>
                <a:gd name="T74" fmla="*/ 130 w 1473"/>
                <a:gd name="T75" fmla="*/ 91 h 1324"/>
                <a:gd name="T76" fmla="*/ 72 w 1473"/>
                <a:gd name="T77" fmla="*/ 40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3" h="1324">
                  <a:moveTo>
                    <a:pt x="49" y="23"/>
                  </a:moveTo>
                  <a:lnTo>
                    <a:pt x="46" y="66"/>
                  </a:lnTo>
                  <a:lnTo>
                    <a:pt x="29" y="49"/>
                  </a:lnTo>
                  <a:lnTo>
                    <a:pt x="10" y="144"/>
                  </a:lnTo>
                  <a:lnTo>
                    <a:pt x="0" y="254"/>
                  </a:lnTo>
                  <a:lnTo>
                    <a:pt x="39" y="367"/>
                  </a:lnTo>
                  <a:lnTo>
                    <a:pt x="130" y="393"/>
                  </a:lnTo>
                  <a:lnTo>
                    <a:pt x="120" y="367"/>
                  </a:lnTo>
                  <a:lnTo>
                    <a:pt x="169" y="406"/>
                  </a:lnTo>
                  <a:lnTo>
                    <a:pt x="211" y="449"/>
                  </a:lnTo>
                  <a:lnTo>
                    <a:pt x="306" y="494"/>
                  </a:lnTo>
                  <a:lnTo>
                    <a:pt x="421" y="504"/>
                  </a:lnTo>
                  <a:lnTo>
                    <a:pt x="562" y="511"/>
                  </a:lnTo>
                  <a:lnTo>
                    <a:pt x="620" y="504"/>
                  </a:lnTo>
                  <a:lnTo>
                    <a:pt x="569" y="481"/>
                  </a:lnTo>
                  <a:lnTo>
                    <a:pt x="546" y="423"/>
                  </a:lnTo>
                  <a:lnTo>
                    <a:pt x="588" y="471"/>
                  </a:lnTo>
                  <a:lnTo>
                    <a:pt x="641" y="501"/>
                  </a:lnTo>
                  <a:lnTo>
                    <a:pt x="688" y="527"/>
                  </a:lnTo>
                  <a:lnTo>
                    <a:pt x="737" y="520"/>
                  </a:lnTo>
                  <a:lnTo>
                    <a:pt x="706" y="497"/>
                  </a:lnTo>
                  <a:lnTo>
                    <a:pt x="672" y="469"/>
                  </a:lnTo>
                  <a:lnTo>
                    <a:pt x="725" y="488"/>
                  </a:lnTo>
                  <a:lnTo>
                    <a:pt x="776" y="527"/>
                  </a:lnTo>
                  <a:lnTo>
                    <a:pt x="946" y="546"/>
                  </a:lnTo>
                  <a:lnTo>
                    <a:pt x="1114" y="572"/>
                  </a:lnTo>
                  <a:lnTo>
                    <a:pt x="1165" y="585"/>
                  </a:lnTo>
                  <a:lnTo>
                    <a:pt x="1122" y="833"/>
                  </a:lnTo>
                  <a:lnTo>
                    <a:pt x="1155" y="1063"/>
                  </a:lnTo>
                  <a:lnTo>
                    <a:pt x="1159" y="1288"/>
                  </a:lnTo>
                  <a:lnTo>
                    <a:pt x="1266" y="1310"/>
                  </a:lnTo>
                  <a:lnTo>
                    <a:pt x="1360" y="1324"/>
                  </a:lnTo>
                  <a:lnTo>
                    <a:pt x="1473" y="1321"/>
                  </a:lnTo>
                  <a:lnTo>
                    <a:pt x="1468" y="998"/>
                  </a:lnTo>
                  <a:lnTo>
                    <a:pt x="1468" y="729"/>
                  </a:lnTo>
                  <a:lnTo>
                    <a:pt x="1451" y="579"/>
                  </a:lnTo>
                  <a:lnTo>
                    <a:pt x="1465" y="485"/>
                  </a:lnTo>
                  <a:lnTo>
                    <a:pt x="1455" y="381"/>
                  </a:lnTo>
                  <a:lnTo>
                    <a:pt x="1436" y="314"/>
                  </a:lnTo>
                  <a:lnTo>
                    <a:pt x="1355" y="261"/>
                  </a:lnTo>
                  <a:lnTo>
                    <a:pt x="1253" y="215"/>
                  </a:lnTo>
                  <a:lnTo>
                    <a:pt x="1057" y="150"/>
                  </a:lnTo>
                  <a:lnTo>
                    <a:pt x="897" y="105"/>
                  </a:lnTo>
                  <a:lnTo>
                    <a:pt x="809" y="98"/>
                  </a:lnTo>
                  <a:lnTo>
                    <a:pt x="773" y="150"/>
                  </a:lnTo>
                  <a:lnTo>
                    <a:pt x="662" y="205"/>
                  </a:lnTo>
                  <a:lnTo>
                    <a:pt x="722" y="157"/>
                  </a:lnTo>
                  <a:lnTo>
                    <a:pt x="767" y="131"/>
                  </a:lnTo>
                  <a:lnTo>
                    <a:pt x="783" y="95"/>
                  </a:lnTo>
                  <a:lnTo>
                    <a:pt x="776" y="79"/>
                  </a:lnTo>
                  <a:lnTo>
                    <a:pt x="744" y="79"/>
                  </a:lnTo>
                  <a:lnTo>
                    <a:pt x="725" y="98"/>
                  </a:lnTo>
                  <a:lnTo>
                    <a:pt x="706" y="117"/>
                  </a:lnTo>
                  <a:lnTo>
                    <a:pt x="656" y="137"/>
                  </a:lnTo>
                  <a:lnTo>
                    <a:pt x="702" y="98"/>
                  </a:lnTo>
                  <a:lnTo>
                    <a:pt x="722" y="68"/>
                  </a:lnTo>
                  <a:lnTo>
                    <a:pt x="708" y="49"/>
                  </a:lnTo>
                  <a:lnTo>
                    <a:pt x="669" y="36"/>
                  </a:lnTo>
                  <a:lnTo>
                    <a:pt x="618" y="82"/>
                  </a:lnTo>
                  <a:lnTo>
                    <a:pt x="569" y="112"/>
                  </a:lnTo>
                  <a:lnTo>
                    <a:pt x="627" y="45"/>
                  </a:lnTo>
                  <a:lnTo>
                    <a:pt x="646" y="20"/>
                  </a:lnTo>
                  <a:lnTo>
                    <a:pt x="646" y="0"/>
                  </a:lnTo>
                  <a:lnTo>
                    <a:pt x="597" y="7"/>
                  </a:lnTo>
                  <a:lnTo>
                    <a:pt x="553" y="40"/>
                  </a:lnTo>
                  <a:lnTo>
                    <a:pt x="523" y="63"/>
                  </a:lnTo>
                  <a:lnTo>
                    <a:pt x="383" y="75"/>
                  </a:lnTo>
                  <a:lnTo>
                    <a:pt x="386" y="40"/>
                  </a:lnTo>
                  <a:lnTo>
                    <a:pt x="345" y="26"/>
                  </a:lnTo>
                  <a:lnTo>
                    <a:pt x="345" y="72"/>
                  </a:lnTo>
                  <a:lnTo>
                    <a:pt x="303" y="82"/>
                  </a:lnTo>
                  <a:lnTo>
                    <a:pt x="211" y="95"/>
                  </a:lnTo>
                  <a:lnTo>
                    <a:pt x="218" y="45"/>
                  </a:lnTo>
                  <a:lnTo>
                    <a:pt x="185" y="45"/>
                  </a:lnTo>
                  <a:lnTo>
                    <a:pt x="182" y="95"/>
                  </a:lnTo>
                  <a:lnTo>
                    <a:pt x="130" y="91"/>
                  </a:lnTo>
                  <a:lnTo>
                    <a:pt x="75" y="79"/>
                  </a:lnTo>
                  <a:lnTo>
                    <a:pt x="72" y="40"/>
                  </a:lnTo>
                  <a:lnTo>
                    <a:pt x="49" y="23"/>
                  </a:lnTo>
                  <a:close/>
                </a:path>
              </a:pathLst>
            </a:custGeom>
            <a:solidFill>
              <a:srgbClr val="80808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48" name="Freeform 417"/>
            <p:cNvSpPr/>
            <p:nvPr/>
          </p:nvSpPr>
          <p:spPr bwMode="auto">
            <a:xfrm>
              <a:off x="1961" y="2278"/>
              <a:ext cx="40" cy="7"/>
            </a:xfrm>
            <a:custGeom>
              <a:avLst/>
              <a:gdLst>
                <a:gd name="T0" fmla="*/ 0 w 199"/>
                <a:gd name="T1" fmla="*/ 0 h 33"/>
                <a:gd name="T2" fmla="*/ 93 w 199"/>
                <a:gd name="T3" fmla="*/ 33 h 33"/>
                <a:gd name="T4" fmla="*/ 199 w 199"/>
                <a:gd name="T5" fmla="*/ 25 h 33"/>
                <a:gd name="T6" fmla="*/ 0 w 199"/>
                <a:gd name="T7" fmla="*/ 0 h 33"/>
              </a:gdLst>
              <a:ahLst/>
              <a:cxnLst>
                <a:cxn ang="0">
                  <a:pos x="T0" y="T1"/>
                </a:cxn>
                <a:cxn ang="0">
                  <a:pos x="T2" y="T3"/>
                </a:cxn>
                <a:cxn ang="0">
                  <a:pos x="T4" y="T5"/>
                </a:cxn>
                <a:cxn ang="0">
                  <a:pos x="T6" y="T7"/>
                </a:cxn>
              </a:cxnLst>
              <a:rect l="0" t="0" r="r" b="b"/>
              <a:pathLst>
                <a:path w="199" h="33">
                  <a:moveTo>
                    <a:pt x="0" y="0"/>
                  </a:moveTo>
                  <a:lnTo>
                    <a:pt x="93" y="33"/>
                  </a:lnTo>
                  <a:lnTo>
                    <a:pt x="199" y="25"/>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49" name="Freeform 418"/>
            <p:cNvSpPr/>
            <p:nvPr/>
          </p:nvSpPr>
          <p:spPr bwMode="auto">
            <a:xfrm>
              <a:off x="1921" y="2267"/>
              <a:ext cx="25" cy="8"/>
            </a:xfrm>
            <a:custGeom>
              <a:avLst/>
              <a:gdLst>
                <a:gd name="T0" fmla="*/ 0 w 122"/>
                <a:gd name="T1" fmla="*/ 0 h 40"/>
                <a:gd name="T2" fmla="*/ 32 w 122"/>
                <a:gd name="T3" fmla="*/ 25 h 40"/>
                <a:gd name="T4" fmla="*/ 122 w 122"/>
                <a:gd name="T5" fmla="*/ 38 h 40"/>
                <a:gd name="T6" fmla="*/ 30 w 122"/>
                <a:gd name="T7" fmla="*/ 40 h 40"/>
                <a:gd name="T8" fmla="*/ 0 w 122"/>
                <a:gd name="T9" fmla="*/ 0 h 40"/>
              </a:gdLst>
              <a:ahLst/>
              <a:cxnLst>
                <a:cxn ang="0">
                  <a:pos x="T0" y="T1"/>
                </a:cxn>
                <a:cxn ang="0">
                  <a:pos x="T2" y="T3"/>
                </a:cxn>
                <a:cxn ang="0">
                  <a:pos x="T4" y="T5"/>
                </a:cxn>
                <a:cxn ang="0">
                  <a:pos x="T6" y="T7"/>
                </a:cxn>
                <a:cxn ang="0">
                  <a:pos x="T8" y="T9"/>
                </a:cxn>
              </a:cxnLst>
              <a:rect l="0" t="0" r="r" b="b"/>
              <a:pathLst>
                <a:path w="122" h="40">
                  <a:moveTo>
                    <a:pt x="0" y="0"/>
                  </a:moveTo>
                  <a:lnTo>
                    <a:pt x="32" y="25"/>
                  </a:lnTo>
                  <a:lnTo>
                    <a:pt x="122" y="38"/>
                  </a:lnTo>
                  <a:lnTo>
                    <a:pt x="30" y="40"/>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50" name="Freeform 419"/>
            <p:cNvSpPr/>
            <p:nvPr/>
          </p:nvSpPr>
          <p:spPr bwMode="auto">
            <a:xfrm>
              <a:off x="2023" y="2261"/>
              <a:ext cx="38" cy="20"/>
            </a:xfrm>
            <a:custGeom>
              <a:avLst/>
              <a:gdLst>
                <a:gd name="T0" fmla="*/ 0 w 187"/>
                <a:gd name="T1" fmla="*/ 0 h 102"/>
                <a:gd name="T2" fmla="*/ 84 w 187"/>
                <a:gd name="T3" fmla="*/ 9 h 102"/>
                <a:gd name="T4" fmla="*/ 101 w 187"/>
                <a:gd name="T5" fmla="*/ 23 h 102"/>
                <a:gd name="T6" fmla="*/ 101 w 187"/>
                <a:gd name="T7" fmla="*/ 54 h 102"/>
                <a:gd name="T8" fmla="*/ 106 w 187"/>
                <a:gd name="T9" fmla="*/ 89 h 102"/>
                <a:gd name="T10" fmla="*/ 187 w 187"/>
                <a:gd name="T11" fmla="*/ 102 h 102"/>
                <a:gd name="T12" fmla="*/ 90 w 187"/>
                <a:gd name="T13" fmla="*/ 98 h 102"/>
                <a:gd name="T14" fmla="*/ 74 w 187"/>
                <a:gd name="T15" fmla="*/ 34 h 102"/>
                <a:gd name="T16" fmla="*/ 0 w 187"/>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02">
                  <a:moveTo>
                    <a:pt x="0" y="0"/>
                  </a:moveTo>
                  <a:lnTo>
                    <a:pt x="84" y="9"/>
                  </a:lnTo>
                  <a:lnTo>
                    <a:pt x="101" y="23"/>
                  </a:lnTo>
                  <a:lnTo>
                    <a:pt x="101" y="54"/>
                  </a:lnTo>
                  <a:lnTo>
                    <a:pt x="106" y="89"/>
                  </a:lnTo>
                  <a:lnTo>
                    <a:pt x="187" y="102"/>
                  </a:lnTo>
                  <a:lnTo>
                    <a:pt x="90" y="98"/>
                  </a:lnTo>
                  <a:lnTo>
                    <a:pt x="74" y="34"/>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51" name="Freeform 420"/>
            <p:cNvSpPr/>
            <p:nvPr/>
          </p:nvSpPr>
          <p:spPr bwMode="auto">
            <a:xfrm>
              <a:off x="2061" y="2307"/>
              <a:ext cx="122" cy="30"/>
            </a:xfrm>
            <a:custGeom>
              <a:avLst/>
              <a:gdLst>
                <a:gd name="T0" fmla="*/ 0 w 609"/>
                <a:gd name="T1" fmla="*/ 0 h 150"/>
                <a:gd name="T2" fmla="*/ 154 w 609"/>
                <a:gd name="T3" fmla="*/ 7 h 150"/>
                <a:gd name="T4" fmla="*/ 313 w 609"/>
                <a:gd name="T5" fmla="*/ 44 h 150"/>
                <a:gd name="T6" fmla="*/ 431 w 609"/>
                <a:gd name="T7" fmla="*/ 51 h 150"/>
                <a:gd name="T8" fmla="*/ 527 w 609"/>
                <a:gd name="T9" fmla="*/ 71 h 150"/>
                <a:gd name="T10" fmla="*/ 563 w 609"/>
                <a:gd name="T11" fmla="*/ 122 h 150"/>
                <a:gd name="T12" fmla="*/ 609 w 609"/>
                <a:gd name="T13" fmla="*/ 150 h 150"/>
                <a:gd name="T14" fmla="*/ 563 w 609"/>
                <a:gd name="T15" fmla="*/ 141 h 150"/>
                <a:gd name="T16" fmla="*/ 521 w 609"/>
                <a:gd name="T17" fmla="*/ 84 h 150"/>
                <a:gd name="T18" fmla="*/ 392 w 609"/>
                <a:gd name="T19" fmla="*/ 58 h 150"/>
                <a:gd name="T20" fmla="*/ 313 w 609"/>
                <a:gd name="T21" fmla="*/ 58 h 150"/>
                <a:gd name="T22" fmla="*/ 252 w 609"/>
                <a:gd name="T23" fmla="*/ 44 h 150"/>
                <a:gd name="T24" fmla="*/ 146 w 609"/>
                <a:gd name="T25" fmla="*/ 17 h 150"/>
                <a:gd name="T26" fmla="*/ 0 w 609"/>
                <a:gd name="T2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9" h="150">
                  <a:moveTo>
                    <a:pt x="0" y="0"/>
                  </a:moveTo>
                  <a:lnTo>
                    <a:pt x="154" y="7"/>
                  </a:lnTo>
                  <a:lnTo>
                    <a:pt x="313" y="44"/>
                  </a:lnTo>
                  <a:lnTo>
                    <a:pt x="431" y="51"/>
                  </a:lnTo>
                  <a:lnTo>
                    <a:pt x="527" y="71"/>
                  </a:lnTo>
                  <a:lnTo>
                    <a:pt x="563" y="122"/>
                  </a:lnTo>
                  <a:lnTo>
                    <a:pt x="609" y="150"/>
                  </a:lnTo>
                  <a:lnTo>
                    <a:pt x="563" y="141"/>
                  </a:lnTo>
                  <a:lnTo>
                    <a:pt x="521" y="84"/>
                  </a:lnTo>
                  <a:lnTo>
                    <a:pt x="392" y="58"/>
                  </a:lnTo>
                  <a:lnTo>
                    <a:pt x="313" y="58"/>
                  </a:lnTo>
                  <a:lnTo>
                    <a:pt x="252" y="44"/>
                  </a:lnTo>
                  <a:lnTo>
                    <a:pt x="146" y="17"/>
                  </a:lnTo>
                  <a:lnTo>
                    <a:pt x="0"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nvGrpSpPr>
            <p:cNvPr id="552" name="Group 432"/>
            <p:cNvGrpSpPr/>
            <p:nvPr/>
          </p:nvGrpSpPr>
          <p:grpSpPr bwMode="auto">
            <a:xfrm>
              <a:off x="1882" y="2163"/>
              <a:ext cx="123" cy="167"/>
              <a:chOff x="141" y="2010"/>
              <a:chExt cx="123" cy="167"/>
            </a:xfrm>
          </p:grpSpPr>
          <p:sp>
            <p:nvSpPr>
              <p:cNvPr id="555" name="Freeform 433"/>
              <p:cNvSpPr/>
              <p:nvPr/>
            </p:nvSpPr>
            <p:spPr bwMode="auto">
              <a:xfrm>
                <a:off x="141" y="2010"/>
                <a:ext cx="123" cy="167"/>
              </a:xfrm>
              <a:custGeom>
                <a:avLst/>
                <a:gdLst>
                  <a:gd name="T0" fmla="*/ 342 w 617"/>
                  <a:gd name="T1" fmla="*/ 123 h 835"/>
                  <a:gd name="T2" fmla="*/ 229 w 617"/>
                  <a:gd name="T3" fmla="*/ 113 h 835"/>
                  <a:gd name="T4" fmla="*/ 160 w 617"/>
                  <a:gd name="T5" fmla="*/ 96 h 835"/>
                  <a:gd name="T6" fmla="*/ 139 w 617"/>
                  <a:gd name="T7" fmla="*/ 64 h 835"/>
                  <a:gd name="T8" fmla="*/ 139 w 617"/>
                  <a:gd name="T9" fmla="*/ 38 h 835"/>
                  <a:gd name="T10" fmla="*/ 121 w 617"/>
                  <a:gd name="T11" fmla="*/ 15 h 835"/>
                  <a:gd name="T12" fmla="*/ 58 w 617"/>
                  <a:gd name="T13" fmla="*/ 0 h 835"/>
                  <a:gd name="T14" fmla="*/ 0 w 617"/>
                  <a:gd name="T15" fmla="*/ 5 h 835"/>
                  <a:gd name="T16" fmla="*/ 70 w 617"/>
                  <a:gd name="T17" fmla="*/ 650 h 835"/>
                  <a:gd name="T18" fmla="*/ 121 w 617"/>
                  <a:gd name="T19" fmla="*/ 710 h 835"/>
                  <a:gd name="T20" fmla="*/ 183 w 617"/>
                  <a:gd name="T21" fmla="*/ 768 h 835"/>
                  <a:gd name="T22" fmla="*/ 273 w 617"/>
                  <a:gd name="T23" fmla="*/ 813 h 835"/>
                  <a:gd name="T24" fmla="*/ 377 w 617"/>
                  <a:gd name="T25" fmla="*/ 827 h 835"/>
                  <a:gd name="T26" fmla="*/ 518 w 617"/>
                  <a:gd name="T27" fmla="*/ 835 h 835"/>
                  <a:gd name="T28" fmla="*/ 599 w 617"/>
                  <a:gd name="T29" fmla="*/ 823 h 835"/>
                  <a:gd name="T30" fmla="*/ 617 w 617"/>
                  <a:gd name="T31" fmla="*/ 777 h 835"/>
                  <a:gd name="T32" fmla="*/ 608 w 617"/>
                  <a:gd name="T33" fmla="*/ 718 h 835"/>
                  <a:gd name="T34" fmla="*/ 550 w 617"/>
                  <a:gd name="T35" fmla="*/ 537 h 835"/>
                  <a:gd name="T36" fmla="*/ 500 w 617"/>
                  <a:gd name="T37" fmla="*/ 357 h 835"/>
                  <a:gd name="T38" fmla="*/ 478 w 617"/>
                  <a:gd name="T39" fmla="*/ 221 h 835"/>
                  <a:gd name="T40" fmla="*/ 478 w 617"/>
                  <a:gd name="T41" fmla="*/ 186 h 835"/>
                  <a:gd name="T42" fmla="*/ 446 w 617"/>
                  <a:gd name="T43" fmla="*/ 136 h 835"/>
                  <a:gd name="T44" fmla="*/ 409 w 617"/>
                  <a:gd name="T45" fmla="*/ 123 h 835"/>
                  <a:gd name="T46" fmla="*/ 342 w 617"/>
                  <a:gd name="T47" fmla="*/ 12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7" h="835">
                    <a:moveTo>
                      <a:pt x="342" y="123"/>
                    </a:moveTo>
                    <a:lnTo>
                      <a:pt x="229" y="113"/>
                    </a:lnTo>
                    <a:lnTo>
                      <a:pt x="160" y="96"/>
                    </a:lnTo>
                    <a:lnTo>
                      <a:pt x="139" y="64"/>
                    </a:lnTo>
                    <a:lnTo>
                      <a:pt x="139" y="38"/>
                    </a:lnTo>
                    <a:lnTo>
                      <a:pt x="121" y="15"/>
                    </a:lnTo>
                    <a:lnTo>
                      <a:pt x="58" y="0"/>
                    </a:lnTo>
                    <a:lnTo>
                      <a:pt x="0" y="5"/>
                    </a:lnTo>
                    <a:lnTo>
                      <a:pt x="70" y="650"/>
                    </a:lnTo>
                    <a:lnTo>
                      <a:pt x="121" y="710"/>
                    </a:lnTo>
                    <a:lnTo>
                      <a:pt x="183" y="768"/>
                    </a:lnTo>
                    <a:lnTo>
                      <a:pt x="273" y="813"/>
                    </a:lnTo>
                    <a:lnTo>
                      <a:pt x="377" y="827"/>
                    </a:lnTo>
                    <a:lnTo>
                      <a:pt x="518" y="835"/>
                    </a:lnTo>
                    <a:lnTo>
                      <a:pt x="599" y="823"/>
                    </a:lnTo>
                    <a:lnTo>
                      <a:pt x="617" y="777"/>
                    </a:lnTo>
                    <a:lnTo>
                      <a:pt x="608" y="718"/>
                    </a:lnTo>
                    <a:lnTo>
                      <a:pt x="550" y="537"/>
                    </a:lnTo>
                    <a:lnTo>
                      <a:pt x="500" y="357"/>
                    </a:lnTo>
                    <a:lnTo>
                      <a:pt x="478" y="221"/>
                    </a:lnTo>
                    <a:lnTo>
                      <a:pt x="478" y="186"/>
                    </a:lnTo>
                    <a:lnTo>
                      <a:pt x="446" y="136"/>
                    </a:lnTo>
                    <a:lnTo>
                      <a:pt x="409" y="123"/>
                    </a:lnTo>
                    <a:lnTo>
                      <a:pt x="342" y="123"/>
                    </a:lnTo>
                    <a:close/>
                  </a:path>
                </a:pathLst>
              </a:custGeom>
              <a:solidFill>
                <a:srgbClr val="404040"/>
              </a:solidFill>
              <a:ln w="3175">
                <a:solidFill>
                  <a:srgbClr val="000000"/>
                </a:solidFill>
                <a:prstDash val="solid"/>
                <a:round/>
              </a:ln>
            </p:spPr>
            <p:txBody>
              <a:bodyPr/>
              <a:lstStyle/>
              <a:p>
                <a:endParaRPr lang="zh-CN" altLang="en-US" sz="900">
                  <a:solidFill>
                    <a:srgbClr val="0836BF"/>
                  </a:solidFill>
                </a:endParaRPr>
              </a:p>
            </p:txBody>
          </p:sp>
          <p:sp>
            <p:nvSpPr>
              <p:cNvPr id="556" name="Freeform 434"/>
              <p:cNvSpPr/>
              <p:nvPr/>
            </p:nvSpPr>
            <p:spPr bwMode="auto">
              <a:xfrm>
                <a:off x="143" y="2019"/>
                <a:ext cx="106" cy="153"/>
              </a:xfrm>
              <a:custGeom>
                <a:avLst/>
                <a:gdLst>
                  <a:gd name="T0" fmla="*/ 347 w 531"/>
                  <a:gd name="T1" fmla="*/ 154 h 766"/>
                  <a:gd name="T2" fmla="*/ 248 w 531"/>
                  <a:gd name="T3" fmla="*/ 150 h 766"/>
                  <a:gd name="T4" fmla="*/ 143 w 531"/>
                  <a:gd name="T5" fmla="*/ 131 h 766"/>
                  <a:gd name="T6" fmla="*/ 81 w 531"/>
                  <a:gd name="T7" fmla="*/ 99 h 766"/>
                  <a:gd name="T8" fmla="*/ 46 w 531"/>
                  <a:gd name="T9" fmla="*/ 72 h 766"/>
                  <a:gd name="T10" fmla="*/ 0 w 531"/>
                  <a:gd name="T11" fmla="*/ 0 h 766"/>
                  <a:gd name="T12" fmla="*/ 67 w 531"/>
                  <a:gd name="T13" fmla="*/ 589 h 766"/>
                  <a:gd name="T14" fmla="*/ 113 w 531"/>
                  <a:gd name="T15" fmla="*/ 643 h 766"/>
                  <a:gd name="T16" fmla="*/ 162 w 531"/>
                  <a:gd name="T17" fmla="*/ 694 h 766"/>
                  <a:gd name="T18" fmla="*/ 225 w 531"/>
                  <a:gd name="T19" fmla="*/ 729 h 766"/>
                  <a:gd name="T20" fmla="*/ 279 w 531"/>
                  <a:gd name="T21" fmla="*/ 747 h 766"/>
                  <a:gd name="T22" fmla="*/ 347 w 531"/>
                  <a:gd name="T23" fmla="*/ 756 h 766"/>
                  <a:gd name="T24" fmla="*/ 409 w 531"/>
                  <a:gd name="T25" fmla="*/ 766 h 766"/>
                  <a:gd name="T26" fmla="*/ 480 w 531"/>
                  <a:gd name="T27" fmla="*/ 766 h 766"/>
                  <a:gd name="T28" fmla="*/ 512 w 531"/>
                  <a:gd name="T29" fmla="*/ 756 h 766"/>
                  <a:gd name="T30" fmla="*/ 531 w 531"/>
                  <a:gd name="T31" fmla="*/ 729 h 766"/>
                  <a:gd name="T32" fmla="*/ 522 w 531"/>
                  <a:gd name="T33" fmla="*/ 685 h 766"/>
                  <a:gd name="T34" fmla="*/ 476 w 531"/>
                  <a:gd name="T35" fmla="*/ 581 h 766"/>
                  <a:gd name="T36" fmla="*/ 399 w 531"/>
                  <a:gd name="T37" fmla="*/ 229 h 766"/>
                  <a:gd name="T38" fmla="*/ 387 w 531"/>
                  <a:gd name="T39" fmla="*/ 180 h 766"/>
                  <a:gd name="T40" fmla="*/ 347 w 531"/>
                  <a:gd name="T41" fmla="*/ 154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1" h="766">
                    <a:moveTo>
                      <a:pt x="347" y="154"/>
                    </a:moveTo>
                    <a:lnTo>
                      <a:pt x="248" y="150"/>
                    </a:lnTo>
                    <a:lnTo>
                      <a:pt x="143" y="131"/>
                    </a:lnTo>
                    <a:lnTo>
                      <a:pt x="81" y="99"/>
                    </a:lnTo>
                    <a:lnTo>
                      <a:pt x="46" y="72"/>
                    </a:lnTo>
                    <a:lnTo>
                      <a:pt x="0" y="0"/>
                    </a:lnTo>
                    <a:lnTo>
                      <a:pt x="67" y="589"/>
                    </a:lnTo>
                    <a:lnTo>
                      <a:pt x="113" y="643"/>
                    </a:lnTo>
                    <a:lnTo>
                      <a:pt x="162" y="694"/>
                    </a:lnTo>
                    <a:lnTo>
                      <a:pt x="225" y="729"/>
                    </a:lnTo>
                    <a:lnTo>
                      <a:pt x="279" y="747"/>
                    </a:lnTo>
                    <a:lnTo>
                      <a:pt x="347" y="756"/>
                    </a:lnTo>
                    <a:lnTo>
                      <a:pt x="409" y="766"/>
                    </a:lnTo>
                    <a:lnTo>
                      <a:pt x="480" y="766"/>
                    </a:lnTo>
                    <a:lnTo>
                      <a:pt x="512" y="756"/>
                    </a:lnTo>
                    <a:lnTo>
                      <a:pt x="531" y="729"/>
                    </a:lnTo>
                    <a:lnTo>
                      <a:pt x="522" y="685"/>
                    </a:lnTo>
                    <a:lnTo>
                      <a:pt x="476" y="581"/>
                    </a:lnTo>
                    <a:lnTo>
                      <a:pt x="399" y="229"/>
                    </a:lnTo>
                    <a:lnTo>
                      <a:pt x="387" y="180"/>
                    </a:lnTo>
                    <a:lnTo>
                      <a:pt x="347" y="154"/>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553" name="Freeform 435"/>
            <p:cNvSpPr/>
            <p:nvPr/>
          </p:nvSpPr>
          <p:spPr bwMode="auto">
            <a:xfrm>
              <a:off x="2184" y="2353"/>
              <a:ext cx="9" cy="141"/>
            </a:xfrm>
            <a:custGeom>
              <a:avLst/>
              <a:gdLst>
                <a:gd name="T0" fmla="*/ 29 w 43"/>
                <a:gd name="T1" fmla="*/ 0 h 703"/>
                <a:gd name="T2" fmla="*/ 43 w 43"/>
                <a:gd name="T3" fmla="*/ 36 h 703"/>
                <a:gd name="T4" fmla="*/ 27 w 43"/>
                <a:gd name="T5" fmla="*/ 63 h 703"/>
                <a:gd name="T6" fmla="*/ 14 w 43"/>
                <a:gd name="T7" fmla="*/ 122 h 703"/>
                <a:gd name="T8" fmla="*/ 32 w 43"/>
                <a:gd name="T9" fmla="*/ 176 h 703"/>
                <a:gd name="T10" fmla="*/ 21 w 43"/>
                <a:gd name="T11" fmla="*/ 491 h 703"/>
                <a:gd name="T12" fmla="*/ 21 w 43"/>
                <a:gd name="T13" fmla="*/ 693 h 703"/>
                <a:gd name="T14" fmla="*/ 0 w 43"/>
                <a:gd name="T15" fmla="*/ 703 h 703"/>
                <a:gd name="T16" fmla="*/ 2 w 43"/>
                <a:gd name="T17" fmla="*/ 284 h 703"/>
                <a:gd name="T18" fmla="*/ 21 w 43"/>
                <a:gd name="T19" fmla="*/ 184 h 703"/>
                <a:gd name="T20" fmla="*/ 10 w 43"/>
                <a:gd name="T21" fmla="*/ 137 h 703"/>
                <a:gd name="T22" fmla="*/ 4 w 43"/>
                <a:gd name="T23" fmla="*/ 120 h 703"/>
                <a:gd name="T24" fmla="*/ 12 w 43"/>
                <a:gd name="T25" fmla="*/ 69 h 703"/>
                <a:gd name="T26" fmla="*/ 27 w 43"/>
                <a:gd name="T27" fmla="*/ 40 h 703"/>
                <a:gd name="T28" fmla="*/ 29 w 43"/>
                <a:gd name="T29" fmla="*/ 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703">
                  <a:moveTo>
                    <a:pt x="29" y="0"/>
                  </a:moveTo>
                  <a:lnTo>
                    <a:pt x="43" y="36"/>
                  </a:lnTo>
                  <a:lnTo>
                    <a:pt x="27" y="63"/>
                  </a:lnTo>
                  <a:lnTo>
                    <a:pt x="14" y="122"/>
                  </a:lnTo>
                  <a:lnTo>
                    <a:pt x="32" y="176"/>
                  </a:lnTo>
                  <a:lnTo>
                    <a:pt x="21" y="491"/>
                  </a:lnTo>
                  <a:lnTo>
                    <a:pt x="21" y="693"/>
                  </a:lnTo>
                  <a:lnTo>
                    <a:pt x="0" y="703"/>
                  </a:lnTo>
                  <a:lnTo>
                    <a:pt x="2" y="284"/>
                  </a:lnTo>
                  <a:lnTo>
                    <a:pt x="21" y="184"/>
                  </a:lnTo>
                  <a:lnTo>
                    <a:pt x="10" y="137"/>
                  </a:lnTo>
                  <a:lnTo>
                    <a:pt x="4" y="120"/>
                  </a:lnTo>
                  <a:lnTo>
                    <a:pt x="12" y="69"/>
                  </a:lnTo>
                  <a:lnTo>
                    <a:pt x="27" y="40"/>
                  </a:lnTo>
                  <a:lnTo>
                    <a:pt x="29"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sp>
          <p:nvSpPr>
            <p:cNvPr id="554" name="Freeform 436"/>
            <p:cNvSpPr/>
            <p:nvPr/>
          </p:nvSpPr>
          <p:spPr bwMode="auto">
            <a:xfrm>
              <a:off x="2148" y="2355"/>
              <a:ext cx="22" cy="7"/>
            </a:xfrm>
            <a:custGeom>
              <a:avLst/>
              <a:gdLst>
                <a:gd name="T0" fmla="*/ 112 w 112"/>
                <a:gd name="T1" fmla="*/ 0 h 36"/>
                <a:gd name="T2" fmla="*/ 57 w 112"/>
                <a:gd name="T3" fmla="*/ 26 h 36"/>
                <a:gd name="T4" fmla="*/ 9 w 112"/>
                <a:gd name="T5" fmla="*/ 36 h 36"/>
                <a:gd name="T6" fmla="*/ 0 w 112"/>
                <a:gd name="T7" fmla="*/ 36 h 36"/>
                <a:gd name="T8" fmla="*/ 29 w 112"/>
                <a:gd name="T9" fmla="*/ 11 h 36"/>
                <a:gd name="T10" fmla="*/ 112 w 112"/>
                <a:gd name="T11" fmla="*/ 0 h 36"/>
              </a:gdLst>
              <a:ahLst/>
              <a:cxnLst>
                <a:cxn ang="0">
                  <a:pos x="T0" y="T1"/>
                </a:cxn>
                <a:cxn ang="0">
                  <a:pos x="T2" y="T3"/>
                </a:cxn>
                <a:cxn ang="0">
                  <a:pos x="T4" y="T5"/>
                </a:cxn>
                <a:cxn ang="0">
                  <a:pos x="T6" y="T7"/>
                </a:cxn>
                <a:cxn ang="0">
                  <a:pos x="T8" y="T9"/>
                </a:cxn>
                <a:cxn ang="0">
                  <a:pos x="T10" y="T11"/>
                </a:cxn>
              </a:cxnLst>
              <a:rect l="0" t="0" r="r" b="b"/>
              <a:pathLst>
                <a:path w="112" h="36">
                  <a:moveTo>
                    <a:pt x="112" y="0"/>
                  </a:moveTo>
                  <a:lnTo>
                    <a:pt x="57" y="26"/>
                  </a:lnTo>
                  <a:lnTo>
                    <a:pt x="9" y="36"/>
                  </a:lnTo>
                  <a:lnTo>
                    <a:pt x="0" y="36"/>
                  </a:lnTo>
                  <a:lnTo>
                    <a:pt x="29" y="11"/>
                  </a:lnTo>
                  <a:lnTo>
                    <a:pt x="112" y="0"/>
                  </a:lnTo>
                  <a:close/>
                </a:path>
              </a:pathLst>
            </a:custGeom>
            <a:solidFill>
              <a:srgbClr val="60606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900">
                <a:solidFill>
                  <a:srgbClr val="0836BF"/>
                </a:solidFill>
              </a:endParaRPr>
            </a:p>
          </p:txBody>
        </p:sp>
      </p:grpSp>
      <p:sp>
        <p:nvSpPr>
          <p:cNvPr id="7" name="灯片编号占位符 6"/>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sym typeface="+mn-ea"/>
              </a:rPr>
              <a:t>电子邮件系统中的主要构件</a:t>
            </a:r>
            <a:endParaRPr lang="zh-CN" altLang="en-US" dirty="0"/>
          </a:p>
        </p:txBody>
      </p:sp>
      <p:sp>
        <p:nvSpPr>
          <p:cNvPr id="7" name="内容占位符 6"/>
          <p:cNvSpPr>
            <a:spLocks noGrp="1"/>
          </p:cNvSpPr>
          <p:nvPr>
            <p:ph idx="1"/>
          </p:nvPr>
        </p:nvSpPr>
        <p:spPr>
          <a:xfrm>
            <a:off x="660399" y="1052515"/>
            <a:ext cx="10871202" cy="5183186"/>
          </a:xfrm>
          <a:ln w="6350" cmpd="sng">
            <a:noFill/>
            <a:prstDash val="solid"/>
          </a:ln>
        </p:spPr>
        <p:txBody>
          <a:bodyPr>
            <a:noAutofit/>
          </a:bodyPr>
          <a:lstStyle/>
          <a:p>
            <a:pPr>
              <a:lnSpc>
                <a:spcPct val="130000"/>
              </a:lnSpc>
            </a:pPr>
            <a:r>
              <a:rPr lang="zh-CN" sz="2000" dirty="0"/>
              <a:t>用户代理</a:t>
            </a:r>
            <a:r>
              <a:rPr lang="zh-CN" altLang="en-US" sz="2000" dirty="0"/>
              <a:t>：</a:t>
            </a:r>
            <a:r>
              <a:rPr lang="zh-CN" sz="2000" dirty="0"/>
              <a:t>邮件客户端</a:t>
            </a:r>
            <a:r>
              <a:rPr lang="zh-CN" altLang="en-US" sz="2000" dirty="0"/>
              <a:t>软件，是用户编辑、发送、接收、阅读邮件的入口</a:t>
            </a:r>
            <a:endParaRPr lang="zh-CN" sz="2000" dirty="0"/>
          </a:p>
          <a:p>
            <a:pPr>
              <a:lnSpc>
                <a:spcPct val="130000"/>
              </a:lnSpc>
            </a:pPr>
            <a:endParaRPr lang="en-US" altLang="zh-CN" sz="2000" dirty="0">
              <a:sym typeface="+mn-ea"/>
            </a:endParaRPr>
          </a:p>
          <a:p>
            <a:pPr>
              <a:lnSpc>
                <a:spcPct val="130000"/>
              </a:lnSpc>
            </a:pPr>
            <a:endParaRPr lang="en-US" altLang="zh-CN" sz="2000" dirty="0">
              <a:sym typeface="+mn-ea"/>
            </a:endParaRPr>
          </a:p>
          <a:p>
            <a:pPr>
              <a:lnSpc>
                <a:spcPct val="130000"/>
              </a:lnSpc>
            </a:pPr>
            <a:r>
              <a:rPr lang="zh-CN" sz="2000" dirty="0">
                <a:sym typeface="+mn-ea"/>
              </a:rPr>
              <a:t>邮件服务器</a:t>
            </a:r>
            <a:r>
              <a:rPr lang="zh-CN" altLang="en-US" sz="2000" dirty="0">
                <a:sym typeface="+mn-ea"/>
              </a:rPr>
              <a:t>：保存用户邮件，将用户邮件转发到邮件接收方的邮件服务器上</a:t>
            </a:r>
            <a:endParaRPr lang="zh-CN" sz="2000" dirty="0"/>
          </a:p>
          <a:p>
            <a:pPr>
              <a:lnSpc>
                <a:spcPct val="130000"/>
              </a:lnSpc>
            </a:pPr>
            <a:endParaRPr lang="en-US" altLang="zh-CN" sz="2000" dirty="0">
              <a:sym typeface="+mn-ea"/>
            </a:endParaRPr>
          </a:p>
          <a:p>
            <a:pPr>
              <a:lnSpc>
                <a:spcPct val="130000"/>
              </a:lnSpc>
            </a:pPr>
            <a:endParaRPr lang="en-US" altLang="zh-CN" sz="2000" dirty="0">
              <a:sym typeface="+mn-ea"/>
            </a:endParaRPr>
          </a:p>
          <a:p>
            <a:pPr>
              <a:lnSpc>
                <a:spcPct val="130000"/>
              </a:lnSpc>
            </a:pPr>
            <a:r>
              <a:rPr lang="zh-CN" sz="2000" dirty="0">
                <a:sym typeface="+mn-ea"/>
              </a:rPr>
              <a:t>SMTP</a:t>
            </a:r>
            <a:r>
              <a:rPr lang="zh-CN" altLang="en-US" sz="2000" dirty="0">
                <a:sym typeface="+mn-ea"/>
              </a:rPr>
              <a:t>邮件发送</a:t>
            </a:r>
            <a:r>
              <a:rPr lang="zh-CN" sz="2000" dirty="0">
                <a:sym typeface="+mn-ea"/>
              </a:rPr>
              <a:t>协议</a:t>
            </a:r>
            <a:r>
              <a:rPr lang="zh-CN" altLang="en-US" sz="2000" dirty="0">
                <a:sym typeface="+mn-ea"/>
              </a:rPr>
              <a:t>：发送邮件到服务器以及服务器转发邮件到接收方服务器所用的协议</a:t>
            </a:r>
            <a:endParaRPr lang="en-US" altLang="zh-CN" sz="2000" dirty="0">
              <a:sym typeface="+mn-ea"/>
            </a:endParaRPr>
          </a:p>
          <a:p>
            <a:pPr>
              <a:lnSpc>
                <a:spcPct val="130000"/>
              </a:lnSpc>
            </a:pPr>
            <a:endParaRPr lang="en-US" altLang="zh-CN" sz="2000" dirty="0">
              <a:sym typeface="+mn-ea"/>
            </a:endParaRPr>
          </a:p>
          <a:p>
            <a:pPr marL="228600" lvl="1">
              <a:lnSpc>
                <a:spcPct val="130000"/>
              </a:lnSpc>
              <a:spcBef>
                <a:spcPts val="1000"/>
              </a:spcBef>
              <a:buFont typeface="Wingdings" panose="05000000000000000000" pitchFamily="2" charset="2"/>
              <a:buChar char="n"/>
            </a:pPr>
            <a:r>
              <a:rPr lang="en-US" altLang="zh-CN" dirty="0">
                <a:sym typeface="+mn-ea"/>
              </a:rPr>
              <a:t>PoP3</a:t>
            </a:r>
            <a:r>
              <a:rPr lang="zh-CN" altLang="en-US" dirty="0">
                <a:sym typeface="+mn-ea"/>
              </a:rPr>
              <a:t>邮件读取协议：邮件接收方从邮件服务器接收邮件、阅读邮件时所用的协议</a:t>
            </a:r>
            <a:endParaRPr lang="zh-CN" altLang="en-US" dirty="0"/>
          </a:p>
        </p:txBody>
      </p:sp>
      <p:sp>
        <p:nvSpPr>
          <p:cNvPr id="5" name="文本框 4"/>
          <p:cNvSpPr txBox="1"/>
          <p:nvPr/>
        </p:nvSpPr>
        <p:spPr>
          <a:xfrm>
            <a:off x="673099" y="1586545"/>
            <a:ext cx="8201891" cy="960776"/>
          </a:xfrm>
          <a:prstGeom prst="rect">
            <a:avLst/>
          </a:prstGeom>
          <a:noFill/>
        </p:spPr>
        <p:txBody>
          <a:bodyPr wrap="square" numCol="2" spcCol="180000">
            <a:spAutoFit/>
          </a:bodyPr>
          <a:lstStyle/>
          <a:p>
            <a:pPr marL="800100" lvl="1" indent="-342900" fontAlgn="auto">
              <a:lnSpc>
                <a:spcPct val="150000"/>
              </a:lnSpc>
              <a:buClr>
                <a:srgbClr val="00B050"/>
              </a:buClr>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rPr>
              <a:t>编辑和发送邮件</a:t>
            </a:r>
            <a:endParaRPr lang="zh-CN"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Clr>
                <a:srgbClr val="00B050"/>
              </a:buClr>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rPr>
              <a:t>接收、读取和管理邮件</a:t>
            </a:r>
            <a:endParaRPr lang="zh-CN"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Clr>
                <a:srgbClr val="00B050"/>
              </a:buClr>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rPr>
              <a:t>管理地址簿</a:t>
            </a:r>
            <a:endParaRPr lang="zh-CN"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Clr>
                <a:srgbClr val="00B050"/>
              </a:buClr>
              <a:buFont typeface="Wingdings" panose="05000000000000000000" pitchFamily="2" charset="2"/>
              <a:buChar char="n"/>
            </a:pPr>
            <a:r>
              <a:rPr lang="zh-CN" altLang="zh-CN" sz="2000" dirty="0">
                <a:solidFill>
                  <a:srgbClr val="FF0000"/>
                </a:solidFill>
                <a:latin typeface="微软雅黑 Light" panose="020B0502040204020203" pitchFamily="34" charset="-122"/>
                <a:ea typeface="微软雅黑 Light" panose="020B0502040204020203" pitchFamily="34" charset="-122"/>
              </a:rPr>
              <a:t>无统一标准</a:t>
            </a:r>
            <a:endParaRPr lang="zh-CN" altLang="zh-CN" sz="2000" dirty="0">
              <a:solidFill>
                <a:srgbClr val="FF0000"/>
              </a:solidFill>
              <a:latin typeface="微软雅黑 Light" panose="020B0502040204020203" pitchFamily="34" charset="-122"/>
              <a:ea typeface="微软雅黑 Light" panose="020B0502040204020203" pitchFamily="34" charset="-122"/>
            </a:endParaRPr>
          </a:p>
        </p:txBody>
      </p:sp>
      <p:sp>
        <p:nvSpPr>
          <p:cNvPr id="8" name="文本框 7"/>
          <p:cNvSpPr txBox="1"/>
          <p:nvPr/>
        </p:nvSpPr>
        <p:spPr>
          <a:xfrm>
            <a:off x="660400" y="3213483"/>
            <a:ext cx="8201891" cy="1015663"/>
          </a:xfrm>
          <a:prstGeom prst="rect">
            <a:avLst/>
          </a:prstGeom>
          <a:noFill/>
        </p:spPr>
        <p:txBody>
          <a:bodyPr wrap="square" numCol="2" spcCol="180000">
            <a:spAutoFit/>
          </a:bodyPr>
          <a:lstStyle/>
          <a:p>
            <a:pPr marL="800100" lvl="1" indent="-342900" fontAlgn="auto">
              <a:lnSpc>
                <a:spcPct val="150000"/>
              </a:lnSpc>
              <a:buClr>
                <a:srgbClr val="00B050"/>
              </a:buClr>
              <a:buSzTx/>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sym typeface="+mn-ea"/>
              </a:rPr>
              <a:t>邮箱：保存用户收到的邮件</a:t>
            </a:r>
            <a:endParaRPr lang="zh-CN" altLang="zh-CN" sz="2000" dirty="0">
              <a:latin typeface="微软雅黑 Light" panose="020B0502040204020203" pitchFamily="34" charset="-122"/>
              <a:ea typeface="微软雅黑 Light" panose="020B0502040204020203" pitchFamily="34" charset="-122"/>
              <a:sym typeface="+mn-ea"/>
            </a:endParaRPr>
          </a:p>
          <a:p>
            <a:pPr marL="800100" lvl="1" indent="-342900" fontAlgn="auto">
              <a:lnSpc>
                <a:spcPct val="150000"/>
              </a:lnSpc>
              <a:buClr>
                <a:srgbClr val="00B050"/>
              </a:buClr>
              <a:buSzTx/>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sym typeface="+mn-ea"/>
              </a:rPr>
              <a:t>邮件输出队列：存储等待发送的邮件</a:t>
            </a:r>
            <a:endParaRPr lang="zh-CN" altLang="zh-CN" sz="2000" dirty="0">
              <a:latin typeface="微软雅黑 Light" panose="020B0502040204020203" pitchFamily="34" charset="-122"/>
              <a:ea typeface="微软雅黑 Light" panose="020B0502040204020203" pitchFamily="34" charset="-122"/>
              <a:sym typeface="+mn-ea"/>
            </a:endParaRPr>
          </a:p>
          <a:p>
            <a:pPr marL="800100" lvl="1" indent="-342900" fontAlgn="auto">
              <a:lnSpc>
                <a:spcPct val="150000"/>
              </a:lnSpc>
              <a:buClr>
                <a:srgbClr val="00B050"/>
              </a:buClr>
              <a:buSzTx/>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sym typeface="+mn-ea"/>
              </a:rPr>
              <a:t>运行电子邮件协议</a:t>
            </a:r>
            <a:endParaRPr lang="zh-CN" altLang="zh-CN" sz="2000" dirty="0">
              <a:latin typeface="微软雅黑 Light" panose="020B0502040204020203" pitchFamily="34" charset="-122"/>
              <a:ea typeface="微软雅黑 Light" panose="020B0502040204020203" pitchFamily="34" charset="-122"/>
              <a:sym typeface="+mn-ea"/>
            </a:endParaRPr>
          </a:p>
        </p:txBody>
      </p:sp>
      <p:sp>
        <p:nvSpPr>
          <p:cNvPr id="9" name="文本框 8"/>
          <p:cNvSpPr txBox="1"/>
          <p:nvPr/>
        </p:nvSpPr>
        <p:spPr>
          <a:xfrm>
            <a:off x="673099" y="4644502"/>
            <a:ext cx="8201891" cy="501612"/>
          </a:xfrm>
          <a:prstGeom prst="rect">
            <a:avLst/>
          </a:prstGeom>
          <a:noFill/>
        </p:spPr>
        <p:txBody>
          <a:bodyPr wrap="square" numCol="2" spcCol="180000">
            <a:spAutoFit/>
          </a:bodyPr>
          <a:lstStyle/>
          <a:p>
            <a:pPr marL="800100" lvl="1" indent="-342900">
              <a:lnSpc>
                <a:spcPct val="150000"/>
              </a:lnSpc>
              <a:buClr>
                <a:srgbClr val="00B050"/>
              </a:buClr>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sym typeface="+mn-ea"/>
              </a:rPr>
              <a:t>smtp客户: 发送邮件端</a:t>
            </a:r>
            <a:endParaRPr lang="zh-CN"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Clr>
                <a:srgbClr val="00B050"/>
              </a:buClr>
              <a:buFont typeface="Wingdings" panose="05000000000000000000" pitchFamily="2" charset="2"/>
              <a:buChar char="n"/>
            </a:pPr>
            <a:r>
              <a:rPr lang="zh-CN" altLang="zh-CN" sz="2000" dirty="0">
                <a:latin typeface="微软雅黑 Light" panose="020B0502040204020203" pitchFamily="34" charset="-122"/>
                <a:ea typeface="微软雅黑 Light" panose="020B0502040204020203" pitchFamily="34" charset="-122"/>
                <a:sym typeface="+mn-ea"/>
              </a:rPr>
              <a:t>smtp服务器: 接收邮件端</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sym typeface="+mn-ea"/>
              </a:rPr>
              <a:t>应用进程</a:t>
            </a:r>
            <a:r>
              <a:rPr lang="zh-CN" altLang="en-US">
                <a:sym typeface="+mn-ea"/>
              </a:rPr>
              <a:t>间的</a:t>
            </a:r>
            <a:r>
              <a:rPr lang="zh-CN">
                <a:sym typeface="+mn-ea"/>
              </a:rPr>
              <a:t>通信方式</a:t>
            </a:r>
            <a:r>
              <a:rPr lang="zh-CN" altLang="en-US">
                <a:sym typeface="+mn-ea"/>
              </a:rPr>
              <a:t>：</a:t>
            </a:r>
            <a:r>
              <a:rPr lang="en-US" altLang="zh-CN">
                <a:sym typeface="+mn-ea"/>
              </a:rPr>
              <a:t>C/S </a:t>
            </a:r>
            <a:r>
              <a:rPr lang="zh-CN" altLang="en-US">
                <a:sym typeface="+mn-ea"/>
              </a:rPr>
              <a:t>方式</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600"/>
              </a:spcBef>
            </a:pPr>
            <a:r>
              <a:rPr lang="zh-CN" altLang="en-US" dirty="0">
                <a:sym typeface="+mn-ea"/>
              </a:rPr>
              <a:t>应用层的许多协议是基于C/S方式，</a:t>
            </a:r>
            <a:r>
              <a:rPr lang="zh-CN" altLang="en-US" dirty="0"/>
              <a:t>如传统的 </a:t>
            </a:r>
            <a:r>
              <a:rPr lang="en-US" altLang="zh-CN" dirty="0"/>
              <a:t>Internet </a:t>
            </a:r>
            <a:r>
              <a:rPr lang="zh-CN" altLang="en-US" dirty="0"/>
              <a:t>的</a:t>
            </a:r>
            <a:r>
              <a:rPr lang="zh-CN" altLang="zh-CN" dirty="0"/>
              <a:t>文件传输、电子邮件</a:t>
            </a:r>
            <a:r>
              <a:rPr lang="zh-CN" altLang="en-US" dirty="0"/>
              <a:t>、</a:t>
            </a:r>
            <a:r>
              <a:rPr lang="zh-CN" altLang="zh-CN" dirty="0"/>
              <a:t>远程登录等</a:t>
            </a:r>
            <a:endParaRPr lang="zh-CN" altLang="en-US" dirty="0">
              <a:sym typeface="+mn-ea"/>
            </a:endParaRPr>
          </a:p>
          <a:p>
            <a:pPr lvl="1">
              <a:lnSpc>
                <a:spcPct val="130000"/>
              </a:lnSpc>
              <a:spcBef>
                <a:spcPts val="600"/>
              </a:spcBef>
              <a:buClr>
                <a:srgbClr val="00B050"/>
              </a:buClr>
            </a:pPr>
            <a:r>
              <a:rPr lang="zh-CN" altLang="en-US" dirty="0">
                <a:latin typeface="Times New Roman" panose="02020603050405020304" pitchFamily="18" charset="0"/>
                <a:sym typeface="+mn-ea"/>
              </a:rPr>
              <a:t>客户(client)和服务器(server)是指通信中所涉及的2个应用进程</a:t>
            </a:r>
            <a:endParaRPr lang="zh-CN" altLang="en-US" dirty="0">
              <a:latin typeface="Times New Roman" panose="02020603050405020304" pitchFamily="18" charset="0"/>
              <a:sym typeface="+mn-ea"/>
            </a:endParaRPr>
          </a:p>
          <a:p>
            <a:pPr lvl="1">
              <a:lnSpc>
                <a:spcPct val="130000"/>
              </a:lnSpc>
              <a:spcBef>
                <a:spcPts val="600"/>
              </a:spcBef>
              <a:buClr>
                <a:srgbClr val="00B050"/>
              </a:buClr>
            </a:pPr>
            <a:r>
              <a:rPr lang="zh-CN" altLang="en-US" dirty="0">
                <a:latin typeface="Times New Roman" panose="02020603050405020304" pitchFamily="18" charset="0"/>
                <a:sym typeface="+mn-ea"/>
              </a:rPr>
              <a:t>客户/服务器方式描述的是应用进程之间服务和被服务的关系</a:t>
            </a:r>
            <a:endParaRPr lang="zh-CN" altLang="en-US" dirty="0">
              <a:latin typeface="Times New Roman" panose="02020603050405020304" pitchFamily="18" charset="0"/>
              <a:sym typeface="+mn-ea"/>
            </a:endParaRPr>
          </a:p>
          <a:p>
            <a:pPr lvl="1">
              <a:lnSpc>
                <a:spcPct val="130000"/>
              </a:lnSpc>
              <a:spcBef>
                <a:spcPts val="600"/>
              </a:spcBef>
              <a:buClr>
                <a:srgbClr val="00B050"/>
              </a:buClr>
            </a:pPr>
            <a:r>
              <a:rPr lang="zh-CN" altLang="en-US" dirty="0">
                <a:latin typeface="Times New Roman" panose="02020603050405020304" pitchFamily="18" charset="0"/>
                <a:sym typeface="+mn-ea"/>
              </a:rPr>
              <a:t>客户是服务请求方（主动请求服务，被服务）</a:t>
            </a:r>
            <a:endParaRPr lang="en-US" altLang="zh-CN" dirty="0">
              <a:latin typeface="Times New Roman" panose="02020603050405020304" pitchFamily="18" charset="0"/>
              <a:sym typeface="+mn-ea"/>
            </a:endParaRPr>
          </a:p>
          <a:p>
            <a:pPr lvl="1">
              <a:lnSpc>
                <a:spcPct val="130000"/>
              </a:lnSpc>
              <a:spcBef>
                <a:spcPts val="600"/>
              </a:spcBef>
              <a:buClr>
                <a:srgbClr val="00B050"/>
              </a:buClr>
            </a:pPr>
            <a:r>
              <a:rPr lang="zh-CN" altLang="en-US" dirty="0">
                <a:latin typeface="Times New Roman" panose="02020603050405020304" pitchFamily="18" charset="0"/>
                <a:sym typeface="+mn-ea"/>
              </a:rPr>
              <a:t>服务器是服务提供方（被动接受服务请求，提供服务）</a:t>
            </a:r>
            <a:endParaRPr lang="en-US" altLang="zh-CN" dirty="0">
              <a:latin typeface="Times New Roman" panose="02020603050405020304" pitchFamily="18" charset="0"/>
            </a:endParaRPr>
          </a:p>
          <a:p>
            <a:pPr>
              <a:lnSpc>
                <a:spcPct val="130000"/>
              </a:lnSpc>
              <a:spcBef>
                <a:spcPts val="600"/>
              </a:spcBef>
            </a:pPr>
            <a:r>
              <a:rPr lang="zh-CN" altLang="en-US" dirty="0">
                <a:sym typeface="+mn-ea"/>
              </a:rPr>
              <a:t>C/S方式可以是面向连接的，也可以是无连接的</a:t>
            </a:r>
            <a:endParaRPr lang="en-US" altLang="zh-CN" dirty="0">
              <a:sym typeface="+mn-ea"/>
            </a:endParaRPr>
          </a:p>
          <a:p>
            <a:pPr lvl="1">
              <a:lnSpc>
                <a:spcPct val="130000"/>
              </a:lnSpc>
              <a:spcBef>
                <a:spcPts val="600"/>
              </a:spcBef>
              <a:buClr>
                <a:srgbClr val="00B050"/>
              </a:buClr>
            </a:pPr>
            <a:r>
              <a:rPr lang="zh-CN" altLang="en-US" dirty="0">
                <a:latin typeface="Times New Roman" panose="02020603050405020304" pitchFamily="18" charset="0"/>
                <a:sym typeface="+mn-ea"/>
              </a:rPr>
              <a:t>面向连接时，C/S通信关系一旦建立，通信就是双向的，双方地位平等，都可发送和接收数据</a:t>
            </a:r>
            <a:endParaRPr lang="en-US" altLang="zh-CN" dirty="0">
              <a:latin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发送和接收电子邮件的几个重要步骤</a:t>
            </a:r>
            <a:endParaRPr lang="zh-CN" altLang="en-US" dirty="0"/>
          </a:p>
        </p:txBody>
      </p:sp>
      <p:sp>
        <p:nvSpPr>
          <p:cNvPr id="4" name="内容占位符 3"/>
          <p:cNvSpPr>
            <a:spLocks noGrp="1"/>
          </p:cNvSpPr>
          <p:nvPr>
            <p:ph idx="1"/>
          </p:nvPr>
        </p:nvSpPr>
        <p:spPr>
          <a:xfrm>
            <a:off x="660400" y="1052513"/>
            <a:ext cx="10871200" cy="2999368"/>
          </a:xfrm>
        </p:spPr>
        <p:txBody>
          <a:bodyPr>
            <a:normAutofit lnSpcReduction="10000"/>
          </a:bodyPr>
          <a:lstStyle/>
          <a:p>
            <a:pPr>
              <a:lnSpc>
                <a:spcPct val="130000"/>
              </a:lnSpc>
              <a:spcBef>
                <a:spcPts val="0"/>
              </a:spcBef>
            </a:pPr>
            <a:r>
              <a:rPr lang="zh-CN" altLang="en-US" sz="2000" dirty="0">
                <a:latin typeface="+mn-ea"/>
              </a:rPr>
              <a:t>发件人调用 </a:t>
            </a:r>
            <a:r>
              <a:rPr lang="en-US" altLang="zh-CN" sz="2000" dirty="0">
                <a:latin typeface="+mn-ea"/>
              </a:rPr>
              <a:t>PC </a:t>
            </a:r>
            <a:r>
              <a:rPr lang="zh-CN" altLang="en-US" sz="2000" dirty="0">
                <a:latin typeface="+mn-ea"/>
              </a:rPr>
              <a:t>中的用户代理撰写和编辑要发送的邮件</a:t>
            </a:r>
            <a:endParaRPr lang="zh-CN" altLang="en-US" sz="2000" dirty="0">
              <a:latin typeface="+mn-ea"/>
            </a:endParaRPr>
          </a:p>
          <a:p>
            <a:pPr>
              <a:lnSpc>
                <a:spcPct val="130000"/>
              </a:lnSpc>
              <a:spcBef>
                <a:spcPts val="0"/>
              </a:spcBef>
            </a:pPr>
            <a:r>
              <a:rPr lang="zh-CN" altLang="en-US" sz="2000" dirty="0">
                <a:latin typeface="+mn-ea"/>
              </a:rPr>
              <a:t>发件人的用户代理把邮件用 </a:t>
            </a:r>
            <a:r>
              <a:rPr lang="en-US" altLang="zh-CN" sz="2000" dirty="0">
                <a:latin typeface="+mn-ea"/>
              </a:rPr>
              <a:t>SMTP </a:t>
            </a:r>
            <a:r>
              <a:rPr lang="zh-CN" altLang="en-US" sz="2000" dirty="0">
                <a:latin typeface="+mn-ea"/>
              </a:rPr>
              <a:t>协议发给发送方邮件服务器</a:t>
            </a:r>
            <a:endParaRPr lang="zh-CN" altLang="en-US" sz="2000" dirty="0">
              <a:latin typeface="+mn-ea"/>
            </a:endParaRPr>
          </a:p>
          <a:p>
            <a:pPr>
              <a:lnSpc>
                <a:spcPct val="130000"/>
              </a:lnSpc>
              <a:spcBef>
                <a:spcPts val="0"/>
              </a:spcBef>
            </a:pPr>
            <a:r>
              <a:rPr lang="en-US" altLang="zh-CN" sz="2000" dirty="0">
                <a:latin typeface="+mn-ea"/>
              </a:rPr>
              <a:t>SMTP </a:t>
            </a:r>
            <a:r>
              <a:rPr lang="zh-CN" altLang="en-US" sz="2000" dirty="0">
                <a:latin typeface="+mn-ea"/>
              </a:rPr>
              <a:t>服务器把邮件临时存放在邮件缓存队列中，等待发送</a:t>
            </a:r>
            <a:endParaRPr lang="zh-CN" altLang="en-US" sz="2000" dirty="0">
              <a:latin typeface="+mn-ea"/>
            </a:endParaRPr>
          </a:p>
          <a:p>
            <a:pPr>
              <a:lnSpc>
                <a:spcPct val="130000"/>
              </a:lnSpc>
              <a:spcBef>
                <a:spcPts val="0"/>
              </a:spcBef>
            </a:pPr>
            <a:r>
              <a:rPr lang="zh-CN" altLang="en-US" sz="2000" dirty="0">
                <a:latin typeface="+mn-ea"/>
              </a:rPr>
              <a:t>发送方邮件服务器的 </a:t>
            </a:r>
            <a:r>
              <a:rPr lang="en-US" altLang="zh-CN" sz="2000" dirty="0">
                <a:latin typeface="+mn-ea"/>
              </a:rPr>
              <a:t>SMTP </a:t>
            </a:r>
            <a:r>
              <a:rPr lang="zh-CN" altLang="en-US" sz="2000" dirty="0">
                <a:latin typeface="+mn-ea"/>
              </a:rPr>
              <a:t>客户与接收方邮件服务器的 </a:t>
            </a:r>
            <a:r>
              <a:rPr lang="en-US" altLang="zh-CN" sz="2000" dirty="0">
                <a:latin typeface="+mn-ea"/>
              </a:rPr>
              <a:t>SMTP </a:t>
            </a:r>
            <a:r>
              <a:rPr lang="zh-CN" altLang="en-US" sz="2000" dirty="0">
                <a:latin typeface="+mn-ea"/>
              </a:rPr>
              <a:t>服务器建立 </a:t>
            </a:r>
            <a:r>
              <a:rPr lang="en-US" altLang="zh-CN" sz="2000" dirty="0">
                <a:latin typeface="+mn-ea"/>
              </a:rPr>
              <a:t>TCP </a:t>
            </a:r>
            <a:r>
              <a:rPr lang="zh-CN" altLang="en-US" sz="2000" dirty="0">
                <a:latin typeface="+mn-ea"/>
              </a:rPr>
              <a:t>连接，然后就把邮件缓存队列中的邮件依次发送出去</a:t>
            </a:r>
            <a:endParaRPr lang="en-US" altLang="zh-CN" sz="2000" dirty="0">
              <a:latin typeface="+mn-ea"/>
            </a:endParaRPr>
          </a:p>
          <a:p>
            <a:pPr>
              <a:lnSpc>
                <a:spcPct val="130000"/>
              </a:lnSpc>
              <a:spcBef>
                <a:spcPts val="0"/>
              </a:spcBef>
            </a:pPr>
            <a:r>
              <a:rPr lang="zh-CN" altLang="en-US" sz="2000" dirty="0">
                <a:latin typeface="+mn-ea"/>
              </a:rPr>
              <a:t>运行在接收方邮件服务器中的</a:t>
            </a:r>
            <a:r>
              <a:rPr lang="en-US" altLang="zh-CN" sz="2000" dirty="0">
                <a:latin typeface="+mn-ea"/>
              </a:rPr>
              <a:t>SMTP</a:t>
            </a:r>
            <a:r>
              <a:rPr lang="zh-CN" altLang="en-US" sz="2000" dirty="0">
                <a:latin typeface="+mn-ea"/>
              </a:rPr>
              <a:t>服务器进程收到邮件后，把邮件放入收件人的用户邮箱中，等待收件人进行读取 </a:t>
            </a:r>
            <a:endParaRPr lang="zh-CN" altLang="en-US" sz="2000" dirty="0">
              <a:latin typeface="+mn-ea"/>
            </a:endParaRPr>
          </a:p>
          <a:p>
            <a:pPr>
              <a:lnSpc>
                <a:spcPct val="130000"/>
              </a:lnSpc>
              <a:spcBef>
                <a:spcPts val="0"/>
              </a:spcBef>
            </a:pPr>
            <a:r>
              <a:rPr lang="zh-CN" altLang="en-US" sz="2000" dirty="0">
                <a:latin typeface="+mn-ea"/>
              </a:rPr>
              <a:t>收件人在收信时运行</a:t>
            </a:r>
            <a:r>
              <a:rPr lang="en-US" altLang="zh-CN" sz="2000" dirty="0">
                <a:latin typeface="+mn-ea"/>
              </a:rPr>
              <a:t>PC</a:t>
            </a:r>
            <a:r>
              <a:rPr lang="zh-CN" altLang="en-US" sz="2000" dirty="0">
                <a:latin typeface="+mn-ea"/>
              </a:rPr>
              <a:t>机中的用户代理，使用</a:t>
            </a:r>
            <a:r>
              <a:rPr lang="en-US" altLang="zh-CN" sz="2000" dirty="0">
                <a:latin typeface="+mn-ea"/>
              </a:rPr>
              <a:t>POP3</a:t>
            </a:r>
            <a:r>
              <a:rPr lang="zh-CN" altLang="en-US" sz="2000" dirty="0">
                <a:latin typeface="+mn-ea"/>
              </a:rPr>
              <a:t>（或 </a:t>
            </a:r>
            <a:r>
              <a:rPr lang="en-US" altLang="zh-CN" sz="2000" dirty="0">
                <a:latin typeface="+mn-ea"/>
              </a:rPr>
              <a:t>IMAP</a:t>
            </a:r>
            <a:r>
              <a:rPr lang="zh-CN" altLang="en-US" sz="2000" dirty="0">
                <a:latin typeface="+mn-ea"/>
              </a:rPr>
              <a:t>）协议读取发送给自己的邮件 </a:t>
            </a:r>
            <a:endParaRPr lang="zh-CN" altLang="en-US" sz="2000" dirty="0">
              <a:latin typeface="+mn-ea"/>
            </a:endParaRPr>
          </a:p>
        </p:txBody>
      </p:sp>
      <p:sp>
        <p:nvSpPr>
          <p:cNvPr id="147470" name="Line 69"/>
          <p:cNvSpPr/>
          <p:nvPr/>
        </p:nvSpPr>
        <p:spPr>
          <a:xfrm>
            <a:off x="3474973" y="4842454"/>
            <a:ext cx="892175" cy="146050"/>
          </a:xfrm>
          <a:prstGeom prst="line">
            <a:avLst/>
          </a:prstGeom>
          <a:ln w="12700" cap="flat" cmpd="sng">
            <a:solidFill>
              <a:schemeClr val="accent2"/>
            </a:solidFill>
            <a:prstDash val="solid"/>
            <a:headEnd type="none" w="med" len="med"/>
            <a:tailEnd type="triangle" w="med" len="med"/>
          </a:ln>
        </p:spPr>
      </p:sp>
      <p:sp>
        <p:nvSpPr>
          <p:cNvPr id="147471" name="Line 70"/>
          <p:cNvSpPr/>
          <p:nvPr/>
        </p:nvSpPr>
        <p:spPr>
          <a:xfrm>
            <a:off x="5160898" y="4977391"/>
            <a:ext cx="1379537" cy="219075"/>
          </a:xfrm>
          <a:prstGeom prst="line">
            <a:avLst/>
          </a:prstGeom>
          <a:ln w="12700" cap="flat" cmpd="sng">
            <a:solidFill>
              <a:schemeClr val="accent2"/>
            </a:solidFill>
            <a:prstDash val="solid"/>
            <a:headEnd type="none" w="med" len="med"/>
            <a:tailEnd type="triangle" w="med" len="med"/>
          </a:ln>
        </p:spPr>
      </p:sp>
      <p:sp>
        <p:nvSpPr>
          <p:cNvPr id="147472" name="Line 71"/>
          <p:cNvSpPr/>
          <p:nvPr/>
        </p:nvSpPr>
        <p:spPr>
          <a:xfrm flipV="1">
            <a:off x="7391336" y="4786890"/>
            <a:ext cx="958850" cy="396875"/>
          </a:xfrm>
          <a:prstGeom prst="line">
            <a:avLst/>
          </a:prstGeom>
          <a:ln w="12700" cap="flat" cmpd="sng">
            <a:solidFill>
              <a:schemeClr val="accent2"/>
            </a:solidFill>
            <a:prstDash val="solid"/>
            <a:headEnd type="none" w="med" len="med"/>
            <a:tailEnd type="triangle" w="med" len="med"/>
          </a:ln>
        </p:spPr>
      </p:sp>
      <p:sp>
        <p:nvSpPr>
          <p:cNvPr id="147473" name="Oval 72"/>
          <p:cNvSpPr/>
          <p:nvPr/>
        </p:nvSpPr>
        <p:spPr>
          <a:xfrm>
            <a:off x="2824596" y="4135380"/>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1</a:t>
            </a:r>
            <a:endParaRPr lang="en-US" altLang="zh-CN" sz="2400" dirty="0">
              <a:latin typeface="Arial" panose="020B0604020202020204" pitchFamily="34" charset="0"/>
            </a:endParaRPr>
          </a:p>
        </p:txBody>
      </p:sp>
      <p:sp>
        <p:nvSpPr>
          <p:cNvPr id="147474" name="Oval 74"/>
          <p:cNvSpPr/>
          <p:nvPr/>
        </p:nvSpPr>
        <p:spPr>
          <a:xfrm>
            <a:off x="3714685" y="4786891"/>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2</a:t>
            </a:r>
            <a:endParaRPr lang="en-US" altLang="zh-CN" sz="2400" dirty="0">
              <a:latin typeface="Arial" panose="020B0604020202020204" pitchFamily="34" charset="0"/>
            </a:endParaRPr>
          </a:p>
        </p:txBody>
      </p:sp>
      <p:sp>
        <p:nvSpPr>
          <p:cNvPr id="147475" name="Oval 75"/>
          <p:cNvSpPr/>
          <p:nvPr/>
        </p:nvSpPr>
        <p:spPr>
          <a:xfrm>
            <a:off x="4618273" y="4270954"/>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3</a:t>
            </a:r>
            <a:endParaRPr lang="en-US" altLang="zh-CN" sz="2400" dirty="0">
              <a:latin typeface="Arial" panose="020B0604020202020204" pitchFamily="34" charset="0"/>
            </a:endParaRPr>
          </a:p>
        </p:txBody>
      </p:sp>
      <p:sp>
        <p:nvSpPr>
          <p:cNvPr id="147476" name="Oval 76"/>
          <p:cNvSpPr/>
          <p:nvPr/>
        </p:nvSpPr>
        <p:spPr>
          <a:xfrm>
            <a:off x="5697473" y="4951991"/>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4</a:t>
            </a:r>
            <a:endParaRPr lang="en-US" altLang="zh-CN" sz="2400" dirty="0">
              <a:latin typeface="Arial" panose="020B0604020202020204" pitchFamily="34" charset="0"/>
            </a:endParaRPr>
          </a:p>
        </p:txBody>
      </p:sp>
      <p:sp>
        <p:nvSpPr>
          <p:cNvPr id="147477" name="Oval 77"/>
          <p:cNvSpPr/>
          <p:nvPr/>
        </p:nvSpPr>
        <p:spPr>
          <a:xfrm>
            <a:off x="6802373" y="5283779"/>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5</a:t>
            </a:r>
            <a:endParaRPr lang="en-US" altLang="zh-CN" sz="2400" dirty="0">
              <a:latin typeface="Arial" panose="020B0604020202020204" pitchFamily="34" charset="0"/>
            </a:endParaRPr>
          </a:p>
        </p:txBody>
      </p:sp>
      <p:sp>
        <p:nvSpPr>
          <p:cNvPr id="147478" name="Oval 78"/>
          <p:cNvSpPr/>
          <p:nvPr/>
        </p:nvSpPr>
        <p:spPr>
          <a:xfrm>
            <a:off x="7724710" y="4853566"/>
            <a:ext cx="292100" cy="244475"/>
          </a:xfrm>
          <a:prstGeom prst="ellipse">
            <a:avLst/>
          </a:prstGeom>
          <a:solidFill>
            <a:schemeClr val="bg1"/>
          </a:solidFill>
          <a:ln w="12700" cap="flat" cmpd="sng">
            <a:solidFill>
              <a:schemeClr val="accent2"/>
            </a:solidFill>
            <a:prstDash val="solid"/>
            <a:headEnd type="none" w="med" len="med"/>
            <a:tailEnd type="none" w="med" len="med"/>
          </a:ln>
        </p:spPr>
        <p:txBody>
          <a:bodyPr wrap="none" anchor="ctr"/>
          <a:lstStyle/>
          <a:p>
            <a:pPr algn="ctr">
              <a:spcBef>
                <a:spcPct val="20000"/>
              </a:spcBef>
              <a:buClr>
                <a:schemeClr val="accent2"/>
              </a:buClr>
              <a:buSzPct val="85000"/>
              <a:buFont typeface="ZapfDingbats" pitchFamily="82" charset="2"/>
            </a:pPr>
            <a:r>
              <a:rPr lang="en-US" altLang="zh-CN" sz="1600" dirty="0">
                <a:latin typeface="Arial" panose="020B0604020202020204" pitchFamily="34" charset="0"/>
              </a:rPr>
              <a:t>6</a:t>
            </a:r>
            <a:endParaRPr lang="en-US" altLang="zh-CN" sz="2400" dirty="0">
              <a:latin typeface="Arial" panose="020B0604020202020204" pitchFamily="34" charset="0"/>
            </a:endParaRPr>
          </a:p>
        </p:txBody>
      </p:sp>
      <p:sp>
        <p:nvSpPr>
          <p:cNvPr id="147479" name="Text Box 95"/>
          <p:cNvSpPr txBox="1"/>
          <p:nvPr/>
        </p:nvSpPr>
        <p:spPr>
          <a:xfrm>
            <a:off x="4228831" y="5402037"/>
            <a:ext cx="1082348" cy="523220"/>
          </a:xfrm>
          <a:prstGeom prst="rect">
            <a:avLst/>
          </a:prstGeom>
          <a:noFill/>
        </p:spPr>
        <p:txBody>
          <a:bodyPr wrap="none" rtlCol="0" anchor="t">
            <a:spAutoFit/>
          </a:bodyPr>
          <a:lstStyle/>
          <a:p>
            <a:pPr lvl="0" algn="ctr">
              <a:buClrTx/>
              <a:buSzTx/>
              <a:buFontTx/>
            </a:pPr>
            <a:r>
              <a:rPr lang="zh-CN" altLang="en-US" sz="1400" dirty="0">
                <a:latin typeface="+mn-ea"/>
                <a:cs typeface="微软雅黑" panose="020B0503020204020204" pitchFamily="34" charset="-122"/>
                <a:sym typeface="+mn-ea"/>
              </a:rPr>
              <a:t>发件人的</a:t>
            </a:r>
            <a:endParaRPr lang="en-US" altLang="zh-CN" sz="1400" dirty="0">
              <a:latin typeface="+mn-ea"/>
              <a:cs typeface="微软雅黑" panose="020B0503020204020204" pitchFamily="34" charset="-122"/>
              <a:sym typeface="+mn-ea"/>
            </a:endParaRPr>
          </a:p>
          <a:p>
            <a:pPr lvl="0" algn="ctr">
              <a:buClrTx/>
              <a:buSzTx/>
              <a:buFontTx/>
            </a:pPr>
            <a:r>
              <a:rPr sz="1400" dirty="0" err="1">
                <a:latin typeface="+mn-ea"/>
                <a:cs typeface="微软雅黑" panose="020B0503020204020204" pitchFamily="34" charset="-122"/>
                <a:sym typeface="+mn-ea"/>
              </a:rPr>
              <a:t>邮件服务器</a:t>
            </a:r>
            <a:endParaRPr sz="1400" dirty="0">
              <a:latin typeface="+mn-ea"/>
              <a:cs typeface="微软雅黑" panose="020B0503020204020204" pitchFamily="34" charset="-122"/>
              <a:sym typeface="+mn-ea"/>
            </a:endParaRPr>
          </a:p>
        </p:txBody>
      </p:sp>
      <p:pic>
        <p:nvPicPr>
          <p:cNvPr id="130" name="图形 1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412049" y="4567977"/>
            <a:ext cx="704549" cy="731197"/>
          </a:xfrm>
          <a:prstGeom prst="rect">
            <a:avLst/>
          </a:prstGeom>
        </p:spPr>
      </p:pic>
      <p:pic>
        <p:nvPicPr>
          <p:cNvPr id="131" name="图形 13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618223" y="4469391"/>
            <a:ext cx="698084" cy="768509"/>
          </a:xfrm>
          <a:prstGeom prst="rect">
            <a:avLst/>
          </a:prstGeom>
        </p:spPr>
      </p:pic>
      <p:pic>
        <p:nvPicPr>
          <p:cNvPr id="132" name="图形 1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4144" y="4413828"/>
            <a:ext cx="815181" cy="617209"/>
          </a:xfrm>
          <a:prstGeom prst="rect">
            <a:avLst/>
          </a:prstGeom>
        </p:spPr>
      </p:pic>
      <p:pic>
        <p:nvPicPr>
          <p:cNvPr id="133" name="图形 13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0185" y="4352608"/>
            <a:ext cx="815181" cy="617209"/>
          </a:xfrm>
          <a:prstGeom prst="rect">
            <a:avLst/>
          </a:prstGeom>
        </p:spPr>
      </p:pic>
      <p:sp>
        <p:nvSpPr>
          <p:cNvPr id="3" name="矩形 2"/>
          <p:cNvSpPr/>
          <p:nvPr/>
        </p:nvSpPr>
        <p:spPr>
          <a:xfrm>
            <a:off x="2532065" y="5065010"/>
            <a:ext cx="723275" cy="307777"/>
          </a:xfrm>
          <a:prstGeom prst="rect">
            <a:avLst/>
          </a:prstGeom>
        </p:spPr>
        <p:txBody>
          <a:bodyPr wrap="none">
            <a:spAutoFit/>
          </a:bodyPr>
          <a:lstStyle/>
          <a:p>
            <a:r>
              <a:rPr lang="zh-CN" altLang="en-US" sz="1400" dirty="0">
                <a:latin typeface="+mn-ea"/>
              </a:rPr>
              <a:t>发件人</a:t>
            </a:r>
            <a:endParaRPr lang="zh-CN" altLang="en-US" sz="1400" dirty="0">
              <a:latin typeface="+mn-ea"/>
            </a:endParaRPr>
          </a:p>
        </p:txBody>
      </p:sp>
      <p:sp>
        <p:nvSpPr>
          <p:cNvPr id="135" name="矩形 134"/>
          <p:cNvSpPr/>
          <p:nvPr/>
        </p:nvSpPr>
        <p:spPr>
          <a:xfrm>
            <a:off x="8275157" y="4958738"/>
            <a:ext cx="723275" cy="307777"/>
          </a:xfrm>
          <a:prstGeom prst="rect">
            <a:avLst/>
          </a:prstGeom>
        </p:spPr>
        <p:txBody>
          <a:bodyPr wrap="none">
            <a:spAutoFit/>
          </a:bodyPr>
          <a:lstStyle/>
          <a:p>
            <a:r>
              <a:rPr lang="zh-CN" altLang="en-US" sz="1400" dirty="0">
                <a:latin typeface="+mn-ea"/>
              </a:rPr>
              <a:t>收件人</a:t>
            </a:r>
            <a:endParaRPr lang="zh-CN" altLang="en-US" sz="1400" dirty="0">
              <a:latin typeface="+mn-ea"/>
            </a:endParaRPr>
          </a:p>
        </p:txBody>
      </p:sp>
      <p:sp>
        <p:nvSpPr>
          <p:cNvPr id="136" name="Text Box 95"/>
          <p:cNvSpPr txBox="1"/>
          <p:nvPr/>
        </p:nvSpPr>
        <p:spPr>
          <a:xfrm>
            <a:off x="6426091" y="5574133"/>
            <a:ext cx="1082348" cy="523220"/>
          </a:xfrm>
          <a:prstGeom prst="rect">
            <a:avLst/>
          </a:prstGeom>
          <a:noFill/>
        </p:spPr>
        <p:txBody>
          <a:bodyPr wrap="none" rtlCol="0" anchor="t">
            <a:spAutoFit/>
          </a:bodyPr>
          <a:lstStyle/>
          <a:p>
            <a:pPr lvl="0" algn="ctr">
              <a:buClrTx/>
              <a:buSzTx/>
              <a:buFontTx/>
            </a:pPr>
            <a:r>
              <a:rPr lang="zh-CN" altLang="en-US" sz="1400" dirty="0">
                <a:latin typeface="+mn-ea"/>
                <a:cs typeface="微软雅黑" panose="020B0503020204020204" pitchFamily="34" charset="-122"/>
                <a:sym typeface="+mn-ea"/>
              </a:rPr>
              <a:t>收件人的</a:t>
            </a:r>
            <a:endParaRPr lang="en-US" altLang="zh-CN" sz="1400" dirty="0">
              <a:latin typeface="+mn-ea"/>
              <a:cs typeface="微软雅黑" panose="020B0503020204020204" pitchFamily="34" charset="-122"/>
              <a:sym typeface="+mn-ea"/>
            </a:endParaRPr>
          </a:p>
          <a:p>
            <a:pPr lvl="0" algn="ctr">
              <a:buClrTx/>
              <a:buSzTx/>
              <a:buFontTx/>
            </a:pPr>
            <a:r>
              <a:rPr sz="1400" dirty="0" err="1">
                <a:latin typeface="+mn-ea"/>
                <a:cs typeface="微软雅黑" panose="020B0503020204020204" pitchFamily="34" charset="-122"/>
                <a:sym typeface="+mn-ea"/>
              </a:rPr>
              <a:t>邮件服务器</a:t>
            </a:r>
            <a:endParaRPr sz="1400" dirty="0">
              <a:latin typeface="+mn-ea"/>
              <a:cs typeface="微软雅黑" panose="020B0503020204020204" pitchFamily="34" charset="-122"/>
              <a:sym typeface="+mn-ea"/>
            </a:endParaRPr>
          </a:p>
        </p:txBody>
      </p:sp>
      <p:sp>
        <p:nvSpPr>
          <p:cNvPr id="137" name="矩形 136"/>
          <p:cNvSpPr/>
          <p:nvPr/>
        </p:nvSpPr>
        <p:spPr>
          <a:xfrm>
            <a:off x="1379515" y="4600485"/>
            <a:ext cx="902811" cy="307777"/>
          </a:xfrm>
          <a:prstGeom prst="rect">
            <a:avLst/>
          </a:prstGeom>
        </p:spPr>
        <p:txBody>
          <a:bodyPr wrap="none">
            <a:spAutoFit/>
          </a:bodyPr>
          <a:lstStyle/>
          <a:p>
            <a:r>
              <a:rPr lang="zh-CN" altLang="en-US" sz="1400" dirty="0">
                <a:latin typeface="+mn-ea"/>
              </a:rPr>
              <a:t>用户代理</a:t>
            </a:r>
            <a:endParaRPr lang="zh-CN" altLang="en-US" sz="1400" dirty="0">
              <a:latin typeface="+mn-ea"/>
            </a:endParaRPr>
          </a:p>
        </p:txBody>
      </p:sp>
      <p:sp>
        <p:nvSpPr>
          <p:cNvPr id="138" name="矩形 137"/>
          <p:cNvSpPr/>
          <p:nvPr/>
        </p:nvSpPr>
        <p:spPr>
          <a:xfrm>
            <a:off x="9165366" y="4487392"/>
            <a:ext cx="902811" cy="307777"/>
          </a:xfrm>
          <a:prstGeom prst="rect">
            <a:avLst/>
          </a:prstGeom>
        </p:spPr>
        <p:txBody>
          <a:bodyPr wrap="none">
            <a:spAutoFit/>
          </a:bodyPr>
          <a:lstStyle/>
          <a:p>
            <a:r>
              <a:rPr lang="zh-CN" altLang="en-US" sz="1400" dirty="0">
                <a:latin typeface="+mn-ea"/>
              </a:rPr>
              <a:t>用户代理</a:t>
            </a:r>
            <a:endParaRPr lang="zh-CN" altLang="en-US" sz="1400" dirty="0">
              <a:latin typeface="+mn-ea"/>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Autofit/>
          </a:bodyPr>
          <a:lstStyle/>
          <a:p>
            <a:br>
              <a:rPr lang="en-US" altLang="zh-CN" dirty="0"/>
            </a:br>
            <a:r>
              <a:rPr lang="zh-CN" altLang="en-US" dirty="0"/>
              <a:t>电子邮件的组成：信封 </a:t>
            </a:r>
            <a:r>
              <a:rPr lang="en-US" altLang="zh-CN" dirty="0"/>
              <a:t>+ </a:t>
            </a:r>
            <a:r>
              <a:rPr lang="zh-CN" altLang="en-US" dirty="0"/>
              <a:t>内容</a:t>
            </a:r>
            <a:br>
              <a:rPr lang="en-US" altLang="zh-CN" dirty="0"/>
            </a:br>
            <a:endParaRPr lang="zh-CN" altLang="en-US" dirty="0"/>
          </a:p>
        </p:txBody>
      </p:sp>
      <p:sp>
        <p:nvSpPr>
          <p:cNvPr id="3" name="内容占位符 2"/>
          <p:cNvSpPr>
            <a:spLocks noGrp="1"/>
          </p:cNvSpPr>
          <p:nvPr>
            <p:ph idx="1"/>
          </p:nvPr>
        </p:nvSpPr>
        <p:spPr>
          <a:xfrm>
            <a:off x="660400" y="1052513"/>
            <a:ext cx="5735262" cy="5183187"/>
          </a:xfrm>
        </p:spPr>
        <p:txBody>
          <a:bodyPr>
            <a:normAutofit/>
          </a:bodyPr>
          <a:lstStyle/>
          <a:p>
            <a:pPr>
              <a:lnSpc>
                <a:spcPct val="130000"/>
              </a:lnSpc>
              <a:spcBef>
                <a:spcPts val="600"/>
              </a:spcBef>
            </a:pPr>
            <a:r>
              <a:rPr lang="zh-CN" altLang="en-US" sz="2800" dirty="0">
                <a:latin typeface="+mn-ea"/>
              </a:rPr>
              <a:t>电子邮件由信封 </a:t>
            </a:r>
            <a:r>
              <a:rPr lang="en-US" altLang="zh-CN" sz="2800" dirty="0">
                <a:latin typeface="+mn-ea"/>
              </a:rPr>
              <a:t>(envelope) </a:t>
            </a:r>
            <a:r>
              <a:rPr lang="zh-CN" altLang="en-US" sz="2800" dirty="0">
                <a:latin typeface="+mn-ea"/>
              </a:rPr>
              <a:t>和内容 </a:t>
            </a:r>
            <a:r>
              <a:rPr lang="en-US" altLang="zh-CN" sz="2800" dirty="0">
                <a:latin typeface="+mn-ea"/>
              </a:rPr>
              <a:t>(content) </a:t>
            </a:r>
            <a:r>
              <a:rPr lang="zh-CN" altLang="en-US" sz="2800" dirty="0">
                <a:latin typeface="+mn-ea"/>
              </a:rPr>
              <a:t>两部分组成</a:t>
            </a:r>
            <a:endParaRPr lang="zh-CN" altLang="en-US" sz="2800" dirty="0">
              <a:latin typeface="+mn-ea"/>
            </a:endParaRPr>
          </a:p>
          <a:p>
            <a:pPr>
              <a:lnSpc>
                <a:spcPct val="130000"/>
              </a:lnSpc>
              <a:spcBef>
                <a:spcPts val="600"/>
              </a:spcBef>
            </a:pPr>
            <a:r>
              <a:rPr lang="zh-CN" altLang="en-US" sz="2800" dirty="0">
                <a:latin typeface="+mn-ea"/>
              </a:rPr>
              <a:t>在邮件的信封上，最重要的就是收件人的地址。电子邮件在传输过程中，根据邮件信封上的信息来传送邮件的</a:t>
            </a:r>
            <a:endParaRPr lang="en-US" altLang="zh-CN" sz="2800" dirty="0">
              <a:latin typeface="+mn-ea"/>
            </a:endParaRPr>
          </a:p>
          <a:p>
            <a:pPr>
              <a:lnSpc>
                <a:spcPct val="130000"/>
              </a:lnSpc>
              <a:spcBef>
                <a:spcPts val="600"/>
              </a:spcBef>
            </a:pPr>
            <a:r>
              <a:rPr lang="zh-CN" altLang="en-US" sz="2800" dirty="0">
                <a:latin typeface="+mn-ea"/>
              </a:rPr>
              <a:t>用户在从自己的邮箱中读取邮件时才能见到邮件的内容</a:t>
            </a:r>
            <a:endParaRPr lang="en-US" altLang="zh-CN" sz="2800" dirty="0">
              <a:latin typeface="+mn-ea"/>
            </a:endParaRPr>
          </a:p>
        </p:txBody>
      </p:sp>
      <p:sp>
        <p:nvSpPr>
          <p:cNvPr id="9" name="Rectangle 6"/>
          <p:cNvSpPr>
            <a:spLocks noChangeArrowheads="1"/>
          </p:cNvSpPr>
          <p:nvPr/>
        </p:nvSpPr>
        <p:spPr bwMode="auto">
          <a:xfrm>
            <a:off x="6734316" y="2958171"/>
            <a:ext cx="4047067" cy="2556348"/>
          </a:xfrm>
          <a:prstGeom prst="rect">
            <a:avLst/>
          </a:prstGeom>
          <a:solidFill>
            <a:schemeClr val="bg1"/>
          </a:solidFill>
          <a:ln w="19050">
            <a:solidFill>
              <a:schemeClr val="tx1"/>
            </a:solidFill>
            <a:miter lim="800000"/>
          </a:ln>
          <a:effectLst/>
        </p:spPr>
        <p:txBody>
          <a:bodyPr wrap="none" anchor="ctr"/>
          <a:lstStyle/>
          <a:p>
            <a:endParaRPr lang="zh-CN" altLang="en-US" sz="2400"/>
          </a:p>
        </p:txBody>
      </p:sp>
      <p:sp>
        <p:nvSpPr>
          <p:cNvPr id="10" name="Rectangle 4"/>
          <p:cNvSpPr>
            <a:spLocks noChangeArrowheads="1"/>
          </p:cNvSpPr>
          <p:nvPr/>
        </p:nvSpPr>
        <p:spPr bwMode="auto">
          <a:xfrm>
            <a:off x="6874450" y="3134510"/>
            <a:ext cx="3776133" cy="492435"/>
          </a:xfrm>
          <a:prstGeom prst="rect">
            <a:avLst/>
          </a:prstGeom>
          <a:solidFill>
            <a:schemeClr val="accent1">
              <a:lumMod val="25000"/>
              <a:lumOff val="75000"/>
            </a:schemeClr>
          </a:solidFill>
          <a:ln w="12700">
            <a:solidFill>
              <a:schemeClr val="tx1"/>
            </a:solidFill>
            <a:miter lim="800000"/>
          </a:ln>
          <a:effectLst/>
        </p:spPr>
        <p:txBody>
          <a:bodyPr wrap="none" anchor="ctr"/>
          <a:lstStyle/>
          <a:p>
            <a:pPr algn="ctr"/>
            <a:r>
              <a:rPr lang="zh-CN" altLang="en-US" sz="2400" b="1" dirty="0">
                <a:latin typeface="微软雅黑" panose="020B0503020204020204" pitchFamily="34" charset="-122"/>
                <a:ea typeface="微软雅黑" panose="020B0503020204020204" pitchFamily="34" charset="-122"/>
              </a:rPr>
              <a:t>首部 </a:t>
            </a:r>
            <a:r>
              <a:rPr lang="en-US" altLang="zh-CN" sz="2400" b="1" dirty="0">
                <a:latin typeface="微软雅黑" panose="020B0503020204020204" pitchFamily="34" charset="-122"/>
                <a:ea typeface="微软雅黑" panose="020B0503020204020204" pitchFamily="34" charset="-122"/>
              </a:rPr>
              <a:t>(header)</a:t>
            </a:r>
            <a:endParaRPr lang="en-US" altLang="zh-CN" sz="2400" b="1" dirty="0">
              <a:latin typeface="微软雅黑" panose="020B0503020204020204" pitchFamily="34" charset="-122"/>
              <a:ea typeface="微软雅黑" panose="020B0503020204020204" pitchFamily="34" charset="-122"/>
            </a:endParaRPr>
          </a:p>
        </p:txBody>
      </p:sp>
      <p:sp>
        <p:nvSpPr>
          <p:cNvPr id="11" name="Rectangle 5"/>
          <p:cNvSpPr>
            <a:spLocks noChangeArrowheads="1"/>
          </p:cNvSpPr>
          <p:nvPr/>
        </p:nvSpPr>
        <p:spPr bwMode="auto">
          <a:xfrm>
            <a:off x="6874450" y="3951993"/>
            <a:ext cx="3776133" cy="1408385"/>
          </a:xfrm>
          <a:prstGeom prst="rect">
            <a:avLst/>
          </a:prstGeom>
          <a:solidFill>
            <a:schemeClr val="accent1">
              <a:lumMod val="50000"/>
              <a:lumOff val="50000"/>
            </a:schemeClr>
          </a:solidFill>
          <a:ln w="12700">
            <a:solidFill>
              <a:schemeClr val="tx1"/>
            </a:solidFill>
            <a:miter lim="800000"/>
          </a:ln>
          <a:effectLst/>
        </p:spPr>
        <p:txBody>
          <a:bodyPr wrap="none" anchor="ctr"/>
          <a:lstStyle/>
          <a:p>
            <a:pPr algn="ctr"/>
            <a:r>
              <a:rPr lang="zh-CN" altLang="en-US" sz="2400" b="1" dirty="0">
                <a:latin typeface="微软雅黑" panose="020B0503020204020204" pitchFamily="34" charset="-122"/>
                <a:ea typeface="微软雅黑" panose="020B0503020204020204" pitchFamily="34" charset="-122"/>
              </a:rPr>
              <a:t>主体 </a:t>
            </a:r>
            <a:r>
              <a:rPr lang="en-US" altLang="zh-CN" sz="2400" b="1" dirty="0">
                <a:latin typeface="微软雅黑" panose="020B0503020204020204" pitchFamily="34" charset="-122"/>
                <a:ea typeface="微软雅黑" panose="020B0503020204020204" pitchFamily="34" charset="-122"/>
              </a:rPr>
              <a:t>(body)</a:t>
            </a:r>
            <a:endParaRPr lang="en-US" altLang="zh-CN" sz="2400" b="1" dirty="0">
              <a:latin typeface="微软雅黑" panose="020B0503020204020204" pitchFamily="34" charset="-122"/>
              <a:ea typeface="微软雅黑" panose="020B0503020204020204" pitchFamily="34" charset="-122"/>
            </a:endParaRPr>
          </a:p>
        </p:txBody>
      </p:sp>
      <p:sp>
        <p:nvSpPr>
          <p:cNvPr id="12" name="Text Box 7"/>
          <p:cNvSpPr txBox="1">
            <a:spLocks noChangeArrowheads="1"/>
          </p:cNvSpPr>
          <p:nvPr/>
        </p:nvSpPr>
        <p:spPr bwMode="auto">
          <a:xfrm>
            <a:off x="7578572" y="3582301"/>
            <a:ext cx="2396651" cy="379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865" b="1" dirty="0">
                <a:latin typeface="微软雅黑" panose="020B0503020204020204" pitchFamily="34" charset="-122"/>
                <a:ea typeface="微软雅黑" panose="020B0503020204020204" pitchFamily="34" charset="-122"/>
              </a:rPr>
              <a:t>空行</a:t>
            </a:r>
            <a:endParaRPr lang="en-US" altLang="zh-CN" sz="1865" b="1" dirty="0">
              <a:latin typeface="微软雅黑" panose="020B0503020204020204" pitchFamily="34" charset="-122"/>
              <a:ea typeface="微软雅黑" panose="020B0503020204020204" pitchFamily="34" charset="-122"/>
            </a:endParaRPr>
          </a:p>
        </p:txBody>
      </p:sp>
      <p:sp>
        <p:nvSpPr>
          <p:cNvPr id="13" name="Rectangle 6"/>
          <p:cNvSpPr>
            <a:spLocks noChangeArrowheads="1"/>
          </p:cNvSpPr>
          <p:nvPr/>
        </p:nvSpPr>
        <p:spPr bwMode="auto">
          <a:xfrm>
            <a:off x="6734316" y="1816791"/>
            <a:ext cx="4047067" cy="1147212"/>
          </a:xfrm>
          <a:prstGeom prst="rect">
            <a:avLst/>
          </a:prstGeom>
          <a:solidFill>
            <a:schemeClr val="accent1">
              <a:lumMod val="10000"/>
              <a:lumOff val="90000"/>
            </a:schemeClr>
          </a:solidFill>
          <a:ln w="19050">
            <a:solidFill>
              <a:schemeClr val="tx1"/>
            </a:solidFill>
            <a:miter lim="800000"/>
          </a:ln>
          <a:effectLst/>
        </p:spPr>
        <p:txBody>
          <a:bodyPr wrap="none" anchor="ctr"/>
          <a:lstStyle/>
          <a:p>
            <a:pPr algn="ctr">
              <a:lnSpc>
                <a:spcPts val="2135"/>
              </a:lnSpc>
            </a:pPr>
            <a:r>
              <a:rPr lang="en-US" altLang="zh-CN" sz="1600" b="1" dirty="0">
                <a:latin typeface="微软雅黑" panose="020B0503020204020204" pitchFamily="34" charset="-122"/>
                <a:ea typeface="微软雅黑" panose="020B0503020204020204" pitchFamily="34" charset="-122"/>
              </a:rPr>
              <a:t>MAIL FROM: one@abc.edu</a:t>
            </a:r>
            <a:endParaRPr lang="en-US" altLang="zh-CN" sz="1600" b="1" dirty="0">
              <a:latin typeface="微软雅黑" panose="020B0503020204020204" pitchFamily="34" charset="-122"/>
              <a:ea typeface="微软雅黑" panose="020B0503020204020204" pitchFamily="34" charset="-122"/>
            </a:endParaRPr>
          </a:p>
          <a:p>
            <a:pPr algn="ctr">
              <a:lnSpc>
                <a:spcPts val="2135"/>
              </a:lnSpc>
            </a:pPr>
            <a:r>
              <a:rPr lang="en-US" altLang="zh-CN" sz="1600" b="1" dirty="0">
                <a:latin typeface="微软雅黑" panose="020B0503020204020204" pitchFamily="34" charset="-122"/>
                <a:ea typeface="微软雅黑" panose="020B0503020204020204" pitchFamily="34" charset="-122"/>
              </a:rPr>
              <a:t>RCPT TO: two@xyz.com</a:t>
            </a:r>
            <a:endParaRPr lang="zh-CN" altLang="en-US" sz="1600" b="1" dirty="0">
              <a:latin typeface="微软雅黑" panose="020B0503020204020204" pitchFamily="34" charset="-122"/>
              <a:ea typeface="微软雅黑" panose="020B0503020204020204" pitchFamily="34" charset="-122"/>
            </a:endParaRPr>
          </a:p>
        </p:txBody>
      </p:sp>
      <p:sp>
        <p:nvSpPr>
          <p:cNvPr id="14" name="矩形 13"/>
          <p:cNvSpPr/>
          <p:nvPr/>
        </p:nvSpPr>
        <p:spPr>
          <a:xfrm>
            <a:off x="10804786" y="2172201"/>
            <a:ext cx="994239" cy="492443"/>
          </a:xfrm>
          <a:prstGeom prst="rect">
            <a:avLst/>
          </a:prstGeom>
          <a:noFill/>
          <a:ln w="12700">
            <a:noFill/>
            <a:miter lim="800000"/>
          </a:ln>
          <a:effectLst/>
        </p:spPr>
        <p:txBody>
          <a:bodyPr wrap="none" anchor="ctr"/>
          <a:lstStyle/>
          <a:p>
            <a:pPr algn="r"/>
            <a:r>
              <a:rPr lang="zh-CN" altLang="en-US" sz="2135" b="1" dirty="0">
                <a:latin typeface="微软雅黑" panose="020B0503020204020204" pitchFamily="34" charset="-122"/>
                <a:ea typeface="微软雅黑" panose="020B0503020204020204" pitchFamily="34" charset="-122"/>
              </a:rPr>
              <a:t>信封</a:t>
            </a:r>
            <a:endParaRPr lang="en-US" altLang="zh-CN" sz="2135" b="1" dirty="0">
              <a:latin typeface="微软雅黑" panose="020B0503020204020204" pitchFamily="34" charset="-122"/>
              <a:ea typeface="微软雅黑" panose="020B0503020204020204" pitchFamily="34" charset="-122"/>
            </a:endParaRPr>
          </a:p>
        </p:txBody>
      </p:sp>
      <p:sp>
        <p:nvSpPr>
          <p:cNvPr id="15" name="矩形 14"/>
          <p:cNvSpPr/>
          <p:nvPr/>
        </p:nvSpPr>
        <p:spPr>
          <a:xfrm>
            <a:off x="10804786" y="3951992"/>
            <a:ext cx="994239" cy="492443"/>
          </a:xfrm>
          <a:prstGeom prst="rect">
            <a:avLst/>
          </a:prstGeom>
          <a:noFill/>
          <a:ln w="12700">
            <a:noFill/>
            <a:miter lim="800000"/>
          </a:ln>
          <a:effectLst/>
        </p:spPr>
        <p:txBody>
          <a:bodyPr wrap="none" anchor="ctr"/>
          <a:lstStyle/>
          <a:p>
            <a:pPr algn="r"/>
            <a:r>
              <a:rPr lang="zh-CN" altLang="en-US" sz="2135" b="1" dirty="0">
                <a:latin typeface="微软雅黑" panose="020B0503020204020204" pitchFamily="34" charset="-122"/>
                <a:ea typeface="微软雅黑" panose="020B0503020204020204" pitchFamily="34" charset="-122"/>
              </a:rPr>
              <a:t>内容</a:t>
            </a:r>
            <a:endParaRPr lang="en-US" altLang="zh-CN" sz="2135" b="1"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10846824" y="1816791"/>
            <a:ext cx="952200" cy="3691889"/>
            <a:chOff x="7200140" y="1468504"/>
            <a:chExt cx="807016" cy="2768917"/>
          </a:xfrm>
        </p:grpSpPr>
        <p:cxnSp>
          <p:nvCxnSpPr>
            <p:cNvPr id="17" name="直接连接符 16"/>
            <p:cNvCxnSpPr/>
            <p:nvPr/>
          </p:nvCxnSpPr>
          <p:spPr>
            <a:xfrm>
              <a:off x="7200140" y="1468504"/>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200140" y="232453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200140" y="423742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11053992" y="1816791"/>
            <a:ext cx="0" cy="1141380"/>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053992" y="2964003"/>
            <a:ext cx="0" cy="2544677"/>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6904910" y="4556351"/>
            <a:ext cx="2495282" cy="1577382"/>
          </a:xfrm>
          <a:prstGeom prst="rect">
            <a:avLst/>
          </a:prstGeom>
          <a:solidFill>
            <a:schemeClr val="bg1"/>
          </a:solidFill>
          <a:ln w="19050">
            <a:solidFill>
              <a:schemeClr val="accent1">
                <a:lumMod val="50000"/>
                <a:lumOff val="50000"/>
              </a:schemeClr>
            </a:solidFill>
            <a:miter lim="800000"/>
          </a:ln>
          <a:effectLst/>
        </p:spPr>
        <p:txBody>
          <a:bodyPr wrap="none" anchor="ctr"/>
          <a:lstStyle/>
          <a:p>
            <a:endParaRPr lang="zh-CN" altLang="en-US"/>
          </a:p>
        </p:txBody>
      </p:sp>
      <p:sp>
        <p:nvSpPr>
          <p:cNvPr id="5" name="Rectangle 4"/>
          <p:cNvSpPr>
            <a:spLocks noChangeArrowheads="1"/>
          </p:cNvSpPr>
          <p:nvPr/>
        </p:nvSpPr>
        <p:spPr bwMode="auto">
          <a:xfrm>
            <a:off x="7030124" y="4726178"/>
            <a:ext cx="2224712" cy="334549"/>
          </a:xfrm>
          <a:prstGeom prst="rect">
            <a:avLst/>
          </a:prstGeom>
          <a:noFill/>
          <a:ln w="12700">
            <a:solidFill>
              <a:schemeClr val="tx1"/>
            </a:solidFill>
            <a:miter lim="800000"/>
          </a:ln>
          <a:effectLst/>
        </p:spPr>
        <p:txBody>
          <a:bodyPr wrap="none" anchor="ctr"/>
          <a:lstStyle/>
          <a:p>
            <a:pPr algn="ctr"/>
            <a:r>
              <a:rPr lang="zh-CN" altLang="en-US" b="1" dirty="0">
                <a:latin typeface="微软雅黑" panose="020B0503020204020204" pitchFamily="34" charset="-122"/>
                <a:ea typeface="微软雅黑" panose="020B0503020204020204" pitchFamily="34" charset="-122"/>
              </a:rPr>
              <a:t>首部 </a:t>
            </a:r>
            <a:r>
              <a:rPr lang="en-US" altLang="zh-CN" b="1" dirty="0">
                <a:latin typeface="微软雅黑" panose="020B0503020204020204" pitchFamily="34" charset="-122"/>
                <a:ea typeface="微软雅黑" panose="020B0503020204020204" pitchFamily="34" charset="-122"/>
              </a:rPr>
              <a:t>(header)</a:t>
            </a:r>
            <a:endParaRPr lang="en-US" altLang="zh-CN" b="1"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7030124" y="5479605"/>
            <a:ext cx="2224712" cy="549688"/>
          </a:xfrm>
          <a:prstGeom prst="rect">
            <a:avLst/>
          </a:prstGeom>
          <a:noFill/>
          <a:ln w="12700">
            <a:solidFill>
              <a:schemeClr val="tx1"/>
            </a:solidFill>
            <a:miter lim="800000"/>
          </a:ln>
          <a:effectLst/>
        </p:spPr>
        <p:txBody>
          <a:bodyPr wrap="none" anchor="ctr"/>
          <a:lstStyle/>
          <a:p>
            <a:pPr algn="ctr"/>
            <a:r>
              <a:rPr lang="zh-CN" altLang="en-US" b="1" dirty="0">
                <a:latin typeface="微软雅黑" panose="020B0503020204020204" pitchFamily="34" charset="-122"/>
                <a:ea typeface="微软雅黑" panose="020B0503020204020204" pitchFamily="34" charset="-122"/>
              </a:rPr>
              <a:t>主体 </a:t>
            </a:r>
            <a:r>
              <a:rPr lang="en-US" altLang="zh-CN" b="1" dirty="0">
                <a:latin typeface="微软雅黑" panose="020B0503020204020204" pitchFamily="34" charset="-122"/>
                <a:ea typeface="微软雅黑" panose="020B0503020204020204" pitchFamily="34" charset="-122"/>
              </a:rPr>
              <a:t>(body)</a:t>
            </a:r>
            <a:endParaRPr lang="en-US" altLang="zh-CN" b="1" dirty="0">
              <a:latin typeface="微软雅黑" panose="020B0503020204020204" pitchFamily="34" charset="-122"/>
              <a:ea typeface="微软雅黑" panose="020B0503020204020204" pitchFamily="34" charset="-122"/>
            </a:endParaRPr>
          </a:p>
        </p:txBody>
      </p:sp>
      <p:sp>
        <p:nvSpPr>
          <p:cNvPr id="8" name="Text Box 7"/>
          <p:cNvSpPr txBox="1">
            <a:spLocks noChangeArrowheads="1"/>
          </p:cNvSpPr>
          <p:nvPr/>
        </p:nvSpPr>
        <p:spPr bwMode="auto">
          <a:xfrm>
            <a:off x="7172824" y="5123698"/>
            <a:ext cx="176180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黑体" panose="02010609060101010101" pitchFamily="49" charset="-122"/>
              </a:defRPr>
            </a:lvl1pPr>
            <a:lvl2pPr marL="742950" indent="-285750">
              <a:defRPr>
                <a:solidFill>
                  <a:schemeClr val="tx1"/>
                </a:solidFill>
                <a:latin typeface="Tahoma" panose="020B0604030504040204" pitchFamily="34" charset="0"/>
                <a:ea typeface="黑体" panose="02010609060101010101" pitchFamily="49" charset="-122"/>
              </a:defRPr>
            </a:lvl2pPr>
            <a:lvl3pPr marL="1143000" indent="-228600">
              <a:defRPr>
                <a:solidFill>
                  <a:schemeClr val="tx1"/>
                </a:solidFill>
                <a:latin typeface="Tahoma" panose="020B0604030504040204" pitchFamily="34" charset="0"/>
                <a:ea typeface="黑体" panose="02010609060101010101" pitchFamily="49" charset="-122"/>
              </a:defRPr>
            </a:lvl3pPr>
            <a:lvl4pPr marL="1600200" indent="-228600">
              <a:defRPr>
                <a:solidFill>
                  <a:schemeClr val="tx1"/>
                </a:solidFill>
                <a:latin typeface="Tahoma" panose="020B0604030504040204" pitchFamily="34" charset="0"/>
                <a:ea typeface="黑体" panose="02010609060101010101" pitchFamily="49" charset="-122"/>
              </a:defRPr>
            </a:lvl4pPr>
            <a:lvl5pPr marL="2057400" indent="-228600">
              <a:defRPr>
                <a:solidFill>
                  <a:schemeClr val="tx1"/>
                </a:solidFill>
                <a:latin typeface="Tahoma" panose="020B060403050404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黑体" panose="02010609060101010101" pitchFamily="49" charset="-122"/>
              </a:defRPr>
            </a:lvl9pPr>
          </a:lstStyle>
          <a:p>
            <a:pPr algn="ctr"/>
            <a:r>
              <a:rPr lang="zh-CN" altLang="en-US" sz="1600" b="1" dirty="0">
                <a:latin typeface="微软雅黑" panose="020B0503020204020204" pitchFamily="34" charset="-122"/>
                <a:ea typeface="微软雅黑" panose="020B0503020204020204" pitchFamily="34" charset="-122"/>
              </a:rPr>
              <a:t>空行</a:t>
            </a:r>
            <a:endParaRPr lang="en-US" altLang="zh-CN" sz="1600" b="1" dirty="0">
              <a:latin typeface="微软雅黑" panose="020B0503020204020204" pitchFamily="34" charset="-122"/>
              <a:ea typeface="微软雅黑" panose="020B0503020204020204" pitchFamily="34" charset="-122"/>
            </a:endParaRPr>
          </a:p>
        </p:txBody>
      </p:sp>
      <p:sp>
        <p:nvSpPr>
          <p:cNvPr id="12" name="矩形 11"/>
          <p:cNvSpPr/>
          <p:nvPr/>
        </p:nvSpPr>
        <p:spPr>
          <a:xfrm>
            <a:off x="9361269" y="5357031"/>
            <a:ext cx="888390" cy="334554"/>
          </a:xfrm>
          <a:prstGeom prst="rect">
            <a:avLst/>
          </a:prstGeom>
          <a:noFill/>
          <a:ln w="12700">
            <a:noFill/>
            <a:miter lim="800000"/>
          </a:ln>
          <a:effectLst/>
        </p:spPr>
        <p:txBody>
          <a:bodyPr wrap="none" anchor="ctr"/>
          <a:lstStyle/>
          <a:p>
            <a:pPr algn="r"/>
            <a:r>
              <a:rPr lang="zh-CN" altLang="en-US" b="1" dirty="0">
                <a:latin typeface="微软雅黑" panose="020B0503020204020204" pitchFamily="34" charset="-122"/>
                <a:ea typeface="微软雅黑" panose="020B0503020204020204" pitchFamily="34" charset="-122"/>
              </a:rPr>
              <a:t>内容</a:t>
            </a:r>
            <a:endParaRPr lang="en-US" altLang="zh-CN" b="1"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380050" y="4675593"/>
            <a:ext cx="850827" cy="1353700"/>
            <a:chOff x="7237789" y="2317629"/>
            <a:chExt cx="807016" cy="1494422"/>
          </a:xfrm>
        </p:grpSpPr>
        <p:cxnSp>
          <p:nvCxnSpPr>
            <p:cNvPr id="15" name="直接连接符 14"/>
            <p:cNvCxnSpPr/>
            <p:nvPr/>
          </p:nvCxnSpPr>
          <p:spPr>
            <a:xfrm>
              <a:off x="7237789" y="2317629"/>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237789" y="3812051"/>
              <a:ext cx="8070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nvCxnSpPr>
        <p:spPr>
          <a:xfrm>
            <a:off x="9583944" y="4685815"/>
            <a:ext cx="0" cy="1342495"/>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68"/>
          <p:cNvSpPr>
            <a:spLocks noChangeArrowheads="1"/>
          </p:cNvSpPr>
          <p:nvPr/>
        </p:nvSpPr>
        <p:spPr bwMode="auto">
          <a:xfrm>
            <a:off x="1842655" y="4447308"/>
            <a:ext cx="3919341" cy="1152000"/>
          </a:xfrm>
          <a:prstGeom prst="rect">
            <a:avLst/>
          </a:prstGeom>
          <a:noFill/>
          <a:ln w="19050" algn="ctr">
            <a:solidFill>
              <a:schemeClr val="accent1">
                <a:lumMod val="10000"/>
                <a:lumOff val="90000"/>
              </a:schemeClr>
            </a:solidFill>
            <a:miter lim="1000000"/>
          </a:ln>
          <a:effectLst/>
        </p:spPr>
        <p:txBody>
          <a:bodyPr wrap="square">
            <a:spAutoFit/>
          </a:bodyPr>
          <a:lstStyle/>
          <a:p>
            <a:pPr marL="381000" indent="-381000" eaLnBrk="0" hangingPunct="0">
              <a:buClr>
                <a:srgbClr val="0070C0"/>
              </a:buClr>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From: LionKing@abc.edu</a:t>
            </a:r>
            <a:endParaRPr lang="en-US" altLang="zh-CN" sz="1400" dirty="0">
              <a:latin typeface="微软雅黑" panose="020B0503020204020204" pitchFamily="34" charset="-122"/>
              <a:ea typeface="微软雅黑" panose="020B0503020204020204" pitchFamily="34" charset="-122"/>
            </a:endParaRPr>
          </a:p>
          <a:p>
            <a:pPr marL="381000" indent="-381000" eaLnBrk="0" hangingPunct="0">
              <a:buClr>
                <a:srgbClr val="0070C0"/>
              </a:buClr>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To: TigerWang@xyz.com</a:t>
            </a:r>
            <a:endParaRPr lang="en-US" altLang="zh-CN" sz="1400" dirty="0">
              <a:latin typeface="微软雅黑" panose="020B0503020204020204" pitchFamily="34" charset="-122"/>
              <a:ea typeface="微软雅黑" panose="020B0503020204020204" pitchFamily="34" charset="-122"/>
            </a:endParaRPr>
          </a:p>
          <a:p>
            <a:pPr marL="381000" indent="-381000" eaLnBrk="0" hangingPunct="0">
              <a:buClr>
                <a:srgbClr val="0070C0"/>
              </a:buClr>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Date: 2018-08-18</a:t>
            </a:r>
            <a:endParaRPr lang="en-US" altLang="zh-CN" sz="1400" dirty="0">
              <a:latin typeface="微软雅黑" panose="020B0503020204020204" pitchFamily="34" charset="-122"/>
              <a:ea typeface="微软雅黑" panose="020B0503020204020204" pitchFamily="34" charset="-122"/>
            </a:endParaRPr>
          </a:p>
          <a:p>
            <a:pPr marL="381000" indent="-381000" eaLnBrk="0" hangingPunct="0">
              <a:buClr>
                <a:srgbClr val="0070C0"/>
              </a:buClr>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Subject: Greetings</a:t>
            </a:r>
            <a:endParaRPr lang="en-US" altLang="zh-CN" sz="1400" dirty="0">
              <a:latin typeface="微软雅黑" panose="020B0503020204020204" pitchFamily="34" charset="-122"/>
              <a:ea typeface="微软雅黑" panose="020B0503020204020204" pitchFamily="34" charset="-122"/>
            </a:endParaRPr>
          </a:p>
          <a:p>
            <a:pPr marL="381000" indent="-381000" eaLnBrk="0" hangingPunct="0">
              <a:buClr>
                <a:srgbClr val="0070C0"/>
              </a:buClr>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Cc: Manager@zoo.com</a:t>
            </a:r>
            <a:endParaRPr lang="en-US" altLang="zh-CN" sz="1400" dirty="0">
              <a:latin typeface="微软雅黑" panose="020B0503020204020204" pitchFamily="34" charset="-122"/>
              <a:ea typeface="微软雅黑" panose="020B0503020204020204" pitchFamily="34" charset="-122"/>
            </a:endParaRPr>
          </a:p>
        </p:txBody>
      </p:sp>
      <p:cxnSp>
        <p:nvCxnSpPr>
          <p:cNvPr id="9" name="直接箭头连接符 8"/>
          <p:cNvCxnSpPr>
            <a:stCxn id="25" idx="3"/>
            <a:endCxn id="5" idx="1"/>
          </p:cNvCxnSpPr>
          <p:nvPr/>
        </p:nvCxnSpPr>
        <p:spPr>
          <a:xfrm flipV="1">
            <a:off x="5761996" y="4893453"/>
            <a:ext cx="1268128" cy="12985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68"/>
          <p:cNvSpPr>
            <a:spLocks noChangeArrowheads="1"/>
          </p:cNvSpPr>
          <p:nvPr/>
        </p:nvSpPr>
        <p:spPr bwMode="auto">
          <a:xfrm>
            <a:off x="1842655" y="5694631"/>
            <a:ext cx="3919341" cy="504000"/>
          </a:xfrm>
          <a:prstGeom prst="rect">
            <a:avLst/>
          </a:prstGeom>
          <a:noFill/>
          <a:ln w="19050" algn="ctr">
            <a:solidFill>
              <a:schemeClr val="accent1">
                <a:lumMod val="25000"/>
                <a:lumOff val="75000"/>
              </a:schemeClr>
            </a:solidFill>
            <a:miter lim="1000000"/>
          </a:ln>
          <a:effectLst/>
        </p:spPr>
        <p:txBody>
          <a:bodyPr wrap="square">
            <a:spAutoFit/>
          </a:bodyPr>
          <a:lstStyle/>
          <a:p>
            <a:pPr marL="381000" indent="-381000" eaLnBrk="0" hangingPunct="0">
              <a:buClr>
                <a:srgbClr val="0070C0"/>
              </a:buClr>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纯文本信息 （</a:t>
            </a:r>
            <a:r>
              <a:rPr lang="en-US" altLang="zh-CN" sz="1400" dirty="0">
                <a:latin typeface="微软雅黑" panose="020B0503020204020204" pitchFamily="34" charset="-122"/>
                <a:ea typeface="微软雅黑" panose="020B0503020204020204" pitchFamily="34" charset="-122"/>
              </a:rPr>
              <a:t>ASCII</a:t>
            </a:r>
            <a:r>
              <a:rPr lang="zh-CN" altLang="en-US" sz="1400" dirty="0">
                <a:latin typeface="微软雅黑" panose="020B0503020204020204" pitchFamily="34" charset="-122"/>
                <a:ea typeface="微软雅黑" panose="020B0503020204020204" pitchFamily="34" charset="-122"/>
              </a:rPr>
              <a:t>编码）。</a:t>
            </a:r>
            <a:endParaRPr lang="en-US" altLang="zh-CN" sz="1400" dirty="0">
              <a:latin typeface="微软雅黑" panose="020B0503020204020204" pitchFamily="34" charset="-122"/>
              <a:ea typeface="微软雅黑" panose="020B0503020204020204" pitchFamily="34" charset="-122"/>
            </a:endParaRPr>
          </a:p>
          <a:p>
            <a:pPr marL="381000" indent="-381000" eaLnBrk="0" hangingPunct="0">
              <a:buClr>
                <a:srgbClr val="0070C0"/>
              </a:buClr>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无特定结构和含义。</a:t>
            </a:r>
            <a:endParaRPr lang="en-US" altLang="zh-CN" sz="1400" dirty="0">
              <a:latin typeface="微软雅黑" panose="020B0503020204020204" pitchFamily="34" charset="-122"/>
              <a:ea typeface="微软雅黑" panose="020B0503020204020204" pitchFamily="34" charset="-122"/>
            </a:endParaRPr>
          </a:p>
        </p:txBody>
      </p:sp>
      <p:cxnSp>
        <p:nvCxnSpPr>
          <p:cNvPr id="27" name="直接箭头连接符 26"/>
          <p:cNvCxnSpPr>
            <a:stCxn id="26" idx="3"/>
            <a:endCxn id="6" idx="1"/>
          </p:cNvCxnSpPr>
          <p:nvPr/>
        </p:nvCxnSpPr>
        <p:spPr>
          <a:xfrm flipV="1">
            <a:off x="5761996" y="5754449"/>
            <a:ext cx="1268128" cy="19218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标题 9"/>
          <p:cNvSpPr>
            <a:spLocks noGrp="1"/>
          </p:cNvSpPr>
          <p:nvPr>
            <p:ph type="title"/>
          </p:nvPr>
        </p:nvSpPr>
        <p:spPr>
          <a:xfrm>
            <a:off x="660399" y="71438"/>
            <a:ext cx="10871202" cy="765175"/>
          </a:xfrm>
        </p:spPr>
        <p:txBody>
          <a:bodyPr>
            <a:normAutofit/>
          </a:bodyPr>
          <a:lstStyle/>
          <a:p>
            <a:r>
              <a:rPr lang="zh-CN" altLang="en-US" dirty="0"/>
              <a:t>电子邮件内容的格式</a:t>
            </a:r>
            <a:endParaRPr lang="zh-CN" altLang="en-US" dirty="0"/>
          </a:p>
        </p:txBody>
      </p:sp>
      <p:sp>
        <p:nvSpPr>
          <p:cNvPr id="11" name="内容占位符 10"/>
          <p:cNvSpPr>
            <a:spLocks noGrp="1"/>
          </p:cNvSpPr>
          <p:nvPr>
            <p:ph idx="1"/>
          </p:nvPr>
        </p:nvSpPr>
        <p:spPr>
          <a:xfrm>
            <a:off x="660400" y="1052514"/>
            <a:ext cx="10871200" cy="3295594"/>
          </a:xfrm>
        </p:spPr>
        <p:txBody>
          <a:bodyPr>
            <a:normAutofit fontScale="77500" lnSpcReduction="20000"/>
          </a:bodyPr>
          <a:lstStyle/>
          <a:p>
            <a:pPr>
              <a:spcBef>
                <a:spcPts val="0"/>
              </a:spcBef>
            </a:pPr>
            <a:r>
              <a:rPr lang="zh-CN" altLang="en-US" sz="2900" dirty="0"/>
              <a:t>首部（header）必须含有一个From:首部行和一个To:首部行，还可以包含 Subject: 等其他可选的首部行，消息体（body）指邮件正文</a:t>
            </a:r>
            <a:endParaRPr lang="zh-CN" altLang="en-US" sz="2900" dirty="0"/>
          </a:p>
          <a:p>
            <a:pPr lvl="1">
              <a:spcBef>
                <a:spcPts val="0"/>
              </a:spcBef>
              <a:buClr>
                <a:srgbClr val="00B050"/>
              </a:buClr>
            </a:pPr>
            <a:r>
              <a:rPr lang="zh-CN" altLang="en-US" sz="2400" dirty="0">
                <a:solidFill>
                  <a:schemeClr val="tx1"/>
                </a:solidFill>
                <a:latin typeface="微软雅黑 Light" panose="020B0502040204020203" pitchFamily="34" charset="-122"/>
                <a:ea typeface="微软雅黑 Light" panose="020B0502040204020203" pitchFamily="34" charset="-122"/>
                <a:cs typeface="+mn-cs"/>
              </a:rPr>
              <a:t>“</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To:”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后面填入一个或多个收件人的电子邮件地址。用户只需打开地址簿，点击收件人名字，收件人的电子邮件地址就会自动地填入到合适的位置上</a:t>
            </a:r>
            <a:endParaRPr lang="zh-CN" altLang="en-US" sz="2400" dirty="0">
              <a:solidFill>
                <a:schemeClr val="tx1"/>
              </a:solidFill>
              <a:latin typeface="微软雅黑 Light" panose="020B0502040204020203" pitchFamily="34" charset="-122"/>
              <a:ea typeface="微软雅黑 Light" panose="020B0502040204020203" pitchFamily="34" charset="-122"/>
              <a:cs typeface="+mn-cs"/>
            </a:endParaRPr>
          </a:p>
          <a:p>
            <a:pPr lvl="1">
              <a:spcBef>
                <a:spcPts val="0"/>
              </a:spcBef>
              <a:buClr>
                <a:srgbClr val="00B050"/>
              </a:buClr>
            </a:pPr>
            <a:r>
              <a:rPr lang="zh-CN" altLang="en-US" sz="2400" dirty="0">
                <a:solidFill>
                  <a:schemeClr val="tx1"/>
                </a:solidFill>
                <a:latin typeface="微软雅黑 Light" panose="020B0502040204020203" pitchFamily="34" charset="-122"/>
                <a:ea typeface="微软雅黑 Light" panose="020B0502040204020203" pitchFamily="34" charset="-122"/>
                <a:cs typeface="+mn-cs"/>
              </a:rPr>
              <a:t>“</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Subject:”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是邮件的主题。它反映了邮件的主要内容，便于用户查找邮件</a:t>
            </a:r>
            <a:endParaRPr lang="zh-CN" altLang="en-US" sz="2400" dirty="0">
              <a:solidFill>
                <a:schemeClr val="tx1"/>
              </a:solidFill>
              <a:latin typeface="微软雅黑 Light" panose="020B0502040204020203" pitchFamily="34" charset="-122"/>
              <a:ea typeface="微软雅黑 Light" panose="020B0502040204020203" pitchFamily="34" charset="-122"/>
              <a:cs typeface="+mn-cs"/>
            </a:endParaRPr>
          </a:p>
          <a:p>
            <a:pPr lvl="1">
              <a:spcBef>
                <a:spcPts val="0"/>
              </a:spcBef>
              <a:buClr>
                <a:srgbClr val="00B050"/>
              </a:buClr>
            </a:pPr>
            <a:r>
              <a:rPr lang="zh-CN" altLang="en-US" sz="2400" dirty="0">
                <a:solidFill>
                  <a:schemeClr val="tx1"/>
                </a:solidFill>
                <a:latin typeface="微软雅黑 Light" panose="020B0502040204020203" pitchFamily="34" charset="-122"/>
                <a:ea typeface="微软雅黑 Light" panose="020B0502040204020203" pitchFamily="34" charset="-122"/>
                <a:cs typeface="+mn-cs"/>
              </a:rPr>
              <a:t>“</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Cc:”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表示应给某某人发送一个邮件副本</a:t>
            </a:r>
            <a:endParaRPr lang="zh-CN" altLang="en-US" sz="2400" dirty="0">
              <a:solidFill>
                <a:schemeClr val="tx1"/>
              </a:solidFill>
              <a:latin typeface="微软雅黑 Light" panose="020B0502040204020203" pitchFamily="34" charset="-122"/>
              <a:ea typeface="微软雅黑 Light" panose="020B0502040204020203" pitchFamily="34" charset="-122"/>
              <a:cs typeface="+mn-cs"/>
            </a:endParaRPr>
          </a:p>
          <a:p>
            <a:pPr lvl="1">
              <a:spcBef>
                <a:spcPts val="0"/>
              </a:spcBef>
              <a:buClr>
                <a:srgbClr val="00B050"/>
              </a:buClr>
            </a:pPr>
            <a:r>
              <a:rPr lang="zh-CN" altLang="en-US" sz="2400" dirty="0">
                <a:solidFill>
                  <a:schemeClr val="tx1"/>
                </a:solidFill>
                <a:latin typeface="微软雅黑 Light" panose="020B0502040204020203" pitchFamily="34" charset="-122"/>
                <a:ea typeface="微软雅黑 Light" panose="020B0502040204020203" pitchFamily="34" charset="-122"/>
                <a:cs typeface="+mn-cs"/>
              </a:rPr>
              <a:t>“</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From”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和 “</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Date”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表示发信人的电子邮件地址和发信日期</a:t>
            </a:r>
            <a:endParaRPr lang="zh-CN" altLang="en-US" sz="2400" dirty="0">
              <a:solidFill>
                <a:schemeClr val="tx1"/>
              </a:solidFill>
              <a:latin typeface="微软雅黑 Light" panose="020B0502040204020203" pitchFamily="34" charset="-122"/>
              <a:ea typeface="微软雅黑 Light" panose="020B0502040204020203" pitchFamily="34" charset="-122"/>
              <a:cs typeface="+mn-cs"/>
            </a:endParaRPr>
          </a:p>
          <a:p>
            <a:pPr lvl="1">
              <a:spcBef>
                <a:spcPts val="0"/>
              </a:spcBef>
              <a:buClr>
                <a:srgbClr val="00B050"/>
              </a:buClr>
            </a:pPr>
            <a:r>
              <a:rPr lang="zh-CN" altLang="en-US" sz="2400" dirty="0">
                <a:solidFill>
                  <a:schemeClr val="tx1"/>
                </a:solidFill>
                <a:latin typeface="微软雅黑 Light" panose="020B0502040204020203" pitchFamily="34" charset="-122"/>
                <a:ea typeface="微软雅黑 Light" panose="020B0502040204020203" pitchFamily="34" charset="-122"/>
                <a:cs typeface="+mn-cs"/>
              </a:rPr>
              <a:t>“</a:t>
            </a:r>
            <a:r>
              <a:rPr lang="en-US" altLang="zh-CN" sz="2400" dirty="0">
                <a:solidFill>
                  <a:schemeClr val="tx1"/>
                </a:solidFill>
                <a:latin typeface="微软雅黑 Light" panose="020B0502040204020203" pitchFamily="34" charset="-122"/>
                <a:ea typeface="微软雅黑 Light" panose="020B0502040204020203" pitchFamily="34" charset="-122"/>
                <a:cs typeface="+mn-cs"/>
              </a:rPr>
              <a:t>Reply-To” </a:t>
            </a:r>
            <a:r>
              <a:rPr lang="zh-CN" altLang="en-US" sz="2400" dirty="0">
                <a:solidFill>
                  <a:schemeClr val="tx1"/>
                </a:solidFill>
                <a:latin typeface="微软雅黑 Light" panose="020B0502040204020203" pitchFamily="34" charset="-122"/>
                <a:ea typeface="微软雅黑 Light" panose="020B0502040204020203" pitchFamily="34" charset="-122"/>
                <a:cs typeface="+mn-cs"/>
              </a:rPr>
              <a:t>是对方回信所用的地址 </a:t>
            </a:r>
            <a:endParaRPr lang="zh-CN" altLang="en-US" sz="2400" dirty="0">
              <a:solidFill>
                <a:schemeClr val="tx1"/>
              </a:solidFill>
              <a:latin typeface="微软雅黑 Light" panose="020B0502040204020203" pitchFamily="34" charset="-122"/>
              <a:ea typeface="微软雅黑 Light" panose="020B0502040204020203" pitchFamily="34" charset="-122"/>
              <a:cs typeface="+mn-cs"/>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RFC5322</a:t>
            </a:r>
            <a:endParaRPr lang="zh-CN" altLang="en-US" dirty="0"/>
          </a:p>
        </p:txBody>
      </p:sp>
      <p:sp>
        <p:nvSpPr>
          <p:cNvPr id="3" name="内容占位符 2"/>
          <p:cNvSpPr>
            <a:spLocks noGrp="1"/>
          </p:cNvSpPr>
          <p:nvPr>
            <p:ph idx="1"/>
          </p:nvPr>
        </p:nvSpPr>
        <p:spPr>
          <a:xfrm>
            <a:off x="660400" y="1052513"/>
            <a:ext cx="10871200" cy="2037291"/>
          </a:xfrm>
        </p:spPr>
        <p:txBody>
          <a:bodyPr>
            <a:noAutofit/>
          </a:bodyPr>
          <a:lstStyle/>
          <a:p>
            <a:pPr>
              <a:lnSpc>
                <a:spcPct val="130000"/>
              </a:lnSpc>
              <a:spcBef>
                <a:spcPts val="0"/>
              </a:spcBef>
            </a:pPr>
            <a:r>
              <a:rPr lang="zh-CN" altLang="en-US" dirty="0">
                <a:latin typeface="+mn-ea"/>
              </a:rPr>
              <a:t>RFC 5322 是关于Internet邮件格式的规定，是</a:t>
            </a:r>
            <a:r>
              <a:rPr lang="en-US" altLang="zh-CN" dirty="0">
                <a:latin typeface="+mn-ea"/>
              </a:rPr>
              <a:t>RFC 822</a:t>
            </a:r>
            <a:r>
              <a:rPr lang="zh-CN" altLang="en-US" dirty="0">
                <a:latin typeface="+mn-ea"/>
              </a:rPr>
              <a:t>的修订版，用于基本</a:t>
            </a:r>
            <a:r>
              <a:rPr lang="en-US" altLang="zh-CN" dirty="0">
                <a:latin typeface="+mn-ea"/>
              </a:rPr>
              <a:t>ASCII</a:t>
            </a:r>
            <a:r>
              <a:rPr lang="zh-CN" altLang="en-US" dirty="0">
                <a:latin typeface="+mn-ea"/>
              </a:rPr>
              <a:t>电子邮件</a:t>
            </a:r>
            <a:endParaRPr lang="en-US" altLang="zh-CN" dirty="0">
              <a:latin typeface="+mn-ea"/>
            </a:endParaRPr>
          </a:p>
          <a:p>
            <a:pPr>
              <a:lnSpc>
                <a:spcPct val="130000"/>
              </a:lnSpc>
              <a:spcBef>
                <a:spcPts val="0"/>
              </a:spcBef>
            </a:pPr>
            <a:r>
              <a:rPr lang="en-US" altLang="zh-CN" dirty="0">
                <a:latin typeface="+mn-ea"/>
              </a:rPr>
              <a:t>RFC5322 </a:t>
            </a:r>
            <a:r>
              <a:rPr lang="zh-CN" altLang="en-US" dirty="0">
                <a:latin typeface="+mn-ea"/>
              </a:rPr>
              <a:t>只规定了邮件内容中的首部 </a:t>
            </a:r>
            <a:r>
              <a:rPr lang="en-US" altLang="zh-CN" dirty="0">
                <a:latin typeface="+mn-ea"/>
              </a:rPr>
              <a:t>(header) </a:t>
            </a:r>
            <a:r>
              <a:rPr lang="zh-CN" altLang="en-US" dirty="0">
                <a:latin typeface="+mn-ea"/>
              </a:rPr>
              <a:t>格式，而对邮件的主体 </a:t>
            </a:r>
            <a:r>
              <a:rPr lang="en-US" altLang="zh-CN" dirty="0">
                <a:latin typeface="+mn-ea"/>
              </a:rPr>
              <a:t>(body) </a:t>
            </a:r>
            <a:r>
              <a:rPr lang="zh-CN" altLang="en-US" dirty="0">
                <a:latin typeface="+mn-ea"/>
              </a:rPr>
              <a:t>部分则让用户自由撰写</a:t>
            </a:r>
            <a:endParaRPr lang="zh-CN" altLang="en-US" dirty="0">
              <a:latin typeface="+mn-ea"/>
            </a:endParaRPr>
          </a:p>
        </p:txBody>
      </p:sp>
      <p:pic>
        <p:nvPicPr>
          <p:cNvPr id="7" name="Picture Placeholder 7" descr="Short Description: &#10;&#10;A table provides R F C 5322 header fields related to message transport.&#10;&#10;Long Description: &#10;&#10;The table has two columns and seven rows. The column headings are as follows from left to right. Header and Meaning. The table data are as follows.&#10;Row 1. Header, To colon. Meaning, Email address (es) of primary recipient(s).&#10;Row 2. Header, Cc colon. Meaning, Email address (es) of secondary recipient(s).&#10;Row 3. Header, Bcc colon. Meaning, Email address (es) for blind carbon copies.&#10;Row 4. Header, From colon. Meaning, Person or people who created the message.&#10;Header, Sender colon. Meaning, Email address of the actual sender.&#10;Header, Received colon. Meaning, Line added by each transfer agent along the route.&#10;Header, Return-Path colon Meaning, Can be used to identify a path back to the sender.&#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30185" y="3600209"/>
            <a:ext cx="5169662" cy="2647553"/>
          </a:xfrm>
          <a:prstGeom prst="rect">
            <a:avLst/>
          </a:prstGeom>
        </p:spPr>
      </p:pic>
      <p:pic>
        <p:nvPicPr>
          <p:cNvPr id="8" name="Picture Placeholder 7" descr="Short Description:  &#10;&#10;A table provides some fields used in the R F C 5322 message header.&#10;&#10;Long Description:  &#10;&#10;The table has two columns and seven rows. The column headings are as follows from left to right. Header and Meaning. The table data are as follows.&#10;Row 1. Header, Date colon. Meaning, The date and time the message was sent.&#10;Row 2. Header, Reply-To colon. Meaning, Email address to which replies should be sent.&#10;Row 3. Header, Message Id colon. Meaning, Unique number for referencing this message later.&#10;Row 4. Header, In-Reply-To colon. Meaning, Message-Id of the message to which this is a reply.&#10;Row 5. Header, References colon. Meaning, Other relevant Message-I ds.&#10;Row 6. Header, Keywords colon. Meaning, User-chosen keywords.&#10;Row 7. Header, Subject. Meaning, colon Short summary of the message for the one-line display.&#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229" y="3600209"/>
            <a:ext cx="4936397" cy="2647554"/>
          </a:xfrm>
          <a:prstGeom prst="rect">
            <a:avLst/>
          </a:prstGeom>
        </p:spPr>
      </p:pic>
      <p:sp>
        <p:nvSpPr>
          <p:cNvPr id="9" name="文本框 8"/>
          <p:cNvSpPr txBox="1"/>
          <p:nvPr/>
        </p:nvSpPr>
        <p:spPr>
          <a:xfrm>
            <a:off x="1402382" y="3161723"/>
            <a:ext cx="3759362" cy="369332"/>
          </a:xfrm>
          <a:prstGeom prst="rect">
            <a:avLst/>
          </a:prstGeom>
          <a:noFill/>
        </p:spPr>
        <p:txBody>
          <a:bodyPr wrap="none" rtlCol="0" anchor="t">
            <a:spAutoFit/>
          </a:bodyPr>
          <a:lstStyle/>
          <a:p>
            <a:pPr lvl="0" algn="l">
              <a:buClrTx/>
              <a:buSz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5322与邮件传输相关的头字段</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文本框 9"/>
          <p:cNvSpPr txBox="1"/>
          <p:nvPr/>
        </p:nvSpPr>
        <p:spPr>
          <a:xfrm>
            <a:off x="6947739" y="3163447"/>
            <a:ext cx="3528530" cy="369332"/>
          </a:xfrm>
          <a:prstGeom prst="rect">
            <a:avLst/>
          </a:prstGeom>
          <a:noFill/>
        </p:spPr>
        <p:txBody>
          <a:bodyPr wrap="none" rtlCol="0" anchor="t">
            <a:spAutoFit/>
          </a:bodyPr>
          <a:lstStyle/>
          <a:p>
            <a:pPr lvl="0" algn="l">
              <a:buClrTx/>
              <a:buSzTx/>
            </a:pPr>
            <a:r>
              <a:rPr dirty="0">
                <a:latin typeface="微软雅黑" panose="020B0503020204020204" pitchFamily="34" charset="-122"/>
                <a:ea typeface="微软雅黑" panose="020B0503020204020204" pitchFamily="34" charset="-122"/>
                <a:cs typeface="微软雅黑" panose="020B0503020204020204" pitchFamily="34" charset="-122"/>
                <a:sym typeface="+mn-ea"/>
              </a:rPr>
              <a:t>RFC 5322邮件头使用的某些字段</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Autofit/>
          </a:bodyPr>
          <a:lstStyle/>
          <a:p>
            <a:br>
              <a:rPr lang="en-US" altLang="zh-CN" dirty="0"/>
            </a:br>
            <a:r>
              <a:rPr lang="zh-CN" altLang="en-US" dirty="0"/>
              <a:t>电子邮件的地址</a:t>
            </a:r>
            <a:br>
              <a:rPr lang="en-US" altLang="zh-CN" dirty="0"/>
            </a:br>
            <a:endParaRPr lang="zh-CN" altLang="en-US" dirty="0"/>
          </a:p>
        </p:txBody>
      </p:sp>
      <p:sp>
        <p:nvSpPr>
          <p:cNvPr id="6" name="Rectangle 68"/>
          <p:cNvSpPr>
            <a:spLocks noChangeArrowheads="1"/>
          </p:cNvSpPr>
          <p:nvPr/>
        </p:nvSpPr>
        <p:spPr bwMode="auto">
          <a:xfrm>
            <a:off x="660400" y="1032199"/>
            <a:ext cx="10858500" cy="2191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a:lnSpc>
                <a:spcPct val="130000"/>
              </a:lnSpc>
              <a:spcBef>
                <a:spcPts val="600"/>
              </a:spcBef>
              <a:buClr>
                <a:srgbClr val="C00000"/>
              </a:buClr>
              <a:buFont typeface="Wingdings" panose="05000000000000000000" pitchFamily="2" charset="2"/>
              <a:buChar char="n"/>
            </a:pPr>
            <a:r>
              <a:rPr lang="zh-CN" altLang="en-US" sz="2800" dirty="0">
                <a:solidFill>
                  <a:schemeClr val="tx2">
                    <a:lumMod val="10000"/>
                  </a:schemeClr>
                </a:solidFill>
                <a:cs typeface="Times New Roman" panose="02020603050405020304" pitchFamily="18" charset="0"/>
                <a:sym typeface="+mn-ea"/>
              </a:rPr>
              <a:t>电子邮件地址是</a:t>
            </a:r>
            <a:r>
              <a:rPr lang="zh-CN" altLang="en-US" sz="2800" dirty="0">
                <a:solidFill>
                  <a:schemeClr val="tx2">
                    <a:lumMod val="10000"/>
                  </a:schemeClr>
                </a:solidFill>
                <a:cs typeface="Times New Roman" panose="02020603050405020304" pitchFamily="18" charset="0"/>
              </a:rPr>
              <a:t>一个字符串，格式规定为：</a:t>
            </a:r>
            <a:endParaRPr lang="en-US" altLang="zh-CN" sz="2800" dirty="0">
              <a:solidFill>
                <a:schemeClr val="tx2">
                  <a:lumMod val="10000"/>
                </a:schemeClr>
              </a:solidFill>
              <a:cs typeface="Times New Roman" panose="02020603050405020304" pitchFamily="18" charset="0"/>
            </a:endParaRPr>
          </a:p>
          <a:p>
            <a:pPr marL="800100" lvl="1" indent="-342900">
              <a:lnSpc>
                <a:spcPct val="130000"/>
              </a:lnSpc>
              <a:spcBef>
                <a:spcPts val="600"/>
              </a:spcBef>
              <a:buClr>
                <a:srgbClr val="00B050"/>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收件人邮箱名</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邮箱所在主机的域名</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30000"/>
              </a:lnSpc>
              <a:spcBef>
                <a:spcPts val="600"/>
              </a:spcBef>
              <a:buClr>
                <a:srgbClr val="00B050"/>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符号“</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读作“</a:t>
            </a:r>
            <a:r>
              <a:rPr lang="en-US" altLang="zh-CN" sz="2000" dirty="0">
                <a:latin typeface="微软雅黑 Light" panose="020B0502040204020203" pitchFamily="34" charset="-122"/>
                <a:ea typeface="微软雅黑 Light" panose="020B0502040204020203" pitchFamily="34" charset="-122"/>
              </a:rPr>
              <a:t>at”</a:t>
            </a:r>
            <a:r>
              <a:rPr lang="zh-CN" altLang="en-US" sz="2000" dirty="0">
                <a:latin typeface="微软雅黑 Light" panose="020B0502040204020203" pitchFamily="34" charset="-122"/>
                <a:ea typeface="微软雅黑 Light" panose="020B0502040204020203" pitchFamily="34" charset="-122"/>
              </a:rPr>
              <a:t>，表示“在”的意思</a:t>
            </a:r>
            <a:endParaRPr lang="en-US" altLang="zh-CN" sz="2000" dirty="0">
              <a:latin typeface="微软雅黑 Light" panose="020B0502040204020203" pitchFamily="34" charset="-122"/>
              <a:ea typeface="微软雅黑 Light" panose="020B0502040204020203" pitchFamily="34" charset="-122"/>
            </a:endParaRPr>
          </a:p>
          <a:p>
            <a:pPr marL="228600" indent="-228600">
              <a:lnSpc>
                <a:spcPct val="130000"/>
              </a:lnSpc>
              <a:spcBef>
                <a:spcPts val="600"/>
              </a:spcBef>
              <a:buClr>
                <a:srgbClr val="C00000"/>
              </a:buClr>
              <a:buFont typeface="Wingdings" panose="05000000000000000000" pitchFamily="2" charset="2"/>
              <a:buChar char="n"/>
            </a:pPr>
            <a:r>
              <a:rPr lang="zh-CN" altLang="en-US" sz="2800" dirty="0">
                <a:solidFill>
                  <a:schemeClr val="tx2">
                    <a:lumMod val="10000"/>
                  </a:schemeClr>
                </a:solidFill>
                <a:cs typeface="Times New Roman" panose="02020603050405020304" pitchFamily="18" charset="0"/>
              </a:rPr>
              <a:t>例如电子邮件地址   </a:t>
            </a:r>
            <a:r>
              <a:rPr lang="en-US" altLang="zh-CN" sz="2800" dirty="0" err="1">
                <a:solidFill>
                  <a:schemeClr val="tx2">
                    <a:lumMod val="10000"/>
                  </a:schemeClr>
                </a:solidFill>
                <a:cs typeface="Times New Roman" panose="02020603050405020304" pitchFamily="18" charset="0"/>
              </a:rPr>
              <a:t>jcst</a:t>
            </a:r>
            <a:r>
              <a:rPr lang="en-US" altLang="zh-CN" sz="2800" dirty="0">
                <a:solidFill>
                  <a:schemeClr val="tx2">
                    <a:lumMod val="10000"/>
                  </a:schemeClr>
                </a:solidFill>
                <a:cs typeface="Times New Roman" panose="02020603050405020304" pitchFamily="18" charset="0"/>
              </a:rPr>
              <a:t> @  jlu.edu.cn</a:t>
            </a:r>
            <a:endParaRPr lang="en-US" altLang="zh-CN" sz="2800" dirty="0">
              <a:solidFill>
                <a:schemeClr val="tx2">
                  <a:lumMod val="10000"/>
                </a:schemeClr>
              </a:solidFill>
              <a:cs typeface="Times New Roman" panose="02020603050405020304" pitchFamily="18" charset="0"/>
            </a:endParaRPr>
          </a:p>
        </p:txBody>
      </p:sp>
      <p:grpSp>
        <p:nvGrpSpPr>
          <p:cNvPr id="4" name="组合 3"/>
          <p:cNvGrpSpPr/>
          <p:nvPr/>
        </p:nvGrpSpPr>
        <p:grpSpPr>
          <a:xfrm>
            <a:off x="1662287" y="3313721"/>
            <a:ext cx="7450710" cy="1413927"/>
            <a:chOff x="1710598" y="4424412"/>
            <a:chExt cx="9176803" cy="1741487"/>
          </a:xfrm>
        </p:grpSpPr>
        <p:grpSp>
          <p:nvGrpSpPr>
            <p:cNvPr id="5" name="Group 5"/>
            <p:cNvGrpSpPr/>
            <p:nvPr/>
          </p:nvGrpSpPr>
          <p:grpSpPr bwMode="auto">
            <a:xfrm>
              <a:off x="6058230" y="4424412"/>
              <a:ext cx="4829171" cy="1741487"/>
              <a:chOff x="3612" y="2923"/>
              <a:chExt cx="2808" cy="1097"/>
            </a:xfrm>
          </p:grpSpPr>
          <p:sp>
            <p:nvSpPr>
              <p:cNvPr id="12" name="Line 6"/>
              <p:cNvSpPr>
                <a:spLocks noChangeShapeType="1"/>
              </p:cNvSpPr>
              <p:nvPr/>
            </p:nvSpPr>
            <p:spPr bwMode="auto">
              <a:xfrm>
                <a:off x="3612" y="2923"/>
                <a:ext cx="1238" cy="8"/>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solidFill>
                    <a:srgbClr val="000099"/>
                  </a:solidFill>
                  <a:latin typeface="微软雅黑" panose="020B0503020204020204" pitchFamily="34" charset="-122"/>
                  <a:ea typeface="微软雅黑" panose="020B0503020204020204" pitchFamily="34" charset="-122"/>
                </a:endParaRPr>
              </a:p>
            </p:txBody>
          </p:sp>
          <p:grpSp>
            <p:nvGrpSpPr>
              <p:cNvPr id="13" name="Group 7"/>
              <p:cNvGrpSpPr/>
              <p:nvPr/>
            </p:nvGrpSpPr>
            <p:grpSpPr bwMode="auto">
              <a:xfrm>
                <a:off x="4016" y="3339"/>
                <a:ext cx="2404" cy="681"/>
                <a:chOff x="4016" y="3339"/>
                <a:chExt cx="2404" cy="681"/>
              </a:xfrm>
            </p:grpSpPr>
            <p:sp>
              <p:nvSpPr>
                <p:cNvPr id="14" name="AutoShape 8"/>
                <p:cNvSpPr>
                  <a:spLocks noChangeArrowheads="1"/>
                </p:cNvSpPr>
                <p:nvPr/>
              </p:nvSpPr>
              <p:spPr bwMode="auto">
                <a:xfrm>
                  <a:off x="4016" y="3339"/>
                  <a:ext cx="2404" cy="681"/>
                </a:xfrm>
                <a:prstGeom prst="wedgeRoundRectCallout">
                  <a:avLst>
                    <a:gd name="adj1" fmla="val -27074"/>
                    <a:gd name="adj2" fmla="val -106829"/>
                    <a:gd name="adj3" fmla="val 16667"/>
                  </a:avLst>
                </a:prstGeom>
                <a:no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2135" b="1">
                    <a:latin typeface="微软雅黑" panose="020B0503020204020204" pitchFamily="34" charset="-122"/>
                    <a:ea typeface="微软雅黑" panose="020B0503020204020204" pitchFamily="34" charset="-122"/>
                  </a:endParaRPr>
                </a:p>
              </p:txBody>
            </p:sp>
            <p:sp>
              <p:nvSpPr>
                <p:cNvPr id="15" name="Text Box 9"/>
                <p:cNvSpPr txBox="1">
                  <a:spLocks noChangeArrowheads="1"/>
                </p:cNvSpPr>
                <p:nvPr/>
              </p:nvSpPr>
              <p:spPr bwMode="auto">
                <a:xfrm>
                  <a:off x="4063" y="3386"/>
                  <a:ext cx="2154"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135" dirty="0">
                      <a:latin typeface="微软雅黑" panose="020B0503020204020204" pitchFamily="34" charset="-122"/>
                      <a:ea typeface="微软雅黑" panose="020B0503020204020204" pitchFamily="34" charset="-122"/>
                    </a:rPr>
                    <a:t>邮箱所在的主机的域名</a:t>
                  </a:r>
                  <a:endParaRPr lang="zh-CN" altLang="en-US" sz="2135" dirty="0">
                    <a:latin typeface="微软雅黑" panose="020B0503020204020204" pitchFamily="34" charset="-122"/>
                    <a:ea typeface="微软雅黑" panose="020B0503020204020204" pitchFamily="34" charset="-122"/>
                  </a:endParaRPr>
                </a:p>
                <a:p>
                  <a:pPr algn="ctr" eaLnBrk="1" hangingPunct="1"/>
                  <a:r>
                    <a:rPr lang="zh-CN" altLang="en-US" sz="2135" dirty="0">
                      <a:latin typeface="微软雅黑" panose="020B0503020204020204" pitchFamily="34" charset="-122"/>
                      <a:ea typeface="微软雅黑" panose="020B0503020204020204" pitchFamily="34" charset="-122"/>
                    </a:rPr>
                    <a:t>在全世界必须是唯一的 </a:t>
                  </a:r>
                  <a:endParaRPr lang="zh-CN" altLang="en-US" sz="2135" dirty="0">
                    <a:latin typeface="微软雅黑" panose="020B0503020204020204" pitchFamily="34" charset="-122"/>
                    <a:ea typeface="微软雅黑" panose="020B0503020204020204" pitchFamily="34" charset="-122"/>
                  </a:endParaRPr>
                </a:p>
              </p:txBody>
            </p:sp>
          </p:grpSp>
        </p:grpSp>
        <p:grpSp>
          <p:nvGrpSpPr>
            <p:cNvPr id="7" name="Group 10"/>
            <p:cNvGrpSpPr/>
            <p:nvPr/>
          </p:nvGrpSpPr>
          <p:grpSpPr bwMode="auto">
            <a:xfrm>
              <a:off x="1710598" y="4437112"/>
              <a:ext cx="3823106" cy="1728787"/>
              <a:chOff x="1130" y="2931"/>
              <a:chExt cx="2223" cy="1089"/>
            </a:xfrm>
          </p:grpSpPr>
          <p:sp>
            <p:nvSpPr>
              <p:cNvPr id="8" name="Line 11"/>
              <p:cNvSpPr>
                <a:spLocks noChangeShapeType="1"/>
              </p:cNvSpPr>
              <p:nvPr/>
            </p:nvSpPr>
            <p:spPr bwMode="auto">
              <a:xfrm flipV="1">
                <a:off x="2810" y="2931"/>
                <a:ext cx="543"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135" b="1">
                  <a:solidFill>
                    <a:srgbClr val="000099"/>
                  </a:solidFill>
                  <a:latin typeface="微软雅黑" panose="020B0503020204020204" pitchFamily="34" charset="-122"/>
                  <a:ea typeface="微软雅黑" panose="020B0503020204020204" pitchFamily="34" charset="-122"/>
                </a:endParaRPr>
              </a:p>
            </p:txBody>
          </p:sp>
          <p:grpSp>
            <p:nvGrpSpPr>
              <p:cNvPr id="9" name="Group 12"/>
              <p:cNvGrpSpPr/>
              <p:nvPr/>
            </p:nvGrpSpPr>
            <p:grpSpPr bwMode="auto">
              <a:xfrm>
                <a:off x="1130" y="3339"/>
                <a:ext cx="2223" cy="681"/>
                <a:chOff x="1130" y="3339"/>
                <a:chExt cx="2223" cy="681"/>
              </a:xfrm>
            </p:grpSpPr>
            <p:sp>
              <p:nvSpPr>
                <p:cNvPr id="10" name="AutoShape 13"/>
                <p:cNvSpPr>
                  <a:spLocks noChangeArrowheads="1"/>
                </p:cNvSpPr>
                <p:nvPr/>
              </p:nvSpPr>
              <p:spPr bwMode="auto">
                <a:xfrm>
                  <a:off x="1130" y="3339"/>
                  <a:ext cx="2223" cy="681"/>
                </a:xfrm>
                <a:prstGeom prst="wedgeRoundRectCallout">
                  <a:avLst>
                    <a:gd name="adj1" fmla="val 45303"/>
                    <a:gd name="adj2" fmla="val -108148"/>
                    <a:gd name="adj3" fmla="val 16667"/>
                  </a:avLst>
                </a:prstGeom>
                <a:noFill/>
                <a:ln w="2857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zh-CN" altLang="zh-CN" sz="2135" b="1">
                    <a:solidFill>
                      <a:srgbClr val="000099"/>
                    </a:solidFill>
                    <a:latin typeface="微软雅黑" panose="020B0503020204020204" pitchFamily="34" charset="-122"/>
                    <a:ea typeface="微软雅黑" panose="020B0503020204020204" pitchFamily="34" charset="-122"/>
                  </a:endParaRPr>
                </a:p>
              </p:txBody>
            </p:sp>
            <p:sp>
              <p:nvSpPr>
                <p:cNvPr id="11" name="Text Box 14"/>
                <p:cNvSpPr txBox="1">
                  <a:spLocks noChangeArrowheads="1"/>
                </p:cNvSpPr>
                <p:nvPr/>
              </p:nvSpPr>
              <p:spPr bwMode="auto">
                <a:xfrm>
                  <a:off x="1250" y="3385"/>
                  <a:ext cx="1958"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2135" dirty="0">
                      <a:latin typeface="微软雅黑" panose="020B0503020204020204" pitchFamily="34" charset="-122"/>
                      <a:ea typeface="微软雅黑" panose="020B0503020204020204" pitchFamily="34" charset="-122"/>
                    </a:rPr>
                    <a:t>这个用户名在该域名</a:t>
                  </a:r>
                  <a:endParaRPr lang="zh-CN" altLang="en-US" sz="2135" dirty="0">
                    <a:latin typeface="微软雅黑" panose="020B0503020204020204" pitchFamily="34" charset="-122"/>
                    <a:ea typeface="微软雅黑" panose="020B0503020204020204" pitchFamily="34" charset="-122"/>
                  </a:endParaRPr>
                </a:p>
                <a:p>
                  <a:pPr algn="ctr" eaLnBrk="1" hangingPunct="1"/>
                  <a:r>
                    <a:rPr lang="zh-CN" altLang="en-US" sz="2135" dirty="0">
                      <a:latin typeface="微软雅黑" panose="020B0503020204020204" pitchFamily="34" charset="-122"/>
                      <a:ea typeface="微软雅黑" panose="020B0503020204020204" pitchFamily="34" charset="-122"/>
                    </a:rPr>
                    <a:t>的范围内是唯一的 </a:t>
                  </a:r>
                  <a:endParaRPr lang="zh-CN" altLang="en-US" sz="2135" dirty="0">
                    <a:latin typeface="微软雅黑" panose="020B0503020204020204" pitchFamily="34" charset="-122"/>
                    <a:ea typeface="微软雅黑" panose="020B0503020204020204" pitchFamily="34" charset="-122"/>
                  </a:endParaRPr>
                </a:p>
              </p:txBody>
            </p:sp>
          </p:grpSp>
        </p:grpSp>
      </p:gr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邮件发送和邮件读取协议：</a:t>
            </a:r>
            <a:r>
              <a:rPr lang="en-US" altLang="zh-CN" dirty="0"/>
              <a:t>SMTP </a:t>
            </a:r>
            <a:r>
              <a:rPr lang="zh-CN" altLang="en-US" dirty="0"/>
              <a:t>和 </a:t>
            </a:r>
            <a:r>
              <a:rPr lang="en-US" altLang="zh-CN" dirty="0"/>
              <a:t>POP/IMAP </a:t>
            </a:r>
            <a:r>
              <a:rPr lang="zh-CN" altLang="en-US" dirty="0"/>
              <a:t>协议</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rPr>
              <a:t>邮件读取协议</a:t>
            </a:r>
            <a:r>
              <a:rPr lang="en-US" altLang="zh-CN" sz="2800" dirty="0">
                <a:latin typeface="+mn-ea"/>
              </a:rPr>
              <a:t>POP</a:t>
            </a:r>
            <a:r>
              <a:rPr lang="zh-CN" altLang="en-US" sz="2800" dirty="0">
                <a:latin typeface="+mn-ea"/>
              </a:rPr>
              <a:t>或</a:t>
            </a:r>
            <a:r>
              <a:rPr lang="en-US" altLang="zh-CN" sz="2800" dirty="0">
                <a:latin typeface="+mn-ea"/>
              </a:rPr>
              <a:t>IMAP</a:t>
            </a:r>
            <a:r>
              <a:rPr lang="zh-CN" altLang="en-US" sz="2800" dirty="0">
                <a:latin typeface="+mn-ea"/>
              </a:rPr>
              <a:t>与邮件传送协议</a:t>
            </a:r>
            <a:r>
              <a:rPr lang="en-US" altLang="zh-CN" sz="2800" dirty="0">
                <a:latin typeface="+mn-ea"/>
              </a:rPr>
              <a:t>SMTP</a:t>
            </a:r>
            <a:r>
              <a:rPr lang="zh-CN" altLang="en-US" sz="2800" dirty="0">
                <a:latin typeface="+mn-ea"/>
              </a:rPr>
              <a:t>完全不同</a:t>
            </a:r>
            <a:endParaRPr lang="zh-CN" altLang="en-US" sz="2800" dirty="0">
              <a:latin typeface="+mn-ea"/>
            </a:endParaRPr>
          </a:p>
          <a:p>
            <a:pPr>
              <a:lnSpc>
                <a:spcPct val="130000"/>
              </a:lnSpc>
              <a:spcBef>
                <a:spcPts val="600"/>
              </a:spcBef>
            </a:pPr>
            <a:r>
              <a:rPr lang="zh-CN" altLang="en-US" sz="2800" dirty="0">
                <a:latin typeface="+mn-ea"/>
              </a:rPr>
              <a:t>发信人的用户代理向源邮件服务器发送邮件，以及源邮件服务器向目的邮件服务器发送邮件，都是使用 </a:t>
            </a:r>
            <a:r>
              <a:rPr lang="en-US" altLang="zh-CN" sz="2800" dirty="0">
                <a:latin typeface="+mn-ea"/>
              </a:rPr>
              <a:t>SMTP </a:t>
            </a:r>
            <a:r>
              <a:rPr lang="zh-CN" altLang="en-US" sz="2800" dirty="0">
                <a:latin typeface="+mn-ea"/>
              </a:rPr>
              <a:t>协议</a:t>
            </a:r>
            <a:endParaRPr lang="zh-CN" altLang="en-US" sz="2800" dirty="0">
              <a:latin typeface="+mn-ea"/>
            </a:endParaRPr>
          </a:p>
          <a:p>
            <a:pPr>
              <a:lnSpc>
                <a:spcPct val="130000"/>
              </a:lnSpc>
              <a:spcBef>
                <a:spcPts val="600"/>
              </a:spcBef>
            </a:pPr>
            <a:r>
              <a:rPr lang="en-US" altLang="zh-CN" sz="2800" dirty="0">
                <a:latin typeface="+mn-ea"/>
              </a:rPr>
              <a:t>POP</a:t>
            </a:r>
            <a:r>
              <a:rPr lang="zh-CN" altLang="en-US" sz="2800" dirty="0">
                <a:latin typeface="+mn-ea"/>
              </a:rPr>
              <a:t>协议或</a:t>
            </a:r>
            <a:r>
              <a:rPr lang="en-US" altLang="zh-CN" sz="2800" dirty="0">
                <a:latin typeface="+mn-ea"/>
              </a:rPr>
              <a:t>IMAP</a:t>
            </a:r>
            <a:r>
              <a:rPr lang="zh-CN" altLang="en-US" sz="2800" dirty="0">
                <a:latin typeface="+mn-ea"/>
              </a:rPr>
              <a:t>协议则是用户从目的邮件服务器上读取邮件所使用的协议 </a:t>
            </a:r>
            <a:endParaRPr lang="zh-CN" altLang="en-US" sz="2800" dirty="0">
              <a:latin typeface="+mn-ea"/>
            </a:endParaRPr>
          </a:p>
        </p:txBody>
      </p:sp>
      <p:grpSp>
        <p:nvGrpSpPr>
          <p:cNvPr id="21" name="组合 20"/>
          <p:cNvGrpSpPr/>
          <p:nvPr/>
        </p:nvGrpSpPr>
        <p:grpSpPr>
          <a:xfrm>
            <a:off x="680029" y="4178018"/>
            <a:ext cx="10772194" cy="1795827"/>
            <a:chOff x="680029" y="4178018"/>
            <a:chExt cx="10772194" cy="1795827"/>
          </a:xfrm>
        </p:grpSpPr>
        <p:sp>
          <p:nvSpPr>
            <p:cNvPr id="5" name="矩形 4"/>
            <p:cNvSpPr/>
            <p:nvPr/>
          </p:nvSpPr>
          <p:spPr>
            <a:xfrm>
              <a:off x="3131172" y="5012789"/>
              <a:ext cx="875705" cy="838368"/>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邮件</a:t>
              </a:r>
              <a:endParaRPr lang="en-US" altLang="zh-CN" sz="1600" b="1" dirty="0">
                <a:solidFill>
                  <a:srgbClr val="FF0000"/>
                </a:solidFill>
                <a:latin typeface="微软雅黑" panose="020B0503020204020204" pitchFamily="34" charset="-122"/>
                <a:ea typeface="微软雅黑" panose="020B0503020204020204" pitchFamily="34" charset="-122"/>
              </a:endParaRPr>
            </a:p>
            <a:p>
              <a:pPr algn="ctr"/>
              <a:r>
                <a:rPr lang="zh-CN" altLang="en-US" sz="1600" b="1" dirty="0">
                  <a:solidFill>
                    <a:srgbClr val="FF0000"/>
                  </a:solidFill>
                  <a:latin typeface="微软雅黑" panose="020B0503020204020204" pitchFamily="34" charset="-122"/>
                  <a:ea typeface="微软雅黑" panose="020B0503020204020204" pitchFamily="34" charset="-122"/>
                </a:rPr>
                <a:t>服务器</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6" name="矩形 5"/>
            <p:cNvSpPr/>
            <p:nvPr/>
          </p:nvSpPr>
          <p:spPr>
            <a:xfrm>
              <a:off x="8064774" y="5012789"/>
              <a:ext cx="846640" cy="838368"/>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FF0000"/>
                  </a:solidFill>
                  <a:latin typeface="微软雅黑" panose="020B0503020204020204" pitchFamily="34" charset="-122"/>
                  <a:ea typeface="微软雅黑" panose="020B0503020204020204" pitchFamily="34" charset="-122"/>
                </a:rPr>
                <a:t>邮件</a:t>
              </a:r>
              <a:endParaRPr lang="en-US" altLang="zh-CN" sz="1600" b="1" dirty="0">
                <a:solidFill>
                  <a:srgbClr val="FF0000"/>
                </a:solidFill>
                <a:latin typeface="微软雅黑" panose="020B0503020204020204" pitchFamily="34" charset="-122"/>
                <a:ea typeface="微软雅黑" panose="020B0503020204020204" pitchFamily="34" charset="-122"/>
              </a:endParaRPr>
            </a:p>
            <a:p>
              <a:pPr algn="ctr"/>
              <a:r>
                <a:rPr lang="zh-CN" altLang="en-US" sz="1600" b="1" dirty="0">
                  <a:solidFill>
                    <a:srgbClr val="FF0000"/>
                  </a:solidFill>
                  <a:latin typeface="微软雅黑" panose="020B0503020204020204" pitchFamily="34" charset="-122"/>
                  <a:ea typeface="微软雅黑" panose="020B0503020204020204" pitchFamily="34" charset="-122"/>
                </a:rPr>
                <a:t>服务器</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cxnSp>
          <p:nvCxnSpPr>
            <p:cNvPr id="11" name="直接连接符 10"/>
            <p:cNvCxnSpPr>
              <a:stCxn id="5" idx="3"/>
              <a:endCxn id="6" idx="1"/>
            </p:cNvCxnSpPr>
            <p:nvPr/>
          </p:nvCxnSpPr>
          <p:spPr>
            <a:xfrm>
              <a:off x="4006877" y="5431973"/>
              <a:ext cx="4057897" cy="0"/>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7" name="Freeform 1208"/>
            <p:cNvSpPr/>
            <p:nvPr/>
          </p:nvSpPr>
          <p:spPr bwMode="ltGray">
            <a:xfrm>
              <a:off x="4780350" y="4890101"/>
              <a:ext cx="2348806" cy="1083744"/>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9956" tIns="14979" rIns="29956" bIns="14979" anchor="ctr" anchorCtr="1">
              <a:noAutofit/>
            </a:bodyPr>
            <a:lstStyle/>
            <a:p>
              <a:r>
                <a:rPr lang="zh-CN" altLang="en-US" sz="1865" b="1" dirty="0">
                  <a:latin typeface="微软雅黑" panose="020B0503020204020204" pitchFamily="34" charset="-122"/>
                  <a:ea typeface="微软雅黑" panose="020B0503020204020204" pitchFamily="34" charset="-122"/>
                </a:rPr>
                <a:t>互联网</a:t>
              </a:r>
              <a:endParaRPr lang="zh-CN" altLang="en-US" sz="1865" b="1" dirty="0">
                <a:latin typeface="微软雅黑" panose="020B0503020204020204" pitchFamily="34" charset="-122"/>
                <a:ea typeface="微软雅黑" panose="020B0503020204020204" pitchFamily="34" charset="-122"/>
              </a:endParaRPr>
            </a:p>
          </p:txBody>
        </p:sp>
        <p:cxnSp>
          <p:nvCxnSpPr>
            <p:cNvPr id="13" name="直接连接符 12"/>
            <p:cNvCxnSpPr>
              <a:endCxn id="5" idx="1"/>
            </p:cNvCxnSpPr>
            <p:nvPr/>
          </p:nvCxnSpPr>
          <p:spPr>
            <a:xfrm>
              <a:off x="1494890" y="5429755"/>
              <a:ext cx="1636282" cy="22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6" idx="3"/>
            </p:cNvCxnSpPr>
            <p:nvPr/>
          </p:nvCxnSpPr>
          <p:spPr>
            <a:xfrm flipV="1">
              <a:off x="8911414" y="5429755"/>
              <a:ext cx="1649172" cy="2218"/>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87620" y="4178018"/>
              <a:ext cx="9827672" cy="0"/>
            </a:xfrm>
            <a:prstGeom prst="line">
              <a:avLst/>
            </a:prstGeom>
            <a:ln w="28575">
              <a:solidFill>
                <a:srgbClr val="FF0000"/>
              </a:solidFill>
              <a:prstDash val="solid"/>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87620"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28308"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355532"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828427" y="4407237"/>
              <a:ext cx="0" cy="5435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087620" y="4807701"/>
              <a:ext cx="2440688"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528308" y="4807701"/>
              <a:ext cx="4827224"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355532" y="4807701"/>
              <a:ext cx="2440688"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 Box 390"/>
            <p:cNvSpPr txBox="1">
              <a:spLocks noChangeArrowheads="1"/>
            </p:cNvSpPr>
            <p:nvPr/>
          </p:nvSpPr>
          <p:spPr bwMode="auto">
            <a:xfrm>
              <a:off x="1737873" y="4368819"/>
              <a:ext cx="8065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C00000"/>
                  </a:solidFill>
                  <a:latin typeface="微软雅黑" panose="020B0503020204020204" pitchFamily="34" charset="-122"/>
                  <a:ea typeface="微软雅黑" panose="020B0503020204020204" pitchFamily="34" charset="-122"/>
                </a:rPr>
                <a:t>SMTP</a:t>
              </a:r>
              <a:endParaRPr kumimoji="1" lang="en-US" altLang="zh-CN" sz="1465" b="1" dirty="0">
                <a:solidFill>
                  <a:srgbClr val="C00000"/>
                </a:solidFill>
                <a:latin typeface="微软雅黑" panose="020B0503020204020204" pitchFamily="34" charset="-122"/>
                <a:ea typeface="微软雅黑" panose="020B0503020204020204" pitchFamily="34" charset="-122"/>
              </a:endParaRPr>
            </a:p>
          </p:txBody>
        </p:sp>
        <p:sp>
          <p:nvSpPr>
            <p:cNvPr id="35" name="Text Box 390"/>
            <p:cNvSpPr txBox="1">
              <a:spLocks noChangeArrowheads="1"/>
            </p:cNvSpPr>
            <p:nvPr/>
          </p:nvSpPr>
          <p:spPr bwMode="auto">
            <a:xfrm>
              <a:off x="5538638" y="4368819"/>
              <a:ext cx="8065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C00000"/>
                  </a:solidFill>
                  <a:latin typeface="微软雅黑" panose="020B0503020204020204" pitchFamily="34" charset="-122"/>
                  <a:ea typeface="微软雅黑" panose="020B0503020204020204" pitchFamily="34" charset="-122"/>
                </a:rPr>
                <a:t>SMTP</a:t>
              </a:r>
              <a:endParaRPr kumimoji="1" lang="en-US" altLang="zh-CN" sz="1465" b="1" dirty="0">
                <a:solidFill>
                  <a:srgbClr val="C00000"/>
                </a:solidFill>
                <a:latin typeface="微软雅黑" panose="020B0503020204020204" pitchFamily="34" charset="-122"/>
                <a:ea typeface="微软雅黑" panose="020B0503020204020204" pitchFamily="34" charset="-122"/>
              </a:endParaRPr>
            </a:p>
          </p:txBody>
        </p:sp>
        <p:sp>
          <p:nvSpPr>
            <p:cNvPr id="36" name="Text Box 390"/>
            <p:cNvSpPr txBox="1">
              <a:spLocks noChangeArrowheads="1"/>
            </p:cNvSpPr>
            <p:nvPr/>
          </p:nvSpPr>
          <p:spPr bwMode="auto">
            <a:xfrm>
              <a:off x="8670014" y="4368819"/>
              <a:ext cx="1736264"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solidFill>
                    <a:srgbClr val="C00000"/>
                  </a:solidFill>
                  <a:latin typeface="微软雅黑" panose="020B0503020204020204" pitchFamily="34" charset="-122"/>
                  <a:ea typeface="微软雅黑" panose="020B0503020204020204" pitchFamily="34" charset="-122"/>
                </a:rPr>
                <a:t>POP3  </a:t>
              </a:r>
              <a:r>
                <a:rPr kumimoji="1" lang="zh-CN" altLang="en-US" sz="1465" b="1" dirty="0">
                  <a:solidFill>
                    <a:srgbClr val="C00000"/>
                  </a:solidFill>
                  <a:latin typeface="微软雅黑" panose="020B0503020204020204" pitchFamily="34" charset="-122"/>
                  <a:ea typeface="微软雅黑" panose="020B0503020204020204" pitchFamily="34" charset="-122"/>
                </a:rPr>
                <a:t>或 </a:t>
              </a:r>
              <a:r>
                <a:rPr kumimoji="1" lang="en-US" altLang="zh-CN" sz="1465" b="1" dirty="0">
                  <a:solidFill>
                    <a:srgbClr val="C00000"/>
                  </a:solidFill>
                  <a:latin typeface="微软雅黑" panose="020B0503020204020204" pitchFamily="34" charset="-122"/>
                  <a:ea typeface="微软雅黑" panose="020B0503020204020204" pitchFamily="34" charset="-122"/>
                </a:rPr>
                <a:t>IMAP</a:t>
              </a:r>
              <a:endParaRPr kumimoji="1" lang="en-US" altLang="zh-CN" sz="1465" b="1" dirty="0">
                <a:solidFill>
                  <a:srgbClr val="C00000"/>
                </a:solidFill>
                <a:latin typeface="微软雅黑" panose="020B0503020204020204" pitchFamily="34" charset="-122"/>
                <a:ea typeface="微软雅黑" panose="020B0503020204020204" pitchFamily="34" charset="-122"/>
              </a:endParaRPr>
            </a:p>
          </p:txBody>
        </p:sp>
        <p:sp>
          <p:nvSpPr>
            <p:cNvPr id="37" name="Text Box 390"/>
            <p:cNvSpPr txBox="1">
              <a:spLocks noChangeArrowheads="1"/>
            </p:cNvSpPr>
            <p:nvPr/>
          </p:nvSpPr>
          <p:spPr bwMode="auto">
            <a:xfrm>
              <a:off x="1385140" y="5429755"/>
              <a:ext cx="1419495"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LAN / WAN</a:t>
              </a:r>
              <a:endParaRPr kumimoji="1" lang="en-US" altLang="zh-CN" sz="1465" b="1" dirty="0">
                <a:latin typeface="微软雅黑" panose="020B0503020204020204" pitchFamily="34" charset="-122"/>
                <a:ea typeface="微软雅黑" panose="020B0503020204020204" pitchFamily="34" charset="-122"/>
              </a:endParaRPr>
            </a:p>
          </p:txBody>
        </p:sp>
        <p:sp>
          <p:nvSpPr>
            <p:cNvPr id="38" name="Text Box 390"/>
            <p:cNvSpPr txBox="1">
              <a:spLocks noChangeArrowheads="1"/>
            </p:cNvSpPr>
            <p:nvPr/>
          </p:nvSpPr>
          <p:spPr bwMode="auto">
            <a:xfrm>
              <a:off x="9064480" y="5429755"/>
              <a:ext cx="1419495" cy="480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465" b="1" dirty="0">
                  <a:latin typeface="微软雅黑" panose="020B0503020204020204" pitchFamily="34" charset="-122"/>
                  <a:ea typeface="微软雅黑" panose="020B0503020204020204" pitchFamily="34" charset="-122"/>
                </a:rPr>
                <a:t>LAN / WAN</a:t>
              </a:r>
              <a:endParaRPr kumimoji="1" lang="en-US" altLang="zh-CN" sz="1465" b="1" dirty="0">
                <a:latin typeface="微软雅黑" panose="020B0503020204020204" pitchFamily="34" charset="-122"/>
                <a:ea typeface="微软雅黑" panose="020B0503020204020204" pitchFamily="34" charset="-122"/>
              </a:endParaRPr>
            </a:p>
          </p:txBody>
        </p:sp>
        <p:pic>
          <p:nvPicPr>
            <p:cNvPr id="29" name="图形 2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0029" y="5147270"/>
              <a:ext cx="815181" cy="617209"/>
            </a:xfrm>
            <a:prstGeom prst="rect">
              <a:avLst/>
            </a:prstGeom>
          </p:spPr>
        </p:pic>
        <p:pic>
          <p:nvPicPr>
            <p:cNvPr id="31" name="图形 3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637042" y="5121150"/>
              <a:ext cx="815181" cy="617209"/>
            </a:xfrm>
            <a:prstGeom prst="rect">
              <a:avLst/>
            </a:prstGeom>
          </p:spPr>
        </p:pic>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3085400" y="198626"/>
            <a:ext cx="6021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6.5.2  </a:t>
            </a:r>
            <a:r>
              <a:rPr lang="zh-CN" altLang="en-US" sz="3200" b="1" dirty="0">
                <a:solidFill>
                  <a:schemeClr val="bg1"/>
                </a:solidFill>
                <a:latin typeface="微软雅黑" panose="020B0503020204020204" pitchFamily="34" charset="-122"/>
                <a:ea typeface="微软雅黑" panose="020B0503020204020204" pitchFamily="34" charset="-122"/>
              </a:rPr>
              <a:t>简单邮件传送协议 </a:t>
            </a:r>
            <a:r>
              <a:rPr lang="en-US" altLang="zh-CN" sz="3200" b="1" dirty="0">
                <a:solidFill>
                  <a:schemeClr val="bg1"/>
                </a:solidFill>
                <a:latin typeface="微软雅黑" panose="020B0503020204020204" pitchFamily="34" charset="-122"/>
                <a:ea typeface="微软雅黑" panose="020B0503020204020204" pitchFamily="34" charset="-122"/>
              </a:rPr>
              <a:t>SMTP</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60399" y="71438"/>
            <a:ext cx="10871202" cy="765175"/>
          </a:xfrm>
        </p:spPr>
        <p:txBody>
          <a:bodyPr>
            <a:normAutofit/>
          </a:bodyPr>
          <a:lstStyle/>
          <a:p>
            <a:r>
              <a:rPr lang="zh-CN" altLang="en-US" dirty="0"/>
              <a:t>邮件发送协议：简单邮件传送协议 </a:t>
            </a:r>
            <a:r>
              <a:rPr lang="en-US" altLang="zh-CN" dirty="0"/>
              <a:t>SMTP</a:t>
            </a:r>
            <a:endParaRPr lang="zh-CN" altLang="en-US" dirty="0"/>
          </a:p>
        </p:txBody>
      </p:sp>
      <p:sp>
        <p:nvSpPr>
          <p:cNvPr id="5" name="内容占位符 4"/>
          <p:cNvSpPr>
            <a:spLocks noGrp="1"/>
          </p:cNvSpPr>
          <p:nvPr>
            <p:ph idx="1"/>
          </p:nvPr>
        </p:nvSpPr>
        <p:spPr>
          <a:xfrm>
            <a:off x="660399" y="1052515"/>
            <a:ext cx="10871202" cy="5183186"/>
          </a:xfrm>
        </p:spPr>
        <p:txBody>
          <a:bodyPr/>
          <a:lstStyle/>
          <a:p>
            <a:pPr marL="228600" lvl="1" indent="-228600">
              <a:lnSpc>
                <a:spcPct val="130000"/>
              </a:lnSpc>
              <a:spcBef>
                <a:spcPts val="600"/>
              </a:spcBef>
            </a:pPr>
            <a:r>
              <a:rPr lang="en-US" altLang="zh-CN" sz="2400" dirty="0"/>
              <a:t>SMTP</a:t>
            </a:r>
            <a:r>
              <a:rPr lang="zh-CN" altLang="en-US" sz="2400" dirty="0"/>
              <a:t> （Simple Mail Transfer  Protocol）</a:t>
            </a:r>
            <a:r>
              <a:rPr lang="en-US" altLang="zh-CN" sz="2400" dirty="0"/>
              <a:t> </a:t>
            </a:r>
            <a:r>
              <a:rPr lang="zh-CN" altLang="en-US" sz="2400" dirty="0"/>
              <a:t>是发送邮件时用的协议。发送方用户代理将邮件发送到自己邮箱所对应的邮件服务器，发送方邮件服务器将邮件转发到邮件接收方的邮件服务器上，都使用</a:t>
            </a:r>
            <a:r>
              <a:rPr lang="en-US" altLang="zh-CN" sz="2400" dirty="0"/>
              <a:t>SMTP</a:t>
            </a:r>
            <a:r>
              <a:rPr lang="zh-CN" altLang="en-US" sz="2400" dirty="0"/>
              <a:t>协议</a:t>
            </a:r>
            <a:endParaRPr lang="en-US" altLang="zh-CN" sz="2400" dirty="0"/>
          </a:p>
          <a:p>
            <a:pPr marL="228600" lvl="1" indent="-228600">
              <a:lnSpc>
                <a:spcPct val="130000"/>
              </a:lnSpc>
              <a:spcBef>
                <a:spcPts val="600"/>
              </a:spcBef>
            </a:pPr>
            <a:r>
              <a:rPr lang="en-US" altLang="zh-CN" sz="2400" dirty="0"/>
              <a:t>SMTP </a:t>
            </a:r>
            <a:r>
              <a:rPr lang="zh-CN" altLang="en-US" sz="2400" dirty="0"/>
              <a:t>使用客户</a:t>
            </a:r>
            <a:r>
              <a:rPr lang="en-US" altLang="zh-CN" sz="2400" dirty="0"/>
              <a:t>–</a:t>
            </a:r>
            <a:r>
              <a:rPr lang="zh-CN" altLang="en-US" sz="2400" dirty="0"/>
              <a:t>服务器方式，规定了在两个相互通信的 </a:t>
            </a:r>
            <a:r>
              <a:rPr lang="en-US" altLang="zh-CN" sz="2400" dirty="0"/>
              <a:t>SMTP </a:t>
            </a:r>
            <a:r>
              <a:rPr lang="zh-CN" altLang="en-US" sz="2400" dirty="0"/>
              <a:t>进程之间交换信息的方法</a:t>
            </a:r>
            <a:endParaRPr lang="en-US" altLang="zh-CN" sz="2400" dirty="0"/>
          </a:p>
        </p:txBody>
      </p:sp>
      <p:grpSp>
        <p:nvGrpSpPr>
          <p:cNvPr id="33" name="组合 32"/>
          <p:cNvGrpSpPr/>
          <p:nvPr/>
        </p:nvGrpSpPr>
        <p:grpSpPr>
          <a:xfrm>
            <a:off x="930165" y="3675904"/>
            <a:ext cx="10351616" cy="2416793"/>
            <a:chOff x="1084275" y="3994398"/>
            <a:chExt cx="10351616" cy="2416793"/>
          </a:xfrm>
        </p:grpSpPr>
        <p:grpSp>
          <p:nvGrpSpPr>
            <p:cNvPr id="23" name="组合 22"/>
            <p:cNvGrpSpPr/>
            <p:nvPr/>
          </p:nvGrpSpPr>
          <p:grpSpPr>
            <a:xfrm>
              <a:off x="1467426" y="3994398"/>
              <a:ext cx="9417628" cy="2416793"/>
              <a:chOff x="762628" y="1493712"/>
              <a:chExt cx="10135234" cy="2835008"/>
            </a:xfrm>
          </p:grpSpPr>
          <p:sp>
            <p:nvSpPr>
              <p:cNvPr id="6" name="Rectangle 386"/>
              <p:cNvSpPr>
                <a:spLocks noChangeArrowheads="1"/>
              </p:cNvSpPr>
              <p:nvPr/>
            </p:nvSpPr>
            <p:spPr bwMode="auto">
              <a:xfrm>
                <a:off x="3754891" y="2253706"/>
                <a:ext cx="907249" cy="1795356"/>
              </a:xfrm>
              <a:prstGeom prst="rect">
                <a:avLst/>
              </a:prstGeom>
              <a:solidFill>
                <a:srgbClr val="FFFFFF"/>
              </a:solidFill>
              <a:ln w="28575" algn="ctr">
                <a:solidFill>
                  <a:srgbClr val="0000FF"/>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7" name="Rectangle 387"/>
              <p:cNvSpPr>
                <a:spLocks noChangeArrowheads="1"/>
              </p:cNvSpPr>
              <p:nvPr/>
            </p:nvSpPr>
            <p:spPr bwMode="auto">
              <a:xfrm>
                <a:off x="1938726" y="2253706"/>
                <a:ext cx="907249" cy="1795356"/>
              </a:xfrm>
              <a:prstGeom prst="rect">
                <a:avLst/>
              </a:prstGeom>
              <a:noFill/>
              <a:ln w="28575">
                <a:solidFill>
                  <a:srgbClr val="FF66CC"/>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8" name="Line 388"/>
              <p:cNvSpPr>
                <a:spLocks noChangeShapeType="1"/>
              </p:cNvSpPr>
              <p:nvPr/>
            </p:nvSpPr>
            <p:spPr bwMode="auto">
              <a:xfrm>
                <a:off x="2574132" y="2710735"/>
                <a:ext cx="125580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11" name="Oval 397"/>
              <p:cNvSpPr>
                <a:spLocks noChangeArrowheads="1"/>
              </p:cNvSpPr>
              <p:nvPr/>
            </p:nvSpPr>
            <p:spPr bwMode="auto">
              <a:xfrm>
                <a:off x="2013774" y="2338887"/>
                <a:ext cx="755487" cy="742060"/>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SMTP</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客户</a:t>
                </a:r>
                <a:endParaRPr kumimoji="1" lang="zh-CN" altLang="en-US" sz="1200" b="1" dirty="0">
                  <a:latin typeface="微软雅黑" panose="020B0503020204020204" pitchFamily="34" charset="-122"/>
                  <a:ea typeface="微软雅黑" panose="020B0503020204020204" pitchFamily="34" charset="-122"/>
                </a:endParaRPr>
              </a:p>
            </p:txBody>
          </p:sp>
          <p:sp>
            <p:nvSpPr>
              <p:cNvPr id="12" name="Oval 405"/>
              <p:cNvSpPr>
                <a:spLocks noChangeArrowheads="1"/>
              </p:cNvSpPr>
              <p:nvPr/>
            </p:nvSpPr>
            <p:spPr bwMode="auto">
              <a:xfrm>
                <a:off x="3831608" y="2338887"/>
                <a:ext cx="755487" cy="742060"/>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SMTP</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sp>
            <p:nvSpPr>
              <p:cNvPr id="13" name="Oval 406"/>
              <p:cNvSpPr>
                <a:spLocks noChangeArrowheads="1"/>
              </p:cNvSpPr>
              <p:nvPr/>
            </p:nvSpPr>
            <p:spPr bwMode="auto">
              <a:xfrm>
                <a:off x="3831608" y="3156300"/>
                <a:ext cx="755487" cy="742057"/>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SMTP</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14" name="Text Box 399"/>
              <p:cNvSpPr txBox="1">
                <a:spLocks noChangeArrowheads="1"/>
              </p:cNvSpPr>
              <p:nvPr/>
            </p:nvSpPr>
            <p:spPr bwMode="auto">
              <a:xfrm>
                <a:off x="762628"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用户</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latin typeface="微软雅黑" panose="020B0503020204020204" pitchFamily="34" charset="-122"/>
                    <a:ea typeface="微软雅黑" panose="020B0503020204020204" pitchFamily="34" charset="-122"/>
                  </a:rPr>
                  <a:t>发件人</a:t>
                </a:r>
                <a:endParaRPr kumimoji="1" lang="zh-CN" altLang="en-US" sz="1200" b="1" dirty="0">
                  <a:latin typeface="微软雅黑" panose="020B0503020204020204" pitchFamily="34" charset="-122"/>
                  <a:ea typeface="微软雅黑" panose="020B0503020204020204" pitchFamily="34" charset="-122"/>
                </a:endParaRPr>
              </a:p>
            </p:txBody>
          </p:sp>
          <p:sp>
            <p:nvSpPr>
              <p:cNvPr id="16" name="Rectangle 385"/>
              <p:cNvSpPr>
                <a:spLocks noChangeArrowheads="1"/>
              </p:cNvSpPr>
              <p:nvPr/>
            </p:nvSpPr>
            <p:spPr bwMode="auto">
              <a:xfrm>
                <a:off x="8843349" y="2265174"/>
                <a:ext cx="907249" cy="1783889"/>
              </a:xfrm>
              <a:prstGeom prst="rect">
                <a:avLst/>
              </a:prstGeom>
              <a:noFill/>
              <a:ln w="28575" algn="ctr">
                <a:solidFill>
                  <a:srgbClr val="FF66CC"/>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17" name="Text Box 393"/>
              <p:cNvSpPr txBox="1">
                <a:spLocks noChangeArrowheads="1"/>
              </p:cNvSpPr>
              <p:nvPr/>
            </p:nvSpPr>
            <p:spPr bwMode="auto">
              <a:xfrm>
                <a:off x="8047527" y="1825594"/>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读取</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邮件</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8" name="Text Box 395"/>
              <p:cNvSpPr txBox="1">
                <a:spLocks noChangeArrowheads="1"/>
              </p:cNvSpPr>
              <p:nvPr/>
            </p:nvSpPr>
            <p:spPr bwMode="auto">
              <a:xfrm>
                <a:off x="8068876" y="2722678"/>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0000FF"/>
                    </a:solidFill>
                    <a:latin typeface="微软雅黑" panose="020B0503020204020204" pitchFamily="34" charset="-122"/>
                    <a:ea typeface="微软雅黑" panose="020B0503020204020204" pitchFamily="34" charset="-122"/>
                  </a:rPr>
                  <a:t>TCP</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9" name="Oval 398"/>
              <p:cNvSpPr>
                <a:spLocks noChangeArrowheads="1"/>
              </p:cNvSpPr>
              <p:nvPr/>
            </p:nvSpPr>
            <p:spPr bwMode="auto">
              <a:xfrm>
                <a:off x="8918397" y="2338887"/>
                <a:ext cx="755485" cy="742060"/>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POP3</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20" name="Rectangle 401"/>
              <p:cNvSpPr>
                <a:spLocks noChangeArrowheads="1"/>
              </p:cNvSpPr>
              <p:nvPr/>
            </p:nvSpPr>
            <p:spPr bwMode="auto">
              <a:xfrm>
                <a:off x="7028849" y="2265174"/>
                <a:ext cx="907249" cy="1783889"/>
              </a:xfrm>
              <a:prstGeom prst="rect">
                <a:avLst/>
              </a:prstGeom>
              <a:noFill/>
              <a:ln w="28575" algn="ctr">
                <a:solidFill>
                  <a:srgbClr val="0000FF"/>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21" name="Oval 402"/>
              <p:cNvSpPr>
                <a:spLocks noChangeArrowheads="1"/>
              </p:cNvSpPr>
              <p:nvPr/>
            </p:nvSpPr>
            <p:spPr bwMode="auto">
              <a:xfrm>
                <a:off x="7103897" y="3156300"/>
                <a:ext cx="755485" cy="742057"/>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SMTP</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22" name="Oval 403"/>
              <p:cNvSpPr>
                <a:spLocks noChangeArrowheads="1"/>
              </p:cNvSpPr>
              <p:nvPr/>
            </p:nvSpPr>
            <p:spPr bwMode="auto">
              <a:xfrm>
                <a:off x="7103897" y="2338887"/>
                <a:ext cx="755485" cy="742060"/>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POP3</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服务器</a:t>
                </a:r>
                <a:endParaRPr kumimoji="1" lang="zh-CN" altLang="en-US" sz="12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2924846" y="1800793"/>
                <a:ext cx="673247" cy="1575107"/>
                <a:chOff x="2284524" y="1530300"/>
                <a:chExt cx="504935" cy="1181331"/>
              </a:xfrm>
            </p:grpSpPr>
            <p:sp>
              <p:nvSpPr>
                <p:cNvPr id="9" name="Text Box 391"/>
                <p:cNvSpPr txBox="1">
                  <a:spLocks noChangeArrowheads="1"/>
                </p:cNvSpPr>
                <p:nvPr/>
              </p:nvSpPr>
              <p:spPr bwMode="auto">
                <a:xfrm>
                  <a:off x="2319308" y="1530300"/>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发送</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邮件</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 name="Text Box 394"/>
                <p:cNvSpPr txBox="1">
                  <a:spLocks noChangeArrowheads="1"/>
                </p:cNvSpPr>
                <p:nvPr/>
              </p:nvSpPr>
              <p:spPr bwMode="auto">
                <a:xfrm>
                  <a:off x="2333442" y="2243553"/>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0000FF"/>
                      </a:solidFill>
                      <a:latin typeface="微软雅黑" panose="020B0503020204020204" pitchFamily="34" charset="-122"/>
                      <a:ea typeface="微软雅黑" panose="020B0503020204020204" pitchFamily="34" charset="-122"/>
                    </a:rPr>
                    <a:t>TCP</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4" name="Text Box 389"/>
                <p:cNvSpPr txBox="1">
                  <a:spLocks noChangeArrowheads="1"/>
                </p:cNvSpPr>
                <p:nvPr/>
              </p:nvSpPr>
              <p:spPr bwMode="auto">
                <a:xfrm>
                  <a:off x="2284524" y="1925628"/>
                  <a:ext cx="504935" cy="26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C00000"/>
                      </a:solidFill>
                      <a:latin typeface="微软雅黑" panose="020B0503020204020204" pitchFamily="34" charset="-122"/>
                      <a:ea typeface="微软雅黑" panose="020B0503020204020204" pitchFamily="34" charset="-122"/>
                    </a:rPr>
                    <a:t>SMTP</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grpSp>
          <p:sp>
            <p:nvSpPr>
              <p:cNvPr id="25" name="Text Box 396"/>
              <p:cNvSpPr txBox="1">
                <a:spLocks noChangeArrowheads="1"/>
              </p:cNvSpPr>
              <p:nvPr/>
            </p:nvSpPr>
            <p:spPr bwMode="auto">
              <a:xfrm>
                <a:off x="370557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发送方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6" name="Text Box 399"/>
              <p:cNvSpPr txBox="1">
                <a:spLocks noChangeArrowheads="1"/>
              </p:cNvSpPr>
              <p:nvPr/>
            </p:nvSpPr>
            <p:spPr bwMode="auto">
              <a:xfrm>
                <a:off x="1965276"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发件方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7" name="Text Box 390"/>
              <p:cNvSpPr txBox="1">
                <a:spLocks noChangeArrowheads="1"/>
              </p:cNvSpPr>
              <p:nvPr/>
            </p:nvSpPr>
            <p:spPr bwMode="auto">
              <a:xfrm>
                <a:off x="8011884" y="2326500"/>
                <a:ext cx="645990" cy="34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C00000"/>
                    </a:solidFill>
                    <a:latin typeface="微软雅黑" panose="020B0503020204020204" pitchFamily="34" charset="-122"/>
                    <a:ea typeface="微软雅黑" panose="020B0503020204020204" pitchFamily="34" charset="-122"/>
                  </a:rPr>
                  <a:t>POP3</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28" name="Text Box 400"/>
              <p:cNvSpPr txBox="1">
                <a:spLocks noChangeArrowheads="1"/>
              </p:cNvSpPr>
              <p:nvPr/>
            </p:nvSpPr>
            <p:spPr bwMode="auto">
              <a:xfrm>
                <a:off x="696349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接收方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29" name="Text Box 407"/>
              <p:cNvSpPr txBox="1">
                <a:spLocks noChangeArrowheads="1"/>
              </p:cNvSpPr>
              <p:nvPr/>
            </p:nvSpPr>
            <p:spPr bwMode="auto">
              <a:xfrm>
                <a:off x="8880304"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接收方</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30" name="Line 408"/>
              <p:cNvSpPr>
                <a:spLocks noChangeShapeType="1"/>
              </p:cNvSpPr>
              <p:nvPr/>
            </p:nvSpPr>
            <p:spPr bwMode="auto">
              <a:xfrm flipV="1">
                <a:off x="7859383" y="2710735"/>
                <a:ext cx="1059015"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32" name="Text Box 399"/>
              <p:cNvSpPr txBox="1">
                <a:spLocks noChangeArrowheads="1"/>
              </p:cNvSpPr>
              <p:nvPr/>
            </p:nvSpPr>
            <p:spPr bwMode="auto">
              <a:xfrm>
                <a:off x="10210986"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用户</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latin typeface="微软雅黑" panose="020B0503020204020204" pitchFamily="34" charset="-122"/>
                    <a:ea typeface="微软雅黑" panose="020B0503020204020204" pitchFamily="34" charset="-122"/>
                  </a:rPr>
                  <a:t>收件人</a:t>
                </a:r>
                <a:endParaRPr kumimoji="1" lang="zh-CN" altLang="en-US" sz="1200" b="1" dirty="0">
                  <a:latin typeface="微软雅黑" panose="020B0503020204020204" pitchFamily="34" charset="-122"/>
                  <a:ea typeface="微软雅黑" panose="020B0503020204020204" pitchFamily="34" charset="-122"/>
                </a:endParaRPr>
              </a:p>
            </p:txBody>
          </p:sp>
          <p:sp>
            <p:nvSpPr>
              <p:cNvPr id="35" name="Line 404"/>
              <p:cNvSpPr>
                <a:spLocks noChangeShapeType="1"/>
              </p:cNvSpPr>
              <p:nvPr/>
            </p:nvSpPr>
            <p:spPr bwMode="auto">
              <a:xfrm flipV="1">
                <a:off x="4566432" y="3528147"/>
                <a:ext cx="2571524"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pSp>
            <p:nvGrpSpPr>
              <p:cNvPr id="39" name="组合 38"/>
              <p:cNvGrpSpPr/>
              <p:nvPr/>
            </p:nvGrpSpPr>
            <p:grpSpPr>
              <a:xfrm>
                <a:off x="5169742" y="3154663"/>
                <a:ext cx="1376816" cy="895093"/>
                <a:chOff x="3968197" y="2490615"/>
                <a:chExt cx="1032612" cy="671319"/>
              </a:xfrm>
            </p:grpSpPr>
            <p:sp>
              <p:nvSpPr>
                <p:cNvPr id="34" name="Text Box 392"/>
                <p:cNvSpPr txBox="1">
                  <a:spLocks noChangeArrowheads="1"/>
                </p:cNvSpPr>
                <p:nvPr/>
              </p:nvSpPr>
              <p:spPr bwMode="auto">
                <a:xfrm>
                  <a:off x="3968197" y="2490615"/>
                  <a:ext cx="1032612" cy="22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发送邮件 </a:t>
                  </a:r>
                  <a:r>
                    <a:rPr kumimoji="1" lang="en-US" altLang="zh-CN" sz="1200" b="1" dirty="0">
                      <a:solidFill>
                        <a:srgbClr val="C00000"/>
                      </a:solidFill>
                      <a:latin typeface="微软雅黑" panose="020B0503020204020204" pitchFamily="34" charset="-122"/>
                      <a:ea typeface="微软雅黑" panose="020B0503020204020204" pitchFamily="34" charset="-122"/>
                    </a:rPr>
                    <a:t>SMTP</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6" name="Text Box 409"/>
                <p:cNvSpPr txBox="1">
                  <a:spLocks noChangeArrowheads="1"/>
                </p:cNvSpPr>
                <p:nvPr/>
              </p:nvSpPr>
              <p:spPr bwMode="auto">
                <a:xfrm>
                  <a:off x="4283665" y="2787929"/>
                  <a:ext cx="419638" cy="37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solidFill>
                        <a:srgbClr val="0000FF"/>
                      </a:solidFill>
                      <a:latin typeface="微软雅黑" panose="020B0503020204020204" pitchFamily="34" charset="-122"/>
                      <a:ea typeface="微软雅黑" panose="020B0503020204020204" pitchFamily="34" charset="-122"/>
                    </a:rPr>
                    <a:t>TCP </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sp>
            <p:nvSpPr>
              <p:cNvPr id="37" name="圆角矩形 36"/>
              <p:cNvSpPr/>
              <p:nvPr/>
            </p:nvSpPr>
            <p:spPr>
              <a:xfrm>
                <a:off x="1707492" y="1493712"/>
                <a:ext cx="8259519" cy="283500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170003"/>
            <p:cNvSpPr txBox="1">
              <a:spLocks noChangeArrowheads="1"/>
            </p:cNvSpPr>
            <p:nvPr/>
          </p:nvSpPr>
          <p:spPr bwMode="auto">
            <a:xfrm>
              <a:off x="1723428"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pic>
          <p:nvPicPr>
            <p:cNvPr id="40" name="图形 3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4275" y="4894189"/>
              <a:ext cx="815181" cy="617209"/>
            </a:xfrm>
            <a:prstGeom prst="rect">
              <a:avLst/>
            </a:prstGeom>
          </p:spPr>
        </p:pic>
        <p:sp>
          <p:nvSpPr>
            <p:cNvPr id="41" name="文本框 170003"/>
            <p:cNvSpPr txBox="1">
              <a:spLocks noChangeArrowheads="1"/>
            </p:cNvSpPr>
            <p:nvPr/>
          </p:nvSpPr>
          <p:spPr bwMode="auto">
            <a:xfrm>
              <a:off x="10719589"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pic>
          <p:nvPicPr>
            <p:cNvPr id="42" name="图形 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80436" y="4894189"/>
              <a:ext cx="815181" cy="617209"/>
            </a:xfrm>
            <a:prstGeom prst="rect">
              <a:avLst/>
            </a:prstGeom>
          </p:spPr>
        </p:pic>
      </p:grpSp>
      <p:sp>
        <p:nvSpPr>
          <p:cNvPr id="15" name="灯片编号占位符 1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898285" y="4853523"/>
            <a:ext cx="7875752" cy="1029312"/>
            <a:chOff x="2214178" y="1856841"/>
            <a:chExt cx="7875752" cy="1029312"/>
          </a:xfrm>
        </p:grpSpPr>
        <p:sp>
          <p:nvSpPr>
            <p:cNvPr id="4" name="矩形 3"/>
            <p:cNvSpPr/>
            <p:nvPr/>
          </p:nvSpPr>
          <p:spPr>
            <a:xfrm>
              <a:off x="2214178" y="1898882"/>
              <a:ext cx="1289681" cy="854841"/>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135" b="1" dirty="0">
                  <a:solidFill>
                    <a:schemeClr val="tx1"/>
                  </a:solidFill>
                  <a:latin typeface="微软雅黑" panose="020B0503020204020204" pitchFamily="34" charset="-122"/>
                  <a:ea typeface="微软雅黑" panose="020B0503020204020204" pitchFamily="34" charset="-122"/>
                </a:rPr>
                <a:t>SMTP</a:t>
              </a:r>
              <a:endParaRPr lang="en-US" altLang="zh-CN" sz="2135" b="1" dirty="0">
                <a:solidFill>
                  <a:schemeClr val="tx1"/>
                </a:solidFill>
                <a:latin typeface="微软雅黑" panose="020B0503020204020204" pitchFamily="34" charset="-122"/>
                <a:ea typeface="微软雅黑" panose="020B0503020204020204" pitchFamily="34" charset="-122"/>
              </a:endParaRPr>
            </a:p>
            <a:p>
              <a:pPr algn="ctr"/>
              <a:r>
                <a:rPr lang="zh-CN" altLang="en-US" sz="2135" b="1" dirty="0">
                  <a:solidFill>
                    <a:schemeClr val="tx1"/>
                  </a:solidFill>
                  <a:latin typeface="微软雅黑" panose="020B0503020204020204" pitchFamily="34" charset="-122"/>
                  <a:ea typeface="微软雅黑" panose="020B0503020204020204" pitchFamily="34" charset="-122"/>
                </a:rPr>
                <a:t>客户</a:t>
              </a:r>
              <a:endParaRPr lang="zh-CN" altLang="en-US" sz="2135" b="1"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8800249" y="1898882"/>
              <a:ext cx="1289681" cy="854841"/>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135" b="1" dirty="0">
                  <a:solidFill>
                    <a:schemeClr val="bg1"/>
                  </a:solidFill>
                  <a:latin typeface="微软雅黑" panose="020B0503020204020204" pitchFamily="34" charset="-122"/>
                  <a:ea typeface="微软雅黑" panose="020B0503020204020204" pitchFamily="34" charset="-122"/>
                </a:rPr>
                <a:t>SMTP</a:t>
              </a:r>
              <a:endParaRPr lang="en-US" altLang="zh-CN" sz="2135" b="1" dirty="0">
                <a:solidFill>
                  <a:schemeClr val="bg1"/>
                </a:solidFill>
                <a:latin typeface="微软雅黑" panose="020B0503020204020204" pitchFamily="34" charset="-122"/>
                <a:ea typeface="微软雅黑" panose="020B0503020204020204" pitchFamily="34" charset="-122"/>
              </a:endParaRPr>
            </a:p>
            <a:p>
              <a:pPr algn="ctr"/>
              <a:r>
                <a:rPr lang="zh-CN" altLang="en-US" sz="2135" b="1" dirty="0">
                  <a:solidFill>
                    <a:schemeClr val="bg1"/>
                  </a:solidFill>
                  <a:latin typeface="微软雅黑" panose="020B0503020204020204" pitchFamily="34" charset="-122"/>
                  <a:ea typeface="微软雅黑" panose="020B0503020204020204" pitchFamily="34" charset="-122"/>
                </a:rPr>
                <a:t>服务器</a:t>
              </a:r>
              <a:endParaRPr lang="zh-CN" altLang="en-US" sz="2135" b="1"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3533573" y="2221197"/>
              <a:ext cx="5266675" cy="285300"/>
              <a:chOff x="2650180" y="1918138"/>
              <a:chExt cx="2626968" cy="199700"/>
            </a:xfrm>
          </p:grpSpPr>
          <p:cxnSp>
            <p:nvCxnSpPr>
              <p:cNvPr id="41" name="直接箭头连接符 40"/>
              <p:cNvCxnSpPr/>
              <p:nvPr/>
            </p:nvCxnSpPr>
            <p:spPr>
              <a:xfrm>
                <a:off x="2650180" y="1918138"/>
                <a:ext cx="2626968" cy="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2650180" y="2117838"/>
                <a:ext cx="2626968" cy="0"/>
              </a:xfrm>
              <a:prstGeom prst="straightConnector1">
                <a:avLst/>
              </a:prstGeom>
              <a:ln w="28575">
                <a:solidFill>
                  <a:srgbClr val="3333FF"/>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grpSp>
        <p:sp>
          <p:nvSpPr>
            <p:cNvPr id="44" name="Text Box 409"/>
            <p:cNvSpPr txBox="1">
              <a:spLocks noChangeArrowheads="1"/>
            </p:cNvSpPr>
            <p:nvPr/>
          </p:nvSpPr>
          <p:spPr bwMode="auto">
            <a:xfrm>
              <a:off x="5975025" y="1856841"/>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65" b="1" dirty="0">
                  <a:latin typeface="微软雅黑" panose="020B0503020204020204" pitchFamily="34" charset="-122"/>
                  <a:ea typeface="微软雅黑" panose="020B0503020204020204" pitchFamily="34" charset="-122"/>
                </a:rPr>
                <a:t>命令</a:t>
              </a:r>
              <a:endParaRPr kumimoji="1" lang="zh-CN" altLang="en-US" sz="1865" b="1" dirty="0">
                <a:latin typeface="微软雅黑" panose="020B0503020204020204" pitchFamily="34" charset="-122"/>
                <a:ea typeface="微软雅黑" panose="020B0503020204020204" pitchFamily="34" charset="-122"/>
              </a:endParaRPr>
            </a:p>
          </p:txBody>
        </p:sp>
        <p:sp>
          <p:nvSpPr>
            <p:cNvPr id="45" name="Text Box 409"/>
            <p:cNvSpPr txBox="1">
              <a:spLocks noChangeArrowheads="1"/>
            </p:cNvSpPr>
            <p:nvPr/>
          </p:nvSpPr>
          <p:spPr bwMode="auto">
            <a:xfrm>
              <a:off x="5975025" y="2506497"/>
              <a:ext cx="66236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65" b="1" dirty="0">
                  <a:solidFill>
                    <a:srgbClr val="0000FF"/>
                  </a:solidFill>
                  <a:latin typeface="微软雅黑" panose="020B0503020204020204" pitchFamily="34" charset="-122"/>
                  <a:ea typeface="微软雅黑" panose="020B0503020204020204" pitchFamily="34" charset="-122"/>
                </a:rPr>
                <a:t>响应</a:t>
              </a:r>
              <a:endParaRPr kumimoji="1" lang="zh-CN" altLang="en-US" sz="1865" b="1" dirty="0">
                <a:solidFill>
                  <a:srgbClr val="0000FF"/>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a:xfrm>
            <a:off x="660399" y="71438"/>
            <a:ext cx="10871202" cy="765175"/>
          </a:xfrm>
        </p:spPr>
        <p:txBody>
          <a:bodyPr>
            <a:normAutofit/>
          </a:bodyPr>
          <a:lstStyle/>
          <a:p>
            <a:r>
              <a:rPr lang="en-US" altLang="zh-CN" dirty="0"/>
              <a:t>SMTP</a:t>
            </a:r>
            <a:r>
              <a:rPr lang="zh-CN" altLang="en-US" dirty="0"/>
              <a:t>协议：基于文本方式的命令和响应</a:t>
            </a:r>
            <a:endParaRPr lang="zh-CN" altLang="en-US" dirty="0"/>
          </a:p>
        </p:txBody>
      </p:sp>
      <p:sp>
        <p:nvSpPr>
          <p:cNvPr id="5" name="内容占位符 4"/>
          <p:cNvSpPr>
            <a:spLocks noGrp="1"/>
          </p:cNvSpPr>
          <p:nvPr>
            <p:ph idx="1"/>
          </p:nvPr>
        </p:nvSpPr>
        <p:spPr>
          <a:xfrm>
            <a:off x="660400" y="1052514"/>
            <a:ext cx="10871200" cy="3611952"/>
          </a:xfrm>
        </p:spPr>
        <p:txBody>
          <a:bodyPr>
            <a:normAutofit/>
          </a:bodyPr>
          <a:lstStyle/>
          <a:p>
            <a:pPr>
              <a:lnSpc>
                <a:spcPct val="130000"/>
              </a:lnSpc>
              <a:spcBef>
                <a:spcPts val="600"/>
              </a:spcBef>
            </a:pPr>
            <a:r>
              <a:rPr lang="en-US" altLang="zh-CN" dirty="0"/>
              <a:t>SMTP</a:t>
            </a:r>
            <a:r>
              <a:rPr lang="zh-CN" altLang="en-US" dirty="0"/>
              <a:t>是一个基于文本的 （即 </a:t>
            </a:r>
            <a:r>
              <a:rPr lang="en-US" altLang="zh-CN" dirty="0"/>
              <a:t>ASCII </a:t>
            </a:r>
            <a:r>
              <a:rPr lang="zh-CN" altLang="en-US" dirty="0"/>
              <a:t>码） 的协议，邮件必须</a:t>
            </a:r>
            <a:r>
              <a:rPr lang="en-US" altLang="zh-CN" dirty="0"/>
              <a:t>为7位ASCII</a:t>
            </a:r>
            <a:r>
              <a:rPr lang="zh-CN" altLang="en-US" dirty="0"/>
              <a:t> </a:t>
            </a:r>
            <a:endParaRPr lang="en-US" altLang="zh-CN" dirty="0"/>
          </a:p>
          <a:p>
            <a:pPr>
              <a:lnSpc>
                <a:spcPct val="130000"/>
              </a:lnSpc>
              <a:spcBef>
                <a:spcPts val="600"/>
              </a:spcBef>
            </a:pPr>
            <a:r>
              <a:rPr lang="en-US" altLang="zh-CN" dirty="0"/>
              <a:t>SMTP </a:t>
            </a:r>
            <a:r>
              <a:rPr lang="zh-CN" altLang="en-US" dirty="0"/>
              <a:t>客户与服务器之间采用命令</a:t>
            </a:r>
            <a:r>
              <a:rPr lang="en-US" altLang="zh-CN" dirty="0"/>
              <a:t>—</a:t>
            </a:r>
            <a:r>
              <a:rPr lang="zh-CN" altLang="en-US" dirty="0"/>
              <a:t>响应方式进行交互</a:t>
            </a:r>
            <a:endParaRPr lang="en-US" altLang="zh-CN" dirty="0"/>
          </a:p>
          <a:p>
            <a:pPr>
              <a:lnSpc>
                <a:spcPct val="130000"/>
              </a:lnSpc>
              <a:spcBef>
                <a:spcPts val="600"/>
              </a:spcBef>
            </a:pPr>
            <a:r>
              <a:rPr lang="zh-CN" altLang="en-US" dirty="0"/>
              <a:t>一个邮件服务器既可以作为客户，也可以作为服务器。例如：</a:t>
            </a:r>
            <a:endParaRPr lang="en-US" altLang="zh-CN" dirty="0"/>
          </a:p>
          <a:p>
            <a:pPr marL="793750" lvl="2" eaLnBrk="0" hangingPunct="0">
              <a:lnSpc>
                <a:spcPct val="130000"/>
              </a:lnSpc>
              <a:spcBef>
                <a:spcPts val="600"/>
              </a:spcBef>
              <a:buClr>
                <a:srgbClr val="00B050"/>
              </a:buClr>
            </a:pPr>
            <a:r>
              <a:rPr lang="zh-CN" altLang="en-US" sz="2000" dirty="0">
                <a:solidFill>
                  <a:schemeClr val="tx1"/>
                </a:solidFill>
                <a:cs typeface="+mn-cs"/>
              </a:rPr>
              <a:t>当邮件服务器 </a:t>
            </a:r>
            <a:r>
              <a:rPr lang="en-US" altLang="zh-CN" sz="2000" dirty="0">
                <a:solidFill>
                  <a:schemeClr val="tx1"/>
                </a:solidFill>
                <a:cs typeface="+mn-cs"/>
              </a:rPr>
              <a:t>A </a:t>
            </a:r>
            <a:r>
              <a:rPr lang="zh-CN" altLang="en-US" sz="2000" dirty="0">
                <a:solidFill>
                  <a:schemeClr val="tx1"/>
                </a:solidFill>
                <a:cs typeface="+mn-cs"/>
              </a:rPr>
              <a:t>向另一个邮件服务器 </a:t>
            </a:r>
            <a:r>
              <a:rPr lang="en-US" altLang="zh-CN" sz="2000" dirty="0">
                <a:solidFill>
                  <a:schemeClr val="tx1"/>
                </a:solidFill>
                <a:cs typeface="+mn-cs"/>
              </a:rPr>
              <a:t>B </a:t>
            </a:r>
            <a:r>
              <a:rPr lang="zh-CN" altLang="en-US" sz="2000" dirty="0">
                <a:solidFill>
                  <a:schemeClr val="tx1"/>
                </a:solidFill>
                <a:cs typeface="+mn-cs"/>
              </a:rPr>
              <a:t>发送邮件时， </a:t>
            </a:r>
            <a:r>
              <a:rPr lang="en-US" altLang="zh-CN" sz="2000" dirty="0">
                <a:solidFill>
                  <a:schemeClr val="tx1"/>
                </a:solidFill>
                <a:cs typeface="+mn-cs"/>
              </a:rPr>
              <a:t>A </a:t>
            </a:r>
            <a:r>
              <a:rPr lang="zh-CN" altLang="en-US" sz="2000" dirty="0">
                <a:solidFill>
                  <a:schemeClr val="tx1"/>
                </a:solidFill>
                <a:cs typeface="+mn-cs"/>
              </a:rPr>
              <a:t>就作为 </a:t>
            </a:r>
            <a:r>
              <a:rPr lang="en-US" altLang="zh-CN" sz="2000" dirty="0">
                <a:solidFill>
                  <a:schemeClr val="tx1"/>
                </a:solidFill>
                <a:cs typeface="+mn-cs"/>
              </a:rPr>
              <a:t>SMTP </a:t>
            </a:r>
            <a:r>
              <a:rPr lang="zh-CN" altLang="en-US" sz="2000" dirty="0">
                <a:solidFill>
                  <a:schemeClr val="tx1"/>
                </a:solidFill>
                <a:cs typeface="+mn-cs"/>
              </a:rPr>
              <a:t>客户，而 </a:t>
            </a:r>
            <a:r>
              <a:rPr lang="en-US" altLang="zh-CN" sz="2000" dirty="0">
                <a:solidFill>
                  <a:schemeClr val="tx1"/>
                </a:solidFill>
                <a:cs typeface="+mn-cs"/>
              </a:rPr>
              <a:t>B </a:t>
            </a:r>
            <a:r>
              <a:rPr lang="zh-CN" altLang="en-US" sz="2000" dirty="0">
                <a:solidFill>
                  <a:schemeClr val="tx1"/>
                </a:solidFill>
                <a:cs typeface="+mn-cs"/>
              </a:rPr>
              <a:t>是 </a:t>
            </a:r>
            <a:r>
              <a:rPr lang="en-US" altLang="zh-CN" sz="2000" dirty="0">
                <a:solidFill>
                  <a:schemeClr val="tx1"/>
                </a:solidFill>
                <a:cs typeface="+mn-cs"/>
              </a:rPr>
              <a:t>SMTP </a:t>
            </a:r>
            <a:r>
              <a:rPr lang="zh-CN" altLang="en-US" sz="2000" dirty="0">
                <a:solidFill>
                  <a:schemeClr val="tx1"/>
                </a:solidFill>
                <a:cs typeface="+mn-cs"/>
              </a:rPr>
              <a:t>服务器</a:t>
            </a:r>
            <a:endParaRPr lang="en-US" altLang="zh-CN" sz="2000" dirty="0">
              <a:solidFill>
                <a:schemeClr val="tx1"/>
              </a:solidFill>
              <a:cs typeface="+mn-cs"/>
            </a:endParaRPr>
          </a:p>
          <a:p>
            <a:pPr marL="793750" lvl="2" eaLnBrk="0" hangingPunct="0">
              <a:lnSpc>
                <a:spcPct val="130000"/>
              </a:lnSpc>
              <a:spcBef>
                <a:spcPts val="600"/>
              </a:spcBef>
              <a:buClr>
                <a:srgbClr val="00B050"/>
              </a:buClr>
            </a:pPr>
            <a:r>
              <a:rPr lang="zh-CN" altLang="en-US" sz="2000" dirty="0">
                <a:solidFill>
                  <a:schemeClr val="tx1"/>
                </a:solidFill>
                <a:cs typeface="+mn-cs"/>
              </a:rPr>
              <a:t>当邮件服务器 </a:t>
            </a:r>
            <a:r>
              <a:rPr lang="en-US" altLang="zh-CN" sz="2000" dirty="0">
                <a:solidFill>
                  <a:schemeClr val="tx1"/>
                </a:solidFill>
                <a:cs typeface="+mn-cs"/>
              </a:rPr>
              <a:t>A </a:t>
            </a:r>
            <a:r>
              <a:rPr lang="zh-CN" altLang="en-US" sz="2000" dirty="0">
                <a:solidFill>
                  <a:schemeClr val="tx1"/>
                </a:solidFill>
                <a:cs typeface="+mn-cs"/>
              </a:rPr>
              <a:t>从另一个邮件服务器 </a:t>
            </a:r>
            <a:r>
              <a:rPr lang="en-US" altLang="zh-CN" sz="2000" dirty="0">
                <a:solidFill>
                  <a:schemeClr val="tx1"/>
                </a:solidFill>
                <a:cs typeface="+mn-cs"/>
              </a:rPr>
              <a:t>B </a:t>
            </a:r>
            <a:r>
              <a:rPr lang="zh-CN" altLang="en-US" sz="2000" dirty="0">
                <a:solidFill>
                  <a:schemeClr val="tx1"/>
                </a:solidFill>
                <a:cs typeface="+mn-cs"/>
              </a:rPr>
              <a:t>接收邮件时， </a:t>
            </a:r>
            <a:r>
              <a:rPr lang="en-US" altLang="zh-CN" sz="2000" dirty="0">
                <a:solidFill>
                  <a:schemeClr val="tx1"/>
                </a:solidFill>
                <a:cs typeface="+mn-cs"/>
              </a:rPr>
              <a:t>A </a:t>
            </a:r>
            <a:r>
              <a:rPr lang="zh-CN" altLang="en-US" sz="2000" dirty="0">
                <a:solidFill>
                  <a:schemeClr val="tx1"/>
                </a:solidFill>
                <a:cs typeface="+mn-cs"/>
              </a:rPr>
              <a:t>就作为 </a:t>
            </a:r>
            <a:r>
              <a:rPr lang="en-US" altLang="zh-CN" sz="2000" dirty="0">
                <a:solidFill>
                  <a:schemeClr val="tx1"/>
                </a:solidFill>
                <a:cs typeface="+mn-cs"/>
              </a:rPr>
              <a:t>SMTP </a:t>
            </a:r>
            <a:r>
              <a:rPr lang="zh-CN" altLang="en-US" sz="2000" dirty="0">
                <a:solidFill>
                  <a:schemeClr val="tx1"/>
                </a:solidFill>
                <a:cs typeface="+mn-cs"/>
              </a:rPr>
              <a:t>服务器，而 </a:t>
            </a:r>
            <a:r>
              <a:rPr lang="en-US" altLang="zh-CN" sz="2000" dirty="0">
                <a:solidFill>
                  <a:schemeClr val="tx1"/>
                </a:solidFill>
                <a:cs typeface="+mn-cs"/>
              </a:rPr>
              <a:t>B </a:t>
            </a:r>
            <a:r>
              <a:rPr lang="zh-CN" altLang="en-US" sz="2000" dirty="0">
                <a:solidFill>
                  <a:schemeClr val="tx1"/>
                </a:solidFill>
                <a:cs typeface="+mn-cs"/>
              </a:rPr>
              <a:t>是 </a:t>
            </a:r>
            <a:r>
              <a:rPr lang="en-US" altLang="zh-CN" sz="2000" dirty="0">
                <a:solidFill>
                  <a:schemeClr val="tx1"/>
                </a:solidFill>
                <a:cs typeface="+mn-cs"/>
              </a:rPr>
              <a:t>SMTP </a:t>
            </a:r>
            <a:r>
              <a:rPr lang="zh-CN" altLang="en-US" sz="2000" dirty="0">
                <a:solidFill>
                  <a:schemeClr val="tx1"/>
                </a:solidFill>
                <a:cs typeface="+mn-cs"/>
              </a:rPr>
              <a:t>客户</a:t>
            </a:r>
            <a:endParaRPr lang="en-US" altLang="zh-CN" sz="2000" dirty="0">
              <a:solidFill>
                <a:schemeClr val="tx1"/>
              </a:solidFill>
              <a:cs typeface="+mn-cs"/>
            </a:endParaRPr>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p:cNvSpPr>
            <a:spLocks noChangeArrowheads="1"/>
          </p:cNvSpPr>
          <p:nvPr/>
        </p:nvSpPr>
        <p:spPr bwMode="auto">
          <a:xfrm>
            <a:off x="4701138" y="2334030"/>
            <a:ext cx="3671198"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665" b="1" dirty="0">
                <a:solidFill>
                  <a:schemeClr val="bg1"/>
                </a:solidFill>
                <a:latin typeface="微软雅黑" panose="020B0503020204020204" pitchFamily="34" charset="-122"/>
                <a:ea typeface="微软雅黑" panose="020B0503020204020204" pitchFamily="34" charset="-122"/>
              </a:rPr>
              <a:t>SMTP </a:t>
            </a:r>
            <a:r>
              <a:rPr lang="zh-CN" altLang="en-US" sz="2665" b="1" dirty="0">
                <a:solidFill>
                  <a:schemeClr val="bg1"/>
                </a:solidFill>
                <a:latin typeface="微软雅黑" panose="020B0503020204020204" pitchFamily="34" charset="-122"/>
                <a:ea typeface="微软雅黑" panose="020B0503020204020204" pitchFamily="34" charset="-122"/>
              </a:rPr>
              <a:t>通信的三个阶段</a:t>
            </a:r>
            <a:endParaRPr lang="zh-CN" altLang="en-US" sz="2665" b="1"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60399" y="71438"/>
            <a:ext cx="10871202" cy="765175"/>
          </a:xfrm>
        </p:spPr>
        <p:txBody>
          <a:bodyPr>
            <a:normAutofit/>
          </a:bodyPr>
          <a:lstStyle/>
          <a:p>
            <a:r>
              <a:rPr lang="en-US" altLang="zh-CN" dirty="0"/>
              <a:t>SMTP </a:t>
            </a:r>
            <a:r>
              <a:rPr lang="zh-CN" altLang="en-US" dirty="0"/>
              <a:t>协议：基于 </a:t>
            </a:r>
            <a:r>
              <a:rPr lang="en-US" altLang="zh-CN" dirty="0"/>
              <a:t>TCP </a:t>
            </a:r>
            <a:r>
              <a:rPr lang="zh-CN" altLang="en-US" dirty="0"/>
              <a:t>通信的三个阶段</a:t>
            </a:r>
            <a:endParaRPr lang="zh-CN" altLang="en-US" dirty="0"/>
          </a:p>
        </p:txBody>
      </p:sp>
      <p:sp>
        <p:nvSpPr>
          <p:cNvPr id="7" name="内容占位符 6"/>
          <p:cNvSpPr>
            <a:spLocks noGrp="1"/>
          </p:cNvSpPr>
          <p:nvPr>
            <p:ph idx="1"/>
          </p:nvPr>
        </p:nvSpPr>
        <p:spPr>
          <a:xfrm>
            <a:off x="660400" y="1052513"/>
            <a:ext cx="5675115" cy="4898783"/>
          </a:xfrm>
        </p:spPr>
        <p:txBody>
          <a:bodyPr>
            <a:normAutofit/>
          </a:bodyPr>
          <a:lstStyle/>
          <a:p>
            <a:pPr>
              <a:lnSpc>
                <a:spcPct val="130000"/>
              </a:lnSpc>
              <a:spcBef>
                <a:spcPts val="600"/>
              </a:spcBef>
            </a:pPr>
            <a:r>
              <a:rPr lang="en-US" altLang="zh-CN" sz="2800" dirty="0">
                <a:latin typeface="+mn-ea"/>
              </a:rPr>
              <a:t>SMTP的3个阶段：</a:t>
            </a:r>
            <a:endParaRPr lang="en-US" altLang="zh-CN" sz="2800" dirty="0">
              <a:latin typeface="+mn-ea"/>
            </a:endParaRPr>
          </a:p>
          <a:p>
            <a:pPr lvl="1">
              <a:lnSpc>
                <a:spcPct val="130000"/>
              </a:lnSpc>
              <a:spcBef>
                <a:spcPts val="600"/>
              </a:spcBef>
              <a:buClr>
                <a:srgbClr val="00B050"/>
              </a:buClr>
            </a:pPr>
            <a:r>
              <a:rPr lang="zh-CN" altLang="en-US" sz="2400" dirty="0">
                <a:latin typeface="+mn-ea"/>
              </a:rPr>
              <a:t>连接建立：</a:t>
            </a:r>
            <a:endParaRPr lang="en-US" altLang="zh-CN" sz="2400" dirty="0">
              <a:latin typeface="+mn-ea"/>
            </a:endParaRPr>
          </a:p>
          <a:p>
            <a:pPr lvl="2">
              <a:lnSpc>
                <a:spcPct val="130000"/>
              </a:lnSpc>
              <a:spcBef>
                <a:spcPts val="600"/>
              </a:spcBef>
              <a:buClr>
                <a:srgbClr val="0836BF"/>
              </a:buClr>
            </a:pPr>
            <a:r>
              <a:rPr lang="zh-CN" altLang="en-US" sz="2000" dirty="0">
                <a:latin typeface="+mn-ea"/>
              </a:rPr>
              <a:t>连接是在发送主机的 </a:t>
            </a:r>
            <a:r>
              <a:rPr lang="en-US" altLang="zh-CN" sz="2000" dirty="0">
                <a:latin typeface="+mn-ea"/>
              </a:rPr>
              <a:t>SMTP </a:t>
            </a:r>
            <a:r>
              <a:rPr lang="zh-CN" altLang="en-US" sz="2000" dirty="0">
                <a:latin typeface="+mn-ea"/>
              </a:rPr>
              <a:t>客户和接收主机的 </a:t>
            </a:r>
            <a:r>
              <a:rPr lang="en-US" altLang="zh-CN" sz="2000" dirty="0">
                <a:latin typeface="+mn-ea"/>
              </a:rPr>
              <a:t>SMTP </a:t>
            </a:r>
            <a:r>
              <a:rPr lang="zh-CN" altLang="en-US" sz="2000" dirty="0">
                <a:latin typeface="+mn-ea"/>
              </a:rPr>
              <a:t>服务器之间建立的。</a:t>
            </a:r>
            <a:r>
              <a:rPr lang="en-US" altLang="zh-CN" sz="2000" dirty="0">
                <a:latin typeface="+mn-ea"/>
              </a:rPr>
              <a:t>SMTP</a:t>
            </a:r>
            <a:r>
              <a:rPr lang="zh-CN" altLang="en-US" sz="2000" dirty="0">
                <a:latin typeface="+mn-ea"/>
              </a:rPr>
              <a:t>不使用中间的邮件服务器   </a:t>
            </a:r>
            <a:endParaRPr lang="zh-CN" altLang="en-US" sz="2000" dirty="0">
              <a:latin typeface="+mn-ea"/>
            </a:endParaRPr>
          </a:p>
          <a:p>
            <a:pPr lvl="1">
              <a:lnSpc>
                <a:spcPct val="130000"/>
              </a:lnSpc>
              <a:spcBef>
                <a:spcPts val="600"/>
              </a:spcBef>
              <a:buClr>
                <a:srgbClr val="00B050"/>
              </a:buClr>
            </a:pPr>
            <a:r>
              <a:rPr lang="zh-CN" altLang="en-US" sz="2400" dirty="0">
                <a:latin typeface="+mn-ea"/>
              </a:rPr>
              <a:t>邮件传送</a:t>
            </a:r>
            <a:endParaRPr lang="zh-CN" altLang="en-US" sz="2400" dirty="0">
              <a:latin typeface="+mn-ea"/>
            </a:endParaRPr>
          </a:p>
          <a:p>
            <a:pPr lvl="1">
              <a:lnSpc>
                <a:spcPct val="130000"/>
              </a:lnSpc>
              <a:spcBef>
                <a:spcPts val="600"/>
              </a:spcBef>
              <a:buClr>
                <a:srgbClr val="00B050"/>
              </a:buClr>
            </a:pPr>
            <a:r>
              <a:rPr lang="zh-CN" altLang="en-US" sz="2400" dirty="0">
                <a:latin typeface="+mn-ea"/>
              </a:rPr>
              <a:t>连接释放</a:t>
            </a:r>
            <a:endParaRPr lang="en-US" altLang="zh-CN" sz="2400" dirty="0">
              <a:latin typeface="+mn-ea"/>
            </a:endParaRPr>
          </a:p>
          <a:p>
            <a:pPr lvl="2">
              <a:lnSpc>
                <a:spcPct val="130000"/>
              </a:lnSpc>
              <a:spcBef>
                <a:spcPts val="600"/>
              </a:spcBef>
              <a:buClr>
                <a:srgbClr val="0836BF"/>
              </a:buClr>
            </a:pPr>
            <a:r>
              <a:rPr lang="zh-CN" altLang="en-US" sz="2000" dirty="0">
                <a:latin typeface="+mn-ea"/>
              </a:rPr>
              <a:t>邮件发送完毕后，</a:t>
            </a:r>
            <a:r>
              <a:rPr lang="en-US" altLang="zh-CN" sz="2000" dirty="0">
                <a:latin typeface="+mn-ea"/>
              </a:rPr>
              <a:t>SMTP </a:t>
            </a:r>
            <a:r>
              <a:rPr lang="zh-CN" altLang="en-US" sz="2000" dirty="0">
                <a:latin typeface="+mn-ea"/>
              </a:rPr>
              <a:t>应释放 </a:t>
            </a:r>
            <a:r>
              <a:rPr lang="en-US" altLang="zh-CN" sz="2000" dirty="0">
                <a:latin typeface="+mn-ea"/>
              </a:rPr>
              <a:t>TCP </a:t>
            </a:r>
            <a:r>
              <a:rPr lang="zh-CN" altLang="en-US" sz="2000" dirty="0">
                <a:latin typeface="+mn-ea"/>
              </a:rPr>
              <a:t>连接 </a:t>
            </a:r>
            <a:endParaRPr lang="zh-CN" altLang="en-US" sz="2000" dirty="0">
              <a:latin typeface="+mn-ea"/>
            </a:endParaRPr>
          </a:p>
        </p:txBody>
      </p:sp>
      <p:grpSp>
        <p:nvGrpSpPr>
          <p:cNvPr id="18" name="组合 17"/>
          <p:cNvGrpSpPr/>
          <p:nvPr/>
        </p:nvGrpSpPr>
        <p:grpSpPr>
          <a:xfrm>
            <a:off x="6815517" y="2118362"/>
            <a:ext cx="4354434" cy="3158905"/>
            <a:chOff x="6783190" y="2501671"/>
            <a:chExt cx="4354434" cy="3158905"/>
          </a:xfrm>
        </p:grpSpPr>
        <p:sp>
          <p:nvSpPr>
            <p:cNvPr id="9" name="矩形 8"/>
            <p:cNvSpPr/>
            <p:nvPr/>
          </p:nvSpPr>
          <p:spPr>
            <a:xfrm>
              <a:off x="10009957" y="2999358"/>
              <a:ext cx="927943" cy="661035"/>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SMTP</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服务器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10" name="直接箭头连接符 9"/>
            <p:cNvCxnSpPr>
              <a:stCxn id="13" idx="2"/>
            </p:cNvCxnSpPr>
            <p:nvPr/>
          </p:nvCxnSpPr>
          <p:spPr>
            <a:xfrm>
              <a:off x="7247162" y="3660393"/>
              <a:ext cx="898897" cy="726880"/>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1" name="Text Box 409"/>
            <p:cNvSpPr txBox="1">
              <a:spLocks noChangeArrowheads="1"/>
            </p:cNvSpPr>
            <p:nvPr/>
          </p:nvSpPr>
          <p:spPr bwMode="auto">
            <a:xfrm>
              <a:off x="10009957" y="2515623"/>
              <a:ext cx="11276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latin typeface="微软雅黑" panose="020B0503020204020204" pitchFamily="34" charset="-122"/>
                  <a:ea typeface="微软雅黑" panose="020B0503020204020204" pitchFamily="34" charset="-122"/>
                </a:rPr>
                <a:t>TCP</a:t>
              </a:r>
              <a:endParaRPr kumimoji="1" lang="en-US" altLang="zh-CN" sz="1400" b="1" dirty="0">
                <a:latin typeface="微软雅黑" panose="020B0503020204020204" pitchFamily="34" charset="-122"/>
                <a:ea typeface="微软雅黑" panose="020B0503020204020204" pitchFamily="34" charset="-122"/>
              </a:endParaRPr>
            </a:p>
            <a:p>
              <a:pPr algn="ctr" eaLnBrk="1" hangingPunct="1"/>
              <a:r>
                <a:rPr kumimoji="1" lang="zh-CN" altLang="en-US" sz="1400" b="1" dirty="0">
                  <a:latin typeface="微软雅黑" panose="020B0503020204020204" pitchFamily="34" charset="-122"/>
                  <a:ea typeface="微软雅黑" panose="020B0503020204020204" pitchFamily="34" charset="-122"/>
                </a:rPr>
                <a:t>熟知端口 </a:t>
              </a:r>
              <a:r>
                <a:rPr kumimoji="1" lang="en-US" altLang="zh-CN" sz="1400" b="1" dirty="0">
                  <a:latin typeface="微软雅黑" panose="020B0503020204020204" pitchFamily="34" charset="-122"/>
                  <a:ea typeface="微软雅黑" panose="020B0503020204020204" pitchFamily="34" charset="-122"/>
                </a:rPr>
                <a:t>25</a:t>
              </a:r>
              <a:endParaRPr kumimoji="1" lang="zh-CN" altLang="en-US" sz="1400" b="1" dirty="0">
                <a:latin typeface="微软雅黑" panose="020B0503020204020204" pitchFamily="34" charset="-122"/>
                <a:ea typeface="微软雅黑" panose="020B0503020204020204" pitchFamily="34" charset="-122"/>
              </a:endParaRPr>
            </a:p>
          </p:txBody>
        </p:sp>
        <p:sp>
          <p:nvSpPr>
            <p:cNvPr id="12" name="矩形 11"/>
            <p:cNvSpPr/>
            <p:nvPr/>
          </p:nvSpPr>
          <p:spPr>
            <a:xfrm>
              <a:off x="7045915" y="5075801"/>
              <a:ext cx="3779103" cy="584775"/>
            </a:xfrm>
            <a:prstGeom prst="rect">
              <a:avLst/>
            </a:prstGeom>
          </p:spPr>
          <p:txBody>
            <a:bodyPr wrap="square" anchor="ctr">
              <a:spAutoFit/>
            </a:bodyPr>
            <a:lstStyle/>
            <a:p>
              <a:pPr algn="ctr">
                <a:buClr>
                  <a:srgbClr val="0066FF"/>
                </a:buClr>
              </a:pPr>
              <a:r>
                <a:rPr lang="en-US" altLang="zh-CN" sz="1600" dirty="0">
                  <a:latin typeface="微软雅黑" panose="020B0503020204020204" pitchFamily="34" charset="-122"/>
                  <a:ea typeface="微软雅黑" panose="020B0503020204020204" pitchFamily="34" charset="-122"/>
                </a:rPr>
                <a:t>SMTP </a:t>
              </a:r>
              <a:r>
                <a:rPr lang="zh-CN" altLang="en-US" sz="1600" dirty="0">
                  <a:latin typeface="微软雅黑" panose="020B0503020204020204" pitchFamily="34" charset="-122"/>
                  <a:ea typeface="微软雅黑" panose="020B0503020204020204" pitchFamily="34" charset="-122"/>
                </a:rPr>
                <a:t>基于 </a:t>
              </a:r>
              <a:r>
                <a:rPr lang="en-US" altLang="zh-CN" sz="1600" dirty="0">
                  <a:latin typeface="微软雅黑" panose="020B0503020204020204" pitchFamily="34" charset="-122"/>
                  <a:ea typeface="微软雅黑" panose="020B0503020204020204" pitchFamily="34" charset="-122"/>
                </a:rPr>
                <a:t>TCP </a:t>
              </a:r>
              <a:r>
                <a:rPr lang="zh-CN" altLang="en-US" sz="1600" dirty="0">
                  <a:latin typeface="微软雅黑" panose="020B0503020204020204" pitchFamily="34" charset="-122"/>
                  <a:ea typeface="微软雅黑" panose="020B0503020204020204" pitchFamily="34" charset="-122"/>
                </a:rPr>
                <a:t>实现客户与服务器</a:t>
              </a:r>
              <a:endParaRPr lang="en-US" altLang="zh-CN" sz="1600" dirty="0">
                <a:latin typeface="微软雅黑" panose="020B0503020204020204" pitchFamily="34" charset="-122"/>
                <a:ea typeface="微软雅黑" panose="020B0503020204020204" pitchFamily="34" charset="-122"/>
              </a:endParaRPr>
            </a:p>
            <a:p>
              <a:pPr algn="ctr">
                <a:buClr>
                  <a:srgbClr val="0066FF"/>
                </a:buClr>
              </a:pPr>
              <a:r>
                <a:rPr lang="zh-CN" altLang="en-US" sz="1600" dirty="0">
                  <a:latin typeface="微软雅黑" panose="020B0503020204020204" pitchFamily="34" charset="-122"/>
                  <a:ea typeface="微软雅黑" panose="020B0503020204020204" pitchFamily="34" charset="-122"/>
                </a:rPr>
                <a:t>之间的通信，使用的端口号</a:t>
              </a:r>
              <a:r>
                <a:rPr lang="en-US" altLang="zh-CN" sz="1600" dirty="0">
                  <a:latin typeface="微软雅黑" panose="020B0503020204020204" pitchFamily="34" charset="-122"/>
                  <a:ea typeface="微软雅黑" panose="020B0503020204020204" pitchFamily="34" charset="-122"/>
                </a:rPr>
                <a:t>25</a:t>
              </a:r>
              <a:endParaRPr lang="en-US" altLang="zh-CN" sz="1600" dirty="0">
                <a:latin typeface="微软雅黑" panose="020B0503020204020204" pitchFamily="34" charset="-122"/>
                <a:ea typeface="微软雅黑" panose="020B0503020204020204" pitchFamily="34" charset="-122"/>
              </a:endParaRPr>
            </a:p>
          </p:txBody>
        </p:sp>
        <p:sp>
          <p:nvSpPr>
            <p:cNvPr id="13" name="矩形 12"/>
            <p:cNvSpPr/>
            <p:nvPr/>
          </p:nvSpPr>
          <p:spPr>
            <a:xfrm>
              <a:off x="6783190" y="2999358"/>
              <a:ext cx="927943" cy="661035"/>
            </a:xfrm>
            <a:prstGeom prst="rect">
              <a:avLst/>
            </a:prstGeom>
            <a:solidFill>
              <a:schemeClr val="accent1">
                <a:lumMod val="10000"/>
                <a:lumOff val="9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SMTP</a:t>
              </a:r>
              <a:endParaRPr lang="en-US" altLang="zh-CN" sz="1600" b="1" dirty="0">
                <a:solidFill>
                  <a:schemeClr val="tx1"/>
                </a:solidFill>
                <a:latin typeface="微软雅黑" panose="020B0503020204020204" pitchFamily="34" charset="-122"/>
                <a:ea typeface="微软雅黑" panose="020B0503020204020204" pitchFamily="34" charset="-122"/>
              </a:endParaRPr>
            </a:p>
            <a:p>
              <a:pPr algn="ctr"/>
              <a:r>
                <a:rPr lang="zh-CN" altLang="en-US" sz="1600" b="1" dirty="0">
                  <a:solidFill>
                    <a:schemeClr val="tx1"/>
                  </a:solidFill>
                  <a:latin typeface="微软雅黑" panose="020B0503020204020204" pitchFamily="34" charset="-122"/>
                  <a:ea typeface="微软雅黑" panose="020B0503020204020204" pitchFamily="34" charset="-122"/>
                </a:rPr>
                <a:t>客户</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14" name="直接箭头连接符 13"/>
            <p:cNvCxnSpPr>
              <a:endCxn id="9" idx="2"/>
            </p:cNvCxnSpPr>
            <p:nvPr/>
          </p:nvCxnSpPr>
          <p:spPr>
            <a:xfrm flipV="1">
              <a:off x="9358479" y="3660393"/>
              <a:ext cx="1115449" cy="813024"/>
            </a:xfrm>
            <a:prstGeom prst="straightConnector1">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Freeform 1208"/>
            <p:cNvSpPr/>
            <p:nvPr/>
          </p:nvSpPr>
          <p:spPr bwMode="ltGray">
            <a:xfrm>
              <a:off x="8029926" y="4059381"/>
              <a:ext cx="1498395" cy="930803"/>
            </a:xfrm>
            <a:custGeom>
              <a:avLst/>
              <a:gdLst>
                <a:gd name="T0" fmla="*/ 603773 w 16320"/>
                <a:gd name="T1" fmla="*/ 22740 h 11943"/>
                <a:gd name="T2" fmla="*/ 669215 w 16320"/>
                <a:gd name="T3" fmla="*/ 9746 h 11943"/>
                <a:gd name="T4" fmla="*/ 745191 w 16320"/>
                <a:gd name="T5" fmla="*/ 1866 h 11943"/>
                <a:gd name="T6" fmla="*/ 902522 w 16320"/>
                <a:gd name="T7" fmla="*/ 5115 h 11943"/>
                <a:gd name="T8" fmla="*/ 1023620 w 16320"/>
                <a:gd name="T9" fmla="*/ 31484 h 11943"/>
                <a:gd name="T10" fmla="*/ 1077782 w 16320"/>
                <a:gd name="T11" fmla="*/ 71643 h 11943"/>
                <a:gd name="T12" fmla="*/ 1079649 w 16320"/>
                <a:gd name="T13" fmla="*/ 82529 h 11943"/>
                <a:gd name="T14" fmla="*/ 1090258 w 16320"/>
                <a:gd name="T15" fmla="*/ 86504 h 11943"/>
                <a:gd name="T16" fmla="*/ 1119542 w 16320"/>
                <a:gd name="T17" fmla="*/ 88543 h 11943"/>
                <a:gd name="T18" fmla="*/ 1186105 w 16320"/>
                <a:gd name="T19" fmla="*/ 108311 h 11943"/>
                <a:gd name="T20" fmla="*/ 1217855 w 16320"/>
                <a:gd name="T21" fmla="*/ 142871 h 11943"/>
                <a:gd name="T22" fmla="*/ 1208218 w 16320"/>
                <a:gd name="T23" fmla="*/ 181198 h 11943"/>
                <a:gd name="T24" fmla="*/ 1175945 w 16320"/>
                <a:gd name="T25" fmla="*/ 207533 h 11943"/>
                <a:gd name="T26" fmla="*/ 1128432 w 16320"/>
                <a:gd name="T27" fmla="*/ 226714 h 11943"/>
                <a:gd name="T28" fmla="*/ 1107365 w 16320"/>
                <a:gd name="T29" fmla="*/ 240745 h 11943"/>
                <a:gd name="T30" fmla="*/ 1135231 w 16320"/>
                <a:gd name="T31" fmla="*/ 261550 h 11943"/>
                <a:gd name="T32" fmla="*/ 1144046 w 16320"/>
                <a:gd name="T33" fmla="*/ 285742 h 11943"/>
                <a:gd name="T34" fmla="*/ 1124846 w 16320"/>
                <a:gd name="T35" fmla="*/ 316708 h 11943"/>
                <a:gd name="T36" fmla="*/ 1063065 w 16320"/>
                <a:gd name="T37" fmla="*/ 345358 h 11943"/>
                <a:gd name="T38" fmla="*/ 976256 w 16320"/>
                <a:gd name="T39" fmla="*/ 357765 h 11943"/>
                <a:gd name="T40" fmla="*/ 922020 w 16320"/>
                <a:gd name="T41" fmla="*/ 355795 h 11943"/>
                <a:gd name="T42" fmla="*/ 902447 w 16320"/>
                <a:gd name="T43" fmla="*/ 353203 h 11943"/>
                <a:gd name="T44" fmla="*/ 884219 w 16320"/>
                <a:gd name="T45" fmla="*/ 349713 h 11943"/>
                <a:gd name="T46" fmla="*/ 879139 w 16320"/>
                <a:gd name="T47" fmla="*/ 356625 h 11943"/>
                <a:gd name="T48" fmla="*/ 872415 w 16320"/>
                <a:gd name="T49" fmla="*/ 373144 h 11943"/>
                <a:gd name="T50" fmla="*/ 832672 w 16320"/>
                <a:gd name="T51" fmla="*/ 398131 h 11943"/>
                <a:gd name="T52" fmla="*/ 769471 w 16320"/>
                <a:gd name="T53" fmla="*/ 411471 h 11943"/>
                <a:gd name="T54" fmla="*/ 705149 w 16320"/>
                <a:gd name="T55" fmla="*/ 410711 h 11943"/>
                <a:gd name="T56" fmla="*/ 667646 w 16320"/>
                <a:gd name="T57" fmla="*/ 403488 h 11943"/>
                <a:gd name="T58" fmla="*/ 638511 w 16320"/>
                <a:gd name="T59" fmla="*/ 392049 h 11943"/>
                <a:gd name="T60" fmla="*/ 605790 w 16320"/>
                <a:gd name="T61" fmla="*/ 388247 h 11943"/>
                <a:gd name="T62" fmla="*/ 544979 w 16320"/>
                <a:gd name="T63" fmla="*/ 399030 h 11943"/>
                <a:gd name="T64" fmla="*/ 475578 w 16320"/>
                <a:gd name="T65" fmla="*/ 404006 h 11943"/>
                <a:gd name="T66" fmla="*/ 377788 w 16320"/>
                <a:gd name="T67" fmla="*/ 400170 h 11943"/>
                <a:gd name="T68" fmla="*/ 277009 w 16320"/>
                <a:gd name="T69" fmla="*/ 378812 h 11943"/>
                <a:gd name="T70" fmla="*/ 226060 w 16320"/>
                <a:gd name="T71" fmla="*/ 344909 h 11943"/>
                <a:gd name="T72" fmla="*/ 224641 w 16320"/>
                <a:gd name="T73" fmla="*/ 325486 h 11943"/>
                <a:gd name="T74" fmla="*/ 199614 w 16320"/>
                <a:gd name="T75" fmla="*/ 328596 h 11943"/>
                <a:gd name="T76" fmla="*/ 167266 w 16320"/>
                <a:gd name="T77" fmla="*/ 330635 h 11943"/>
                <a:gd name="T78" fmla="*/ 133798 w 16320"/>
                <a:gd name="T79" fmla="*/ 329841 h 11943"/>
                <a:gd name="T80" fmla="*/ 58719 w 16320"/>
                <a:gd name="T81" fmla="*/ 315602 h 11943"/>
                <a:gd name="T82" fmla="*/ 9861 w 16320"/>
                <a:gd name="T83" fmla="*/ 286571 h 11943"/>
                <a:gd name="T84" fmla="*/ 3138 w 16320"/>
                <a:gd name="T85" fmla="*/ 249661 h 11943"/>
                <a:gd name="T86" fmla="*/ 28239 w 16320"/>
                <a:gd name="T87" fmla="*/ 223845 h 11943"/>
                <a:gd name="T88" fmla="*/ 73286 w 16320"/>
                <a:gd name="T89" fmla="*/ 204491 h 11943"/>
                <a:gd name="T90" fmla="*/ 123937 w 16320"/>
                <a:gd name="T91" fmla="*/ 192637 h 11943"/>
                <a:gd name="T92" fmla="*/ 104364 w 16320"/>
                <a:gd name="T93" fmla="*/ 174493 h 11943"/>
                <a:gd name="T94" fmla="*/ 96669 w 16320"/>
                <a:gd name="T95" fmla="*/ 154345 h 11943"/>
                <a:gd name="T96" fmla="*/ 104663 w 16320"/>
                <a:gd name="T97" fmla="*/ 129220 h 11943"/>
                <a:gd name="T98" fmla="*/ 157256 w 16320"/>
                <a:gd name="T99" fmla="*/ 93450 h 11943"/>
                <a:gd name="T100" fmla="*/ 243242 w 16320"/>
                <a:gd name="T101" fmla="*/ 73544 h 11943"/>
                <a:gd name="T102" fmla="*/ 321161 w 16320"/>
                <a:gd name="T103" fmla="*/ 72576 h 11943"/>
                <a:gd name="T104" fmla="*/ 338268 w 16320"/>
                <a:gd name="T105" fmla="*/ 74339 h 11943"/>
                <a:gd name="T106" fmla="*/ 354479 w 16320"/>
                <a:gd name="T107" fmla="*/ 76723 h 11943"/>
                <a:gd name="T108" fmla="*/ 364639 w 16320"/>
                <a:gd name="T109" fmla="*/ 78036 h 11943"/>
                <a:gd name="T110" fmla="*/ 381224 w 16320"/>
                <a:gd name="T111" fmla="*/ 58164 h 11943"/>
                <a:gd name="T112" fmla="*/ 427168 w 16320"/>
                <a:gd name="T113" fmla="*/ 35735 h 11943"/>
                <a:gd name="T114" fmla="*/ 487605 w 16320"/>
                <a:gd name="T115" fmla="*/ 26749 h 11943"/>
                <a:gd name="T116" fmla="*/ 519281 w 16320"/>
                <a:gd name="T117" fmla="*/ 28685 h 11943"/>
                <a:gd name="T118" fmla="*/ 537210 w 16320"/>
                <a:gd name="T119" fmla="*/ 32106 h 11943"/>
                <a:gd name="T120" fmla="*/ 553048 w 16320"/>
                <a:gd name="T121" fmla="*/ 37048 h 119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6320" h="11943">
                  <a:moveTo>
                    <a:pt x="7438" y="1101"/>
                  </a:moveTo>
                  <a:lnTo>
                    <a:pt x="7496" y="1053"/>
                  </a:lnTo>
                  <a:lnTo>
                    <a:pt x="7554" y="1006"/>
                  </a:lnTo>
                  <a:lnTo>
                    <a:pt x="7615" y="960"/>
                  </a:lnTo>
                  <a:lnTo>
                    <a:pt x="7678" y="914"/>
                  </a:lnTo>
                  <a:lnTo>
                    <a:pt x="7741" y="869"/>
                  </a:lnTo>
                  <a:lnTo>
                    <a:pt x="7806" y="825"/>
                  </a:lnTo>
                  <a:lnTo>
                    <a:pt x="7873" y="782"/>
                  </a:lnTo>
                  <a:lnTo>
                    <a:pt x="7942" y="740"/>
                  </a:lnTo>
                  <a:lnTo>
                    <a:pt x="8011" y="698"/>
                  </a:lnTo>
                  <a:lnTo>
                    <a:pt x="8082" y="658"/>
                  </a:lnTo>
                  <a:lnTo>
                    <a:pt x="8156" y="618"/>
                  </a:lnTo>
                  <a:lnTo>
                    <a:pt x="8229" y="580"/>
                  </a:lnTo>
                  <a:lnTo>
                    <a:pt x="8305" y="542"/>
                  </a:lnTo>
                  <a:lnTo>
                    <a:pt x="8382" y="506"/>
                  </a:lnTo>
                  <a:lnTo>
                    <a:pt x="8461" y="470"/>
                  </a:lnTo>
                  <a:lnTo>
                    <a:pt x="8540" y="436"/>
                  </a:lnTo>
                  <a:lnTo>
                    <a:pt x="8621" y="403"/>
                  </a:lnTo>
                  <a:lnTo>
                    <a:pt x="8704" y="371"/>
                  </a:lnTo>
                  <a:lnTo>
                    <a:pt x="8786" y="340"/>
                  </a:lnTo>
                  <a:lnTo>
                    <a:pt x="8871" y="310"/>
                  </a:lnTo>
                  <a:lnTo>
                    <a:pt x="8958" y="282"/>
                  </a:lnTo>
                  <a:lnTo>
                    <a:pt x="9044" y="255"/>
                  </a:lnTo>
                  <a:lnTo>
                    <a:pt x="9132" y="228"/>
                  </a:lnTo>
                  <a:lnTo>
                    <a:pt x="9222" y="204"/>
                  </a:lnTo>
                  <a:lnTo>
                    <a:pt x="9313" y="180"/>
                  </a:lnTo>
                  <a:lnTo>
                    <a:pt x="9403" y="158"/>
                  </a:lnTo>
                  <a:lnTo>
                    <a:pt x="9496" y="137"/>
                  </a:lnTo>
                  <a:lnTo>
                    <a:pt x="9590" y="118"/>
                  </a:lnTo>
                  <a:lnTo>
                    <a:pt x="9685" y="99"/>
                  </a:lnTo>
                  <a:lnTo>
                    <a:pt x="9780" y="83"/>
                  </a:lnTo>
                  <a:lnTo>
                    <a:pt x="9877" y="68"/>
                  </a:lnTo>
                  <a:lnTo>
                    <a:pt x="9975" y="54"/>
                  </a:lnTo>
                  <a:lnTo>
                    <a:pt x="10176" y="31"/>
                  </a:lnTo>
                  <a:lnTo>
                    <a:pt x="10375" y="13"/>
                  </a:lnTo>
                  <a:lnTo>
                    <a:pt x="10574" y="4"/>
                  </a:lnTo>
                  <a:lnTo>
                    <a:pt x="10771" y="0"/>
                  </a:lnTo>
                  <a:lnTo>
                    <a:pt x="10967" y="3"/>
                  </a:lnTo>
                  <a:lnTo>
                    <a:pt x="11160" y="12"/>
                  </a:lnTo>
                  <a:lnTo>
                    <a:pt x="11351" y="27"/>
                  </a:lnTo>
                  <a:lnTo>
                    <a:pt x="11538" y="48"/>
                  </a:lnTo>
                  <a:lnTo>
                    <a:pt x="11723" y="76"/>
                  </a:lnTo>
                  <a:lnTo>
                    <a:pt x="11903" y="109"/>
                  </a:lnTo>
                  <a:lnTo>
                    <a:pt x="12081" y="148"/>
                  </a:lnTo>
                  <a:lnTo>
                    <a:pt x="12254" y="192"/>
                  </a:lnTo>
                  <a:lnTo>
                    <a:pt x="12424" y="241"/>
                  </a:lnTo>
                  <a:lnTo>
                    <a:pt x="12588" y="296"/>
                  </a:lnTo>
                  <a:lnTo>
                    <a:pt x="12747" y="356"/>
                  </a:lnTo>
                  <a:lnTo>
                    <a:pt x="12902" y="421"/>
                  </a:lnTo>
                  <a:lnTo>
                    <a:pt x="13051" y="492"/>
                  </a:lnTo>
                  <a:lnTo>
                    <a:pt x="13194" y="566"/>
                  </a:lnTo>
                  <a:lnTo>
                    <a:pt x="13330" y="645"/>
                  </a:lnTo>
                  <a:lnTo>
                    <a:pt x="13461" y="729"/>
                  </a:lnTo>
                  <a:lnTo>
                    <a:pt x="13584" y="818"/>
                  </a:lnTo>
                  <a:lnTo>
                    <a:pt x="13702" y="911"/>
                  </a:lnTo>
                  <a:lnTo>
                    <a:pt x="13811" y="1008"/>
                  </a:lnTo>
                  <a:lnTo>
                    <a:pt x="13913" y="1108"/>
                  </a:lnTo>
                  <a:lnTo>
                    <a:pt x="14008" y="1214"/>
                  </a:lnTo>
                  <a:lnTo>
                    <a:pt x="14093" y="1322"/>
                  </a:lnTo>
                  <a:lnTo>
                    <a:pt x="14171" y="1434"/>
                  </a:lnTo>
                  <a:lnTo>
                    <a:pt x="14239" y="1550"/>
                  </a:lnTo>
                  <a:lnTo>
                    <a:pt x="14299" y="1669"/>
                  </a:lnTo>
                  <a:lnTo>
                    <a:pt x="14349" y="1791"/>
                  </a:lnTo>
                  <a:lnTo>
                    <a:pt x="14390" y="1916"/>
                  </a:lnTo>
                  <a:lnTo>
                    <a:pt x="14421" y="2044"/>
                  </a:lnTo>
                  <a:lnTo>
                    <a:pt x="14427" y="2073"/>
                  </a:lnTo>
                  <a:lnTo>
                    <a:pt x="14431" y="2102"/>
                  </a:lnTo>
                  <a:lnTo>
                    <a:pt x="14436" y="2131"/>
                  </a:lnTo>
                  <a:lnTo>
                    <a:pt x="14440" y="2159"/>
                  </a:lnTo>
                  <a:lnTo>
                    <a:pt x="14443" y="2188"/>
                  </a:lnTo>
                  <a:lnTo>
                    <a:pt x="14446" y="2217"/>
                  </a:lnTo>
                  <a:lnTo>
                    <a:pt x="14448" y="2245"/>
                  </a:lnTo>
                  <a:lnTo>
                    <a:pt x="14450" y="2274"/>
                  </a:lnTo>
                  <a:lnTo>
                    <a:pt x="14451" y="2303"/>
                  </a:lnTo>
                  <a:lnTo>
                    <a:pt x="14452" y="2331"/>
                  </a:lnTo>
                  <a:lnTo>
                    <a:pt x="14452" y="2360"/>
                  </a:lnTo>
                  <a:lnTo>
                    <a:pt x="14452" y="2388"/>
                  </a:lnTo>
                  <a:lnTo>
                    <a:pt x="14451" y="2417"/>
                  </a:lnTo>
                  <a:lnTo>
                    <a:pt x="14450" y="2445"/>
                  </a:lnTo>
                  <a:lnTo>
                    <a:pt x="14448" y="2474"/>
                  </a:lnTo>
                  <a:lnTo>
                    <a:pt x="14446" y="2502"/>
                  </a:lnTo>
                  <a:lnTo>
                    <a:pt x="14467" y="2502"/>
                  </a:lnTo>
                  <a:lnTo>
                    <a:pt x="14488" y="2501"/>
                  </a:lnTo>
                  <a:lnTo>
                    <a:pt x="14510" y="2501"/>
                  </a:lnTo>
                  <a:lnTo>
                    <a:pt x="14530" y="2501"/>
                  </a:lnTo>
                  <a:lnTo>
                    <a:pt x="14551" y="2502"/>
                  </a:lnTo>
                  <a:lnTo>
                    <a:pt x="14573" y="2502"/>
                  </a:lnTo>
                  <a:lnTo>
                    <a:pt x="14594" y="2503"/>
                  </a:lnTo>
                  <a:lnTo>
                    <a:pt x="14615" y="2504"/>
                  </a:lnTo>
                  <a:lnTo>
                    <a:pt x="14636" y="2505"/>
                  </a:lnTo>
                  <a:lnTo>
                    <a:pt x="14657" y="2507"/>
                  </a:lnTo>
                  <a:lnTo>
                    <a:pt x="14679" y="2508"/>
                  </a:lnTo>
                  <a:lnTo>
                    <a:pt x="14699" y="2510"/>
                  </a:lnTo>
                  <a:lnTo>
                    <a:pt x="14721" y="2512"/>
                  </a:lnTo>
                  <a:lnTo>
                    <a:pt x="14742" y="2515"/>
                  </a:lnTo>
                  <a:lnTo>
                    <a:pt x="14762" y="2517"/>
                  </a:lnTo>
                  <a:lnTo>
                    <a:pt x="14784" y="2520"/>
                  </a:lnTo>
                  <a:lnTo>
                    <a:pt x="14886" y="2538"/>
                  </a:lnTo>
                  <a:lnTo>
                    <a:pt x="14986" y="2562"/>
                  </a:lnTo>
                  <a:lnTo>
                    <a:pt x="15083" y="2591"/>
                  </a:lnTo>
                  <a:lnTo>
                    <a:pt x="15178" y="2624"/>
                  </a:lnTo>
                  <a:lnTo>
                    <a:pt x="15268" y="2663"/>
                  </a:lnTo>
                  <a:lnTo>
                    <a:pt x="15356" y="2706"/>
                  </a:lnTo>
                  <a:lnTo>
                    <a:pt x="15441" y="2755"/>
                  </a:lnTo>
                  <a:lnTo>
                    <a:pt x="15522" y="2808"/>
                  </a:lnTo>
                  <a:lnTo>
                    <a:pt x="15601" y="2865"/>
                  </a:lnTo>
                  <a:lnTo>
                    <a:pt x="15675" y="2927"/>
                  </a:lnTo>
                  <a:lnTo>
                    <a:pt x="15747" y="2991"/>
                  </a:lnTo>
                  <a:lnTo>
                    <a:pt x="15814" y="3061"/>
                  </a:lnTo>
                  <a:lnTo>
                    <a:pt x="15877" y="3134"/>
                  </a:lnTo>
                  <a:lnTo>
                    <a:pt x="15938" y="3210"/>
                  </a:lnTo>
                  <a:lnTo>
                    <a:pt x="15994" y="3290"/>
                  </a:lnTo>
                  <a:lnTo>
                    <a:pt x="16045" y="3373"/>
                  </a:lnTo>
                  <a:lnTo>
                    <a:pt x="16093" y="3459"/>
                  </a:lnTo>
                  <a:lnTo>
                    <a:pt x="16136" y="3548"/>
                  </a:lnTo>
                  <a:lnTo>
                    <a:pt x="16175" y="3641"/>
                  </a:lnTo>
                  <a:lnTo>
                    <a:pt x="16210" y="3735"/>
                  </a:lnTo>
                  <a:lnTo>
                    <a:pt x="16239" y="3831"/>
                  </a:lnTo>
                  <a:lnTo>
                    <a:pt x="16265" y="3931"/>
                  </a:lnTo>
                  <a:lnTo>
                    <a:pt x="16286" y="4031"/>
                  </a:lnTo>
                  <a:lnTo>
                    <a:pt x="16302" y="4134"/>
                  </a:lnTo>
                  <a:lnTo>
                    <a:pt x="16313" y="4239"/>
                  </a:lnTo>
                  <a:lnTo>
                    <a:pt x="16319" y="4345"/>
                  </a:lnTo>
                  <a:lnTo>
                    <a:pt x="16320" y="4453"/>
                  </a:lnTo>
                  <a:lnTo>
                    <a:pt x="16316" y="4562"/>
                  </a:lnTo>
                  <a:lnTo>
                    <a:pt x="16307" y="4672"/>
                  </a:lnTo>
                  <a:lnTo>
                    <a:pt x="16291" y="4783"/>
                  </a:lnTo>
                  <a:lnTo>
                    <a:pt x="16271" y="4895"/>
                  </a:lnTo>
                  <a:lnTo>
                    <a:pt x="16246" y="5007"/>
                  </a:lnTo>
                  <a:lnTo>
                    <a:pt x="16224" y="5087"/>
                  </a:lnTo>
                  <a:lnTo>
                    <a:pt x="16200" y="5165"/>
                  </a:lnTo>
                  <a:lnTo>
                    <a:pt x="16173" y="5243"/>
                  </a:lnTo>
                  <a:lnTo>
                    <a:pt x="16145" y="5319"/>
                  </a:lnTo>
                  <a:lnTo>
                    <a:pt x="16113" y="5394"/>
                  </a:lnTo>
                  <a:lnTo>
                    <a:pt x="16080" y="5468"/>
                  </a:lnTo>
                  <a:lnTo>
                    <a:pt x="16045" y="5540"/>
                  </a:lnTo>
                  <a:lnTo>
                    <a:pt x="16007" y="5611"/>
                  </a:lnTo>
                  <a:lnTo>
                    <a:pt x="15967" y="5680"/>
                  </a:lnTo>
                  <a:lnTo>
                    <a:pt x="15925" y="5749"/>
                  </a:lnTo>
                  <a:lnTo>
                    <a:pt x="15882" y="5815"/>
                  </a:lnTo>
                  <a:lnTo>
                    <a:pt x="15837" y="5880"/>
                  </a:lnTo>
                  <a:lnTo>
                    <a:pt x="15790" y="5943"/>
                  </a:lnTo>
                  <a:lnTo>
                    <a:pt x="15741" y="6005"/>
                  </a:lnTo>
                  <a:lnTo>
                    <a:pt x="15690" y="6064"/>
                  </a:lnTo>
                  <a:lnTo>
                    <a:pt x="15638" y="6123"/>
                  </a:lnTo>
                  <a:lnTo>
                    <a:pt x="15584" y="6179"/>
                  </a:lnTo>
                  <a:lnTo>
                    <a:pt x="15528" y="6233"/>
                  </a:lnTo>
                  <a:lnTo>
                    <a:pt x="15472" y="6287"/>
                  </a:lnTo>
                  <a:lnTo>
                    <a:pt x="15414" y="6337"/>
                  </a:lnTo>
                  <a:lnTo>
                    <a:pt x="15354" y="6386"/>
                  </a:lnTo>
                  <a:lnTo>
                    <a:pt x="15294" y="6432"/>
                  </a:lnTo>
                  <a:lnTo>
                    <a:pt x="15232" y="6477"/>
                  </a:lnTo>
                  <a:lnTo>
                    <a:pt x="15169" y="6520"/>
                  </a:lnTo>
                  <a:lnTo>
                    <a:pt x="15105" y="6560"/>
                  </a:lnTo>
                  <a:lnTo>
                    <a:pt x="15040" y="6599"/>
                  </a:lnTo>
                  <a:lnTo>
                    <a:pt x="14975" y="6635"/>
                  </a:lnTo>
                  <a:lnTo>
                    <a:pt x="14907" y="6669"/>
                  </a:lnTo>
                  <a:lnTo>
                    <a:pt x="14840" y="6700"/>
                  </a:lnTo>
                  <a:lnTo>
                    <a:pt x="14771" y="6730"/>
                  </a:lnTo>
                  <a:lnTo>
                    <a:pt x="14702" y="6757"/>
                  </a:lnTo>
                  <a:lnTo>
                    <a:pt x="14632" y="6781"/>
                  </a:lnTo>
                  <a:lnTo>
                    <a:pt x="14682" y="6825"/>
                  </a:lnTo>
                  <a:lnTo>
                    <a:pt x="14731" y="6871"/>
                  </a:lnTo>
                  <a:lnTo>
                    <a:pt x="14778" y="6918"/>
                  </a:lnTo>
                  <a:lnTo>
                    <a:pt x="14823" y="6966"/>
                  </a:lnTo>
                  <a:lnTo>
                    <a:pt x="14867" y="7015"/>
                  </a:lnTo>
                  <a:lnTo>
                    <a:pt x="14907" y="7065"/>
                  </a:lnTo>
                  <a:lnTo>
                    <a:pt x="14947" y="7117"/>
                  </a:lnTo>
                  <a:lnTo>
                    <a:pt x="14985" y="7171"/>
                  </a:lnTo>
                  <a:lnTo>
                    <a:pt x="15022" y="7224"/>
                  </a:lnTo>
                  <a:lnTo>
                    <a:pt x="15055" y="7279"/>
                  </a:lnTo>
                  <a:lnTo>
                    <a:pt x="15088" y="7336"/>
                  </a:lnTo>
                  <a:lnTo>
                    <a:pt x="15117" y="7392"/>
                  </a:lnTo>
                  <a:lnTo>
                    <a:pt x="15146" y="7450"/>
                  </a:lnTo>
                  <a:lnTo>
                    <a:pt x="15171" y="7509"/>
                  </a:lnTo>
                  <a:lnTo>
                    <a:pt x="15196" y="7568"/>
                  </a:lnTo>
                  <a:lnTo>
                    <a:pt x="15217" y="7629"/>
                  </a:lnTo>
                  <a:lnTo>
                    <a:pt x="15237" y="7690"/>
                  </a:lnTo>
                  <a:lnTo>
                    <a:pt x="15255" y="7752"/>
                  </a:lnTo>
                  <a:lnTo>
                    <a:pt x="15270" y="7814"/>
                  </a:lnTo>
                  <a:lnTo>
                    <a:pt x="15284" y="7878"/>
                  </a:lnTo>
                  <a:lnTo>
                    <a:pt x="15294" y="7941"/>
                  </a:lnTo>
                  <a:lnTo>
                    <a:pt x="15303" y="8006"/>
                  </a:lnTo>
                  <a:lnTo>
                    <a:pt x="15309" y="8070"/>
                  </a:lnTo>
                  <a:lnTo>
                    <a:pt x="15313" y="8136"/>
                  </a:lnTo>
                  <a:lnTo>
                    <a:pt x="15314" y="8201"/>
                  </a:lnTo>
                  <a:lnTo>
                    <a:pt x="15314" y="8268"/>
                  </a:lnTo>
                  <a:lnTo>
                    <a:pt x="15311" y="8333"/>
                  </a:lnTo>
                  <a:lnTo>
                    <a:pt x="15305" y="8401"/>
                  </a:lnTo>
                  <a:lnTo>
                    <a:pt x="15297" y="8468"/>
                  </a:lnTo>
                  <a:lnTo>
                    <a:pt x="15286" y="8534"/>
                  </a:lnTo>
                  <a:lnTo>
                    <a:pt x="15272" y="8602"/>
                  </a:lnTo>
                  <a:lnTo>
                    <a:pt x="15257" y="8669"/>
                  </a:lnTo>
                  <a:lnTo>
                    <a:pt x="15228" y="8773"/>
                  </a:lnTo>
                  <a:lnTo>
                    <a:pt x="15193" y="8874"/>
                  </a:lnTo>
                  <a:lnTo>
                    <a:pt x="15153" y="8974"/>
                  </a:lnTo>
                  <a:lnTo>
                    <a:pt x="15107" y="9070"/>
                  </a:lnTo>
                  <a:lnTo>
                    <a:pt x="15057" y="9164"/>
                  </a:lnTo>
                  <a:lnTo>
                    <a:pt x="15002" y="9255"/>
                  </a:lnTo>
                  <a:lnTo>
                    <a:pt x="14942" y="9343"/>
                  </a:lnTo>
                  <a:lnTo>
                    <a:pt x="14879" y="9429"/>
                  </a:lnTo>
                  <a:lnTo>
                    <a:pt x="14810" y="9511"/>
                  </a:lnTo>
                  <a:lnTo>
                    <a:pt x="14738" y="9590"/>
                  </a:lnTo>
                  <a:lnTo>
                    <a:pt x="14661" y="9666"/>
                  </a:lnTo>
                  <a:lnTo>
                    <a:pt x="14582" y="9739"/>
                  </a:lnTo>
                  <a:lnTo>
                    <a:pt x="14499" y="9807"/>
                  </a:lnTo>
                  <a:lnTo>
                    <a:pt x="14413" y="9873"/>
                  </a:lnTo>
                  <a:lnTo>
                    <a:pt x="14323" y="9934"/>
                  </a:lnTo>
                  <a:lnTo>
                    <a:pt x="14230" y="9993"/>
                  </a:lnTo>
                  <a:lnTo>
                    <a:pt x="14135" y="10047"/>
                  </a:lnTo>
                  <a:lnTo>
                    <a:pt x="14037" y="10097"/>
                  </a:lnTo>
                  <a:lnTo>
                    <a:pt x="13936" y="10143"/>
                  </a:lnTo>
                  <a:lnTo>
                    <a:pt x="13834" y="10185"/>
                  </a:lnTo>
                  <a:lnTo>
                    <a:pt x="13729" y="10222"/>
                  </a:lnTo>
                  <a:lnTo>
                    <a:pt x="13623" y="10256"/>
                  </a:lnTo>
                  <a:lnTo>
                    <a:pt x="13514" y="10285"/>
                  </a:lnTo>
                  <a:lnTo>
                    <a:pt x="13405" y="10308"/>
                  </a:lnTo>
                  <a:lnTo>
                    <a:pt x="13294" y="10328"/>
                  </a:lnTo>
                  <a:lnTo>
                    <a:pt x="13181" y="10342"/>
                  </a:lnTo>
                  <a:lnTo>
                    <a:pt x="13068" y="10352"/>
                  </a:lnTo>
                  <a:lnTo>
                    <a:pt x="12954" y="10358"/>
                  </a:lnTo>
                  <a:lnTo>
                    <a:pt x="12839" y="10357"/>
                  </a:lnTo>
                  <a:lnTo>
                    <a:pt x="12723" y="10351"/>
                  </a:lnTo>
                  <a:lnTo>
                    <a:pt x="12608" y="10341"/>
                  </a:lnTo>
                  <a:lnTo>
                    <a:pt x="12492" y="10325"/>
                  </a:lnTo>
                  <a:lnTo>
                    <a:pt x="12466" y="10321"/>
                  </a:lnTo>
                  <a:lnTo>
                    <a:pt x="12442" y="10316"/>
                  </a:lnTo>
                  <a:lnTo>
                    <a:pt x="12416" y="10311"/>
                  </a:lnTo>
                  <a:lnTo>
                    <a:pt x="12392" y="10306"/>
                  </a:lnTo>
                  <a:lnTo>
                    <a:pt x="12366" y="10301"/>
                  </a:lnTo>
                  <a:lnTo>
                    <a:pt x="12342" y="10295"/>
                  </a:lnTo>
                  <a:lnTo>
                    <a:pt x="12318" y="10290"/>
                  </a:lnTo>
                  <a:lnTo>
                    <a:pt x="12293" y="10284"/>
                  </a:lnTo>
                  <a:lnTo>
                    <a:pt x="12269" y="10278"/>
                  </a:lnTo>
                  <a:lnTo>
                    <a:pt x="12245" y="10272"/>
                  </a:lnTo>
                  <a:lnTo>
                    <a:pt x="12221" y="10264"/>
                  </a:lnTo>
                  <a:lnTo>
                    <a:pt x="12197" y="10258"/>
                  </a:lnTo>
                  <a:lnTo>
                    <a:pt x="12174" y="10251"/>
                  </a:lnTo>
                  <a:lnTo>
                    <a:pt x="12150" y="10244"/>
                  </a:lnTo>
                  <a:lnTo>
                    <a:pt x="12127" y="10236"/>
                  </a:lnTo>
                  <a:lnTo>
                    <a:pt x="12103" y="10228"/>
                  </a:lnTo>
                  <a:lnTo>
                    <a:pt x="12080" y="10220"/>
                  </a:lnTo>
                  <a:lnTo>
                    <a:pt x="12057" y="10212"/>
                  </a:lnTo>
                  <a:lnTo>
                    <a:pt x="12034" y="10204"/>
                  </a:lnTo>
                  <a:lnTo>
                    <a:pt x="12012" y="10196"/>
                  </a:lnTo>
                  <a:lnTo>
                    <a:pt x="11989" y="10186"/>
                  </a:lnTo>
                  <a:lnTo>
                    <a:pt x="11967" y="10177"/>
                  </a:lnTo>
                  <a:lnTo>
                    <a:pt x="11944" y="10168"/>
                  </a:lnTo>
                  <a:lnTo>
                    <a:pt x="11923" y="10159"/>
                  </a:lnTo>
                  <a:lnTo>
                    <a:pt x="11900" y="10150"/>
                  </a:lnTo>
                  <a:lnTo>
                    <a:pt x="11879" y="10139"/>
                  </a:lnTo>
                  <a:lnTo>
                    <a:pt x="11858" y="10129"/>
                  </a:lnTo>
                  <a:lnTo>
                    <a:pt x="11836" y="10119"/>
                  </a:lnTo>
                  <a:lnTo>
                    <a:pt x="11815" y="10109"/>
                  </a:lnTo>
                  <a:lnTo>
                    <a:pt x="11793" y="10098"/>
                  </a:lnTo>
                  <a:lnTo>
                    <a:pt x="11773" y="10087"/>
                  </a:lnTo>
                  <a:lnTo>
                    <a:pt x="11751" y="10076"/>
                  </a:lnTo>
                  <a:lnTo>
                    <a:pt x="11757" y="10111"/>
                  </a:lnTo>
                  <a:lnTo>
                    <a:pt x="11761" y="10144"/>
                  </a:lnTo>
                  <a:lnTo>
                    <a:pt x="11764" y="10179"/>
                  </a:lnTo>
                  <a:lnTo>
                    <a:pt x="11766" y="10213"/>
                  </a:lnTo>
                  <a:lnTo>
                    <a:pt x="11768" y="10248"/>
                  </a:lnTo>
                  <a:lnTo>
                    <a:pt x="11769" y="10283"/>
                  </a:lnTo>
                  <a:lnTo>
                    <a:pt x="11768" y="10319"/>
                  </a:lnTo>
                  <a:lnTo>
                    <a:pt x="11767" y="10353"/>
                  </a:lnTo>
                  <a:lnTo>
                    <a:pt x="11765" y="10388"/>
                  </a:lnTo>
                  <a:lnTo>
                    <a:pt x="11763" y="10424"/>
                  </a:lnTo>
                  <a:lnTo>
                    <a:pt x="11759" y="10459"/>
                  </a:lnTo>
                  <a:lnTo>
                    <a:pt x="11753" y="10495"/>
                  </a:lnTo>
                  <a:lnTo>
                    <a:pt x="11748" y="10531"/>
                  </a:lnTo>
                  <a:lnTo>
                    <a:pt x="11742" y="10567"/>
                  </a:lnTo>
                  <a:lnTo>
                    <a:pt x="11734" y="10602"/>
                  </a:lnTo>
                  <a:lnTo>
                    <a:pt x="11726" y="10637"/>
                  </a:lnTo>
                  <a:lnTo>
                    <a:pt x="11705" y="10718"/>
                  </a:lnTo>
                  <a:lnTo>
                    <a:pt x="11678" y="10797"/>
                  </a:lnTo>
                  <a:lnTo>
                    <a:pt x="11647" y="10874"/>
                  </a:lnTo>
                  <a:lnTo>
                    <a:pt x="11613" y="10949"/>
                  </a:lnTo>
                  <a:lnTo>
                    <a:pt x="11574" y="11021"/>
                  </a:lnTo>
                  <a:lnTo>
                    <a:pt x="11532" y="11092"/>
                  </a:lnTo>
                  <a:lnTo>
                    <a:pt x="11486" y="11161"/>
                  </a:lnTo>
                  <a:lnTo>
                    <a:pt x="11437" y="11226"/>
                  </a:lnTo>
                  <a:lnTo>
                    <a:pt x="11385" y="11291"/>
                  </a:lnTo>
                  <a:lnTo>
                    <a:pt x="11329" y="11352"/>
                  </a:lnTo>
                  <a:lnTo>
                    <a:pt x="11271" y="11411"/>
                  </a:lnTo>
                  <a:lnTo>
                    <a:pt x="11210" y="11467"/>
                  </a:lnTo>
                  <a:lnTo>
                    <a:pt x="11146" y="11520"/>
                  </a:lnTo>
                  <a:lnTo>
                    <a:pt x="11079" y="11570"/>
                  </a:lnTo>
                  <a:lnTo>
                    <a:pt x="11010" y="11619"/>
                  </a:lnTo>
                  <a:lnTo>
                    <a:pt x="10938" y="11664"/>
                  </a:lnTo>
                  <a:lnTo>
                    <a:pt x="10865" y="11705"/>
                  </a:lnTo>
                  <a:lnTo>
                    <a:pt x="10789" y="11744"/>
                  </a:lnTo>
                  <a:lnTo>
                    <a:pt x="10711" y="11779"/>
                  </a:lnTo>
                  <a:lnTo>
                    <a:pt x="10632" y="11811"/>
                  </a:lnTo>
                  <a:lnTo>
                    <a:pt x="10551" y="11841"/>
                  </a:lnTo>
                  <a:lnTo>
                    <a:pt x="10468" y="11866"/>
                  </a:lnTo>
                  <a:lnTo>
                    <a:pt x="10385" y="11888"/>
                  </a:lnTo>
                  <a:lnTo>
                    <a:pt x="10300" y="11906"/>
                  </a:lnTo>
                  <a:lnTo>
                    <a:pt x="10214" y="11922"/>
                  </a:lnTo>
                  <a:lnTo>
                    <a:pt x="10127" y="11932"/>
                  </a:lnTo>
                  <a:lnTo>
                    <a:pt x="10039" y="11939"/>
                  </a:lnTo>
                  <a:lnTo>
                    <a:pt x="9950" y="11943"/>
                  </a:lnTo>
                  <a:lnTo>
                    <a:pt x="9861" y="11942"/>
                  </a:lnTo>
                  <a:lnTo>
                    <a:pt x="9772" y="11938"/>
                  </a:lnTo>
                  <a:lnTo>
                    <a:pt x="9682" y="11929"/>
                  </a:lnTo>
                  <a:lnTo>
                    <a:pt x="9592" y="11917"/>
                  </a:lnTo>
                  <a:lnTo>
                    <a:pt x="9540" y="11906"/>
                  </a:lnTo>
                  <a:lnTo>
                    <a:pt x="9489" y="11896"/>
                  </a:lnTo>
                  <a:lnTo>
                    <a:pt x="9439" y="11884"/>
                  </a:lnTo>
                  <a:lnTo>
                    <a:pt x="9389" y="11871"/>
                  </a:lnTo>
                  <a:lnTo>
                    <a:pt x="9340" y="11856"/>
                  </a:lnTo>
                  <a:lnTo>
                    <a:pt x="9292" y="11841"/>
                  </a:lnTo>
                  <a:lnTo>
                    <a:pt x="9245" y="11824"/>
                  </a:lnTo>
                  <a:lnTo>
                    <a:pt x="9198" y="11806"/>
                  </a:lnTo>
                  <a:lnTo>
                    <a:pt x="9152" y="11787"/>
                  </a:lnTo>
                  <a:lnTo>
                    <a:pt x="9108" y="11766"/>
                  </a:lnTo>
                  <a:lnTo>
                    <a:pt x="9064" y="11746"/>
                  </a:lnTo>
                  <a:lnTo>
                    <a:pt x="9021" y="11723"/>
                  </a:lnTo>
                  <a:lnTo>
                    <a:pt x="8978" y="11699"/>
                  </a:lnTo>
                  <a:lnTo>
                    <a:pt x="8937" y="11675"/>
                  </a:lnTo>
                  <a:lnTo>
                    <a:pt x="8896" y="11649"/>
                  </a:lnTo>
                  <a:lnTo>
                    <a:pt x="8857" y="11623"/>
                  </a:lnTo>
                  <a:lnTo>
                    <a:pt x="8819" y="11595"/>
                  </a:lnTo>
                  <a:lnTo>
                    <a:pt x="8781" y="11567"/>
                  </a:lnTo>
                  <a:lnTo>
                    <a:pt x="8744" y="11538"/>
                  </a:lnTo>
                  <a:lnTo>
                    <a:pt x="8709" y="11508"/>
                  </a:lnTo>
                  <a:lnTo>
                    <a:pt x="8674" y="11477"/>
                  </a:lnTo>
                  <a:lnTo>
                    <a:pt x="8640" y="11444"/>
                  </a:lnTo>
                  <a:lnTo>
                    <a:pt x="8608" y="11413"/>
                  </a:lnTo>
                  <a:lnTo>
                    <a:pt x="8577" y="11379"/>
                  </a:lnTo>
                  <a:lnTo>
                    <a:pt x="8547" y="11344"/>
                  </a:lnTo>
                  <a:lnTo>
                    <a:pt x="8517" y="11309"/>
                  </a:lnTo>
                  <a:lnTo>
                    <a:pt x="8489" y="11273"/>
                  </a:lnTo>
                  <a:lnTo>
                    <a:pt x="8462" y="11237"/>
                  </a:lnTo>
                  <a:lnTo>
                    <a:pt x="8436" y="11201"/>
                  </a:lnTo>
                  <a:lnTo>
                    <a:pt x="8412" y="11163"/>
                  </a:lnTo>
                  <a:lnTo>
                    <a:pt x="8388" y="11124"/>
                  </a:lnTo>
                  <a:lnTo>
                    <a:pt x="8366" y="11085"/>
                  </a:lnTo>
                  <a:lnTo>
                    <a:pt x="8304" y="11124"/>
                  </a:lnTo>
                  <a:lnTo>
                    <a:pt x="8241" y="11162"/>
                  </a:lnTo>
                  <a:lnTo>
                    <a:pt x="8175" y="11199"/>
                  </a:lnTo>
                  <a:lnTo>
                    <a:pt x="8109" y="11234"/>
                  </a:lnTo>
                  <a:lnTo>
                    <a:pt x="8041" y="11269"/>
                  </a:lnTo>
                  <a:lnTo>
                    <a:pt x="7971" y="11302"/>
                  </a:lnTo>
                  <a:lnTo>
                    <a:pt x="7901" y="11335"/>
                  </a:lnTo>
                  <a:lnTo>
                    <a:pt x="7830" y="11366"/>
                  </a:lnTo>
                  <a:lnTo>
                    <a:pt x="7756" y="11395"/>
                  </a:lnTo>
                  <a:lnTo>
                    <a:pt x="7683" y="11424"/>
                  </a:lnTo>
                  <a:lnTo>
                    <a:pt x="7607" y="11451"/>
                  </a:lnTo>
                  <a:lnTo>
                    <a:pt x="7531" y="11476"/>
                  </a:lnTo>
                  <a:lnTo>
                    <a:pt x="7453" y="11501"/>
                  </a:lnTo>
                  <a:lnTo>
                    <a:pt x="7375" y="11524"/>
                  </a:lnTo>
                  <a:lnTo>
                    <a:pt x="7295" y="11546"/>
                  </a:lnTo>
                  <a:lnTo>
                    <a:pt x="7214" y="11566"/>
                  </a:lnTo>
                  <a:lnTo>
                    <a:pt x="7133" y="11586"/>
                  </a:lnTo>
                  <a:lnTo>
                    <a:pt x="7050" y="11603"/>
                  </a:lnTo>
                  <a:lnTo>
                    <a:pt x="6968" y="11620"/>
                  </a:lnTo>
                  <a:lnTo>
                    <a:pt x="6884" y="11634"/>
                  </a:lnTo>
                  <a:lnTo>
                    <a:pt x="6799" y="11647"/>
                  </a:lnTo>
                  <a:lnTo>
                    <a:pt x="6714" y="11659"/>
                  </a:lnTo>
                  <a:lnTo>
                    <a:pt x="6628" y="11669"/>
                  </a:lnTo>
                  <a:lnTo>
                    <a:pt x="6541" y="11678"/>
                  </a:lnTo>
                  <a:lnTo>
                    <a:pt x="6454" y="11684"/>
                  </a:lnTo>
                  <a:lnTo>
                    <a:pt x="6366" y="11690"/>
                  </a:lnTo>
                  <a:lnTo>
                    <a:pt x="6277" y="11694"/>
                  </a:lnTo>
                  <a:lnTo>
                    <a:pt x="6188" y="11696"/>
                  </a:lnTo>
                  <a:lnTo>
                    <a:pt x="6099" y="11696"/>
                  </a:lnTo>
                  <a:lnTo>
                    <a:pt x="6009" y="11695"/>
                  </a:lnTo>
                  <a:lnTo>
                    <a:pt x="5919" y="11693"/>
                  </a:lnTo>
                  <a:lnTo>
                    <a:pt x="5828" y="11688"/>
                  </a:lnTo>
                  <a:lnTo>
                    <a:pt x="5668" y="11677"/>
                  </a:lnTo>
                  <a:lnTo>
                    <a:pt x="5510" y="11660"/>
                  </a:lnTo>
                  <a:lnTo>
                    <a:pt x="5356" y="11637"/>
                  </a:lnTo>
                  <a:lnTo>
                    <a:pt x="5205" y="11610"/>
                  </a:lnTo>
                  <a:lnTo>
                    <a:pt x="5057" y="11579"/>
                  </a:lnTo>
                  <a:lnTo>
                    <a:pt x="4912" y="11543"/>
                  </a:lnTo>
                  <a:lnTo>
                    <a:pt x="4773" y="11502"/>
                  </a:lnTo>
                  <a:lnTo>
                    <a:pt x="4636" y="11457"/>
                  </a:lnTo>
                  <a:lnTo>
                    <a:pt x="4503" y="11408"/>
                  </a:lnTo>
                  <a:lnTo>
                    <a:pt x="4376" y="11355"/>
                  </a:lnTo>
                  <a:lnTo>
                    <a:pt x="4252" y="11298"/>
                  </a:lnTo>
                  <a:lnTo>
                    <a:pt x="4133" y="11237"/>
                  </a:lnTo>
                  <a:lnTo>
                    <a:pt x="4020" y="11174"/>
                  </a:lnTo>
                  <a:lnTo>
                    <a:pt x="3911" y="11106"/>
                  </a:lnTo>
                  <a:lnTo>
                    <a:pt x="3807" y="11036"/>
                  </a:lnTo>
                  <a:lnTo>
                    <a:pt x="3708" y="10961"/>
                  </a:lnTo>
                  <a:lnTo>
                    <a:pt x="3615" y="10884"/>
                  </a:lnTo>
                  <a:lnTo>
                    <a:pt x="3528" y="10804"/>
                  </a:lnTo>
                  <a:lnTo>
                    <a:pt x="3447" y="10722"/>
                  </a:lnTo>
                  <a:lnTo>
                    <a:pt x="3371" y="10637"/>
                  </a:lnTo>
                  <a:lnTo>
                    <a:pt x="3302" y="10549"/>
                  </a:lnTo>
                  <a:lnTo>
                    <a:pt x="3239" y="10459"/>
                  </a:lnTo>
                  <a:lnTo>
                    <a:pt x="3182" y="10368"/>
                  </a:lnTo>
                  <a:lnTo>
                    <a:pt x="3133" y="10274"/>
                  </a:lnTo>
                  <a:lnTo>
                    <a:pt x="3091" y="10177"/>
                  </a:lnTo>
                  <a:lnTo>
                    <a:pt x="3055" y="10079"/>
                  </a:lnTo>
                  <a:lnTo>
                    <a:pt x="3026" y="9980"/>
                  </a:lnTo>
                  <a:lnTo>
                    <a:pt x="3006" y="9879"/>
                  </a:lnTo>
                  <a:lnTo>
                    <a:pt x="2993" y="9777"/>
                  </a:lnTo>
                  <a:lnTo>
                    <a:pt x="2987" y="9673"/>
                  </a:lnTo>
                  <a:lnTo>
                    <a:pt x="2990" y="9568"/>
                  </a:lnTo>
                  <a:lnTo>
                    <a:pt x="3000" y="9462"/>
                  </a:lnTo>
                  <a:lnTo>
                    <a:pt x="3001" y="9455"/>
                  </a:lnTo>
                  <a:lnTo>
                    <a:pt x="3003" y="9448"/>
                  </a:lnTo>
                  <a:lnTo>
                    <a:pt x="3004" y="9441"/>
                  </a:lnTo>
                  <a:lnTo>
                    <a:pt x="3005" y="9433"/>
                  </a:lnTo>
                  <a:lnTo>
                    <a:pt x="3006" y="9425"/>
                  </a:lnTo>
                  <a:lnTo>
                    <a:pt x="3007" y="9418"/>
                  </a:lnTo>
                  <a:lnTo>
                    <a:pt x="3009" y="9411"/>
                  </a:lnTo>
                  <a:lnTo>
                    <a:pt x="3010" y="9404"/>
                  </a:lnTo>
                  <a:lnTo>
                    <a:pt x="2973" y="9417"/>
                  </a:lnTo>
                  <a:lnTo>
                    <a:pt x="2937" y="9430"/>
                  </a:lnTo>
                  <a:lnTo>
                    <a:pt x="2900" y="9444"/>
                  </a:lnTo>
                  <a:lnTo>
                    <a:pt x="2862" y="9456"/>
                  </a:lnTo>
                  <a:lnTo>
                    <a:pt x="2824" y="9467"/>
                  </a:lnTo>
                  <a:lnTo>
                    <a:pt x="2787" y="9479"/>
                  </a:lnTo>
                  <a:lnTo>
                    <a:pt x="2749" y="9489"/>
                  </a:lnTo>
                  <a:lnTo>
                    <a:pt x="2711" y="9499"/>
                  </a:lnTo>
                  <a:lnTo>
                    <a:pt x="2672" y="9508"/>
                  </a:lnTo>
                  <a:lnTo>
                    <a:pt x="2634" y="9517"/>
                  </a:lnTo>
                  <a:lnTo>
                    <a:pt x="2595" y="9525"/>
                  </a:lnTo>
                  <a:lnTo>
                    <a:pt x="2556" y="9532"/>
                  </a:lnTo>
                  <a:lnTo>
                    <a:pt x="2517" y="9538"/>
                  </a:lnTo>
                  <a:lnTo>
                    <a:pt x="2478" y="9544"/>
                  </a:lnTo>
                  <a:lnTo>
                    <a:pt x="2438" y="9549"/>
                  </a:lnTo>
                  <a:lnTo>
                    <a:pt x="2399" y="9554"/>
                  </a:lnTo>
                  <a:lnTo>
                    <a:pt x="2359" y="9559"/>
                  </a:lnTo>
                  <a:lnTo>
                    <a:pt x="2318" y="9562"/>
                  </a:lnTo>
                  <a:lnTo>
                    <a:pt x="2279" y="9565"/>
                  </a:lnTo>
                  <a:lnTo>
                    <a:pt x="2239" y="9567"/>
                  </a:lnTo>
                  <a:lnTo>
                    <a:pt x="2198" y="9568"/>
                  </a:lnTo>
                  <a:lnTo>
                    <a:pt x="2158" y="9569"/>
                  </a:lnTo>
                  <a:lnTo>
                    <a:pt x="2118" y="9569"/>
                  </a:lnTo>
                  <a:lnTo>
                    <a:pt x="2077" y="9568"/>
                  </a:lnTo>
                  <a:lnTo>
                    <a:pt x="2036" y="9567"/>
                  </a:lnTo>
                  <a:lnTo>
                    <a:pt x="1995" y="9565"/>
                  </a:lnTo>
                  <a:lnTo>
                    <a:pt x="1955" y="9562"/>
                  </a:lnTo>
                  <a:lnTo>
                    <a:pt x="1914" y="9559"/>
                  </a:lnTo>
                  <a:lnTo>
                    <a:pt x="1873" y="9554"/>
                  </a:lnTo>
                  <a:lnTo>
                    <a:pt x="1832" y="9549"/>
                  </a:lnTo>
                  <a:lnTo>
                    <a:pt x="1791" y="9544"/>
                  </a:lnTo>
                  <a:lnTo>
                    <a:pt x="1750" y="9537"/>
                  </a:lnTo>
                  <a:lnTo>
                    <a:pt x="1641" y="9517"/>
                  </a:lnTo>
                  <a:lnTo>
                    <a:pt x="1534" y="9491"/>
                  </a:lnTo>
                  <a:lnTo>
                    <a:pt x="1431" y="9461"/>
                  </a:lnTo>
                  <a:lnTo>
                    <a:pt x="1329" y="9426"/>
                  </a:lnTo>
                  <a:lnTo>
                    <a:pt x="1231" y="9387"/>
                  </a:lnTo>
                  <a:lnTo>
                    <a:pt x="1135" y="9344"/>
                  </a:lnTo>
                  <a:lnTo>
                    <a:pt x="1043" y="9297"/>
                  </a:lnTo>
                  <a:lnTo>
                    <a:pt x="955" y="9246"/>
                  </a:lnTo>
                  <a:lnTo>
                    <a:pt x="868" y="9191"/>
                  </a:lnTo>
                  <a:lnTo>
                    <a:pt x="786" y="9132"/>
                  </a:lnTo>
                  <a:lnTo>
                    <a:pt x="707" y="9071"/>
                  </a:lnTo>
                  <a:lnTo>
                    <a:pt x="631" y="9005"/>
                  </a:lnTo>
                  <a:lnTo>
                    <a:pt x="560" y="8937"/>
                  </a:lnTo>
                  <a:lnTo>
                    <a:pt x="492" y="8866"/>
                  </a:lnTo>
                  <a:lnTo>
                    <a:pt x="428" y="8791"/>
                  </a:lnTo>
                  <a:lnTo>
                    <a:pt x="368" y="8714"/>
                  </a:lnTo>
                  <a:lnTo>
                    <a:pt x="312" y="8635"/>
                  </a:lnTo>
                  <a:lnTo>
                    <a:pt x="260" y="8553"/>
                  </a:lnTo>
                  <a:lnTo>
                    <a:pt x="213" y="8468"/>
                  </a:lnTo>
                  <a:lnTo>
                    <a:pt x="170" y="8382"/>
                  </a:lnTo>
                  <a:lnTo>
                    <a:pt x="132" y="8292"/>
                  </a:lnTo>
                  <a:lnTo>
                    <a:pt x="98" y="8202"/>
                  </a:lnTo>
                  <a:lnTo>
                    <a:pt x="69" y="8110"/>
                  </a:lnTo>
                  <a:lnTo>
                    <a:pt x="45" y="8016"/>
                  </a:lnTo>
                  <a:lnTo>
                    <a:pt x="27" y="7921"/>
                  </a:lnTo>
                  <a:lnTo>
                    <a:pt x="12" y="7823"/>
                  </a:lnTo>
                  <a:lnTo>
                    <a:pt x="3" y="7726"/>
                  </a:lnTo>
                  <a:lnTo>
                    <a:pt x="0" y="7627"/>
                  </a:lnTo>
                  <a:lnTo>
                    <a:pt x="2" y="7527"/>
                  </a:lnTo>
                  <a:lnTo>
                    <a:pt x="9" y="7427"/>
                  </a:lnTo>
                  <a:lnTo>
                    <a:pt x="22" y="7325"/>
                  </a:lnTo>
                  <a:lnTo>
                    <a:pt x="42" y="7224"/>
                  </a:lnTo>
                  <a:lnTo>
                    <a:pt x="59" y="7149"/>
                  </a:lnTo>
                  <a:lnTo>
                    <a:pt x="80" y="7076"/>
                  </a:lnTo>
                  <a:lnTo>
                    <a:pt x="102" y="7005"/>
                  </a:lnTo>
                  <a:lnTo>
                    <a:pt x="128" y="6934"/>
                  </a:lnTo>
                  <a:lnTo>
                    <a:pt x="156" y="6864"/>
                  </a:lnTo>
                  <a:lnTo>
                    <a:pt x="187" y="6797"/>
                  </a:lnTo>
                  <a:lnTo>
                    <a:pt x="220" y="6730"/>
                  </a:lnTo>
                  <a:lnTo>
                    <a:pt x="256" y="6665"/>
                  </a:lnTo>
                  <a:lnTo>
                    <a:pt x="295" y="6601"/>
                  </a:lnTo>
                  <a:lnTo>
                    <a:pt x="336" y="6539"/>
                  </a:lnTo>
                  <a:lnTo>
                    <a:pt x="378" y="6477"/>
                  </a:lnTo>
                  <a:lnTo>
                    <a:pt x="423" y="6418"/>
                  </a:lnTo>
                  <a:lnTo>
                    <a:pt x="470" y="6359"/>
                  </a:lnTo>
                  <a:lnTo>
                    <a:pt x="519" y="6304"/>
                  </a:lnTo>
                  <a:lnTo>
                    <a:pt x="571" y="6249"/>
                  </a:lnTo>
                  <a:lnTo>
                    <a:pt x="624" y="6197"/>
                  </a:lnTo>
                  <a:lnTo>
                    <a:pt x="679" y="6145"/>
                  </a:lnTo>
                  <a:lnTo>
                    <a:pt x="736" y="6096"/>
                  </a:lnTo>
                  <a:lnTo>
                    <a:pt x="795" y="6048"/>
                  </a:lnTo>
                  <a:lnTo>
                    <a:pt x="856" y="6003"/>
                  </a:lnTo>
                  <a:lnTo>
                    <a:pt x="917" y="5959"/>
                  </a:lnTo>
                  <a:lnTo>
                    <a:pt x="981" y="5917"/>
                  </a:lnTo>
                  <a:lnTo>
                    <a:pt x="1047" y="5878"/>
                  </a:lnTo>
                  <a:lnTo>
                    <a:pt x="1113" y="5840"/>
                  </a:lnTo>
                  <a:lnTo>
                    <a:pt x="1181" y="5804"/>
                  </a:lnTo>
                  <a:lnTo>
                    <a:pt x="1250" y="5770"/>
                  </a:lnTo>
                  <a:lnTo>
                    <a:pt x="1321" y="5740"/>
                  </a:lnTo>
                  <a:lnTo>
                    <a:pt x="1392" y="5711"/>
                  </a:lnTo>
                  <a:lnTo>
                    <a:pt x="1465" y="5683"/>
                  </a:lnTo>
                  <a:lnTo>
                    <a:pt x="1539" y="5659"/>
                  </a:lnTo>
                  <a:lnTo>
                    <a:pt x="1614" y="5637"/>
                  </a:lnTo>
                  <a:lnTo>
                    <a:pt x="1690" y="5618"/>
                  </a:lnTo>
                  <a:lnTo>
                    <a:pt x="1659" y="5574"/>
                  </a:lnTo>
                  <a:lnTo>
                    <a:pt x="1629" y="5529"/>
                  </a:lnTo>
                  <a:lnTo>
                    <a:pt x="1600" y="5484"/>
                  </a:lnTo>
                  <a:lnTo>
                    <a:pt x="1573" y="5437"/>
                  </a:lnTo>
                  <a:lnTo>
                    <a:pt x="1546" y="5391"/>
                  </a:lnTo>
                  <a:lnTo>
                    <a:pt x="1522" y="5344"/>
                  </a:lnTo>
                  <a:lnTo>
                    <a:pt x="1498" y="5296"/>
                  </a:lnTo>
                  <a:lnTo>
                    <a:pt x="1475" y="5248"/>
                  </a:lnTo>
                  <a:lnTo>
                    <a:pt x="1454" y="5199"/>
                  </a:lnTo>
                  <a:lnTo>
                    <a:pt x="1434" y="5150"/>
                  </a:lnTo>
                  <a:lnTo>
                    <a:pt x="1415" y="5099"/>
                  </a:lnTo>
                  <a:lnTo>
                    <a:pt x="1397" y="5049"/>
                  </a:lnTo>
                  <a:lnTo>
                    <a:pt x="1381" y="4998"/>
                  </a:lnTo>
                  <a:lnTo>
                    <a:pt x="1367" y="4947"/>
                  </a:lnTo>
                  <a:lnTo>
                    <a:pt x="1353" y="4895"/>
                  </a:lnTo>
                  <a:lnTo>
                    <a:pt x="1340" y="4842"/>
                  </a:lnTo>
                  <a:lnTo>
                    <a:pt x="1330" y="4790"/>
                  </a:lnTo>
                  <a:lnTo>
                    <a:pt x="1320" y="4737"/>
                  </a:lnTo>
                  <a:lnTo>
                    <a:pt x="1312" y="4683"/>
                  </a:lnTo>
                  <a:lnTo>
                    <a:pt x="1306" y="4629"/>
                  </a:lnTo>
                  <a:lnTo>
                    <a:pt x="1301" y="4575"/>
                  </a:lnTo>
                  <a:lnTo>
                    <a:pt x="1296" y="4521"/>
                  </a:lnTo>
                  <a:lnTo>
                    <a:pt x="1294" y="4466"/>
                  </a:lnTo>
                  <a:lnTo>
                    <a:pt x="1293" y="4411"/>
                  </a:lnTo>
                  <a:lnTo>
                    <a:pt x="1293" y="4356"/>
                  </a:lnTo>
                  <a:lnTo>
                    <a:pt x="1295" y="4300"/>
                  </a:lnTo>
                  <a:lnTo>
                    <a:pt x="1299" y="4244"/>
                  </a:lnTo>
                  <a:lnTo>
                    <a:pt x="1305" y="4189"/>
                  </a:lnTo>
                  <a:lnTo>
                    <a:pt x="1312" y="4132"/>
                  </a:lnTo>
                  <a:lnTo>
                    <a:pt x="1320" y="4076"/>
                  </a:lnTo>
                  <a:lnTo>
                    <a:pt x="1329" y="4020"/>
                  </a:lnTo>
                  <a:lnTo>
                    <a:pt x="1340" y="3963"/>
                  </a:lnTo>
                  <a:lnTo>
                    <a:pt x="1369" y="3850"/>
                  </a:lnTo>
                  <a:lnTo>
                    <a:pt x="1401" y="3739"/>
                  </a:lnTo>
                  <a:lnTo>
                    <a:pt x="1441" y="3630"/>
                  </a:lnTo>
                  <a:lnTo>
                    <a:pt x="1486" y="3524"/>
                  </a:lnTo>
                  <a:lnTo>
                    <a:pt x="1536" y="3420"/>
                  </a:lnTo>
                  <a:lnTo>
                    <a:pt x="1591" y="3320"/>
                  </a:lnTo>
                  <a:lnTo>
                    <a:pt x="1650" y="3223"/>
                  </a:lnTo>
                  <a:lnTo>
                    <a:pt x="1716" y="3127"/>
                  </a:lnTo>
                  <a:lnTo>
                    <a:pt x="1785" y="3036"/>
                  </a:lnTo>
                  <a:lnTo>
                    <a:pt x="1858" y="2948"/>
                  </a:lnTo>
                  <a:lnTo>
                    <a:pt x="1937" y="2863"/>
                  </a:lnTo>
                  <a:lnTo>
                    <a:pt x="2019" y="2782"/>
                  </a:lnTo>
                  <a:lnTo>
                    <a:pt x="2105" y="2704"/>
                  </a:lnTo>
                  <a:lnTo>
                    <a:pt x="2195" y="2631"/>
                  </a:lnTo>
                  <a:lnTo>
                    <a:pt x="2288" y="2561"/>
                  </a:lnTo>
                  <a:lnTo>
                    <a:pt x="2385" y="2494"/>
                  </a:lnTo>
                  <a:lnTo>
                    <a:pt x="2484" y="2433"/>
                  </a:lnTo>
                  <a:lnTo>
                    <a:pt x="2587" y="2376"/>
                  </a:lnTo>
                  <a:lnTo>
                    <a:pt x="2693" y="2322"/>
                  </a:lnTo>
                  <a:lnTo>
                    <a:pt x="2801" y="2274"/>
                  </a:lnTo>
                  <a:lnTo>
                    <a:pt x="2911" y="2230"/>
                  </a:lnTo>
                  <a:lnTo>
                    <a:pt x="3024" y="2191"/>
                  </a:lnTo>
                  <a:lnTo>
                    <a:pt x="3139" y="2157"/>
                  </a:lnTo>
                  <a:lnTo>
                    <a:pt x="3256" y="2128"/>
                  </a:lnTo>
                  <a:lnTo>
                    <a:pt x="3374" y="2104"/>
                  </a:lnTo>
                  <a:lnTo>
                    <a:pt x="3495" y="2085"/>
                  </a:lnTo>
                  <a:lnTo>
                    <a:pt x="3616" y="2071"/>
                  </a:lnTo>
                  <a:lnTo>
                    <a:pt x="3738" y="2064"/>
                  </a:lnTo>
                  <a:lnTo>
                    <a:pt x="3862" y="2061"/>
                  </a:lnTo>
                  <a:lnTo>
                    <a:pt x="3985" y="2065"/>
                  </a:lnTo>
                  <a:lnTo>
                    <a:pt x="4111" y="2074"/>
                  </a:lnTo>
                  <a:lnTo>
                    <a:pt x="4235" y="2090"/>
                  </a:lnTo>
                  <a:lnTo>
                    <a:pt x="4256" y="2094"/>
                  </a:lnTo>
                  <a:lnTo>
                    <a:pt x="4278" y="2097"/>
                  </a:lnTo>
                  <a:lnTo>
                    <a:pt x="4299" y="2100"/>
                  </a:lnTo>
                  <a:lnTo>
                    <a:pt x="4321" y="2104"/>
                  </a:lnTo>
                  <a:lnTo>
                    <a:pt x="4342" y="2108"/>
                  </a:lnTo>
                  <a:lnTo>
                    <a:pt x="4363" y="2112"/>
                  </a:lnTo>
                  <a:lnTo>
                    <a:pt x="4384" y="2116"/>
                  </a:lnTo>
                  <a:lnTo>
                    <a:pt x="4404" y="2120"/>
                  </a:lnTo>
                  <a:lnTo>
                    <a:pt x="4425" y="2126"/>
                  </a:lnTo>
                  <a:lnTo>
                    <a:pt x="4446" y="2131"/>
                  </a:lnTo>
                  <a:lnTo>
                    <a:pt x="4467" y="2135"/>
                  </a:lnTo>
                  <a:lnTo>
                    <a:pt x="4487" y="2140"/>
                  </a:lnTo>
                  <a:lnTo>
                    <a:pt x="4507" y="2145"/>
                  </a:lnTo>
                  <a:lnTo>
                    <a:pt x="4528" y="2151"/>
                  </a:lnTo>
                  <a:lnTo>
                    <a:pt x="4548" y="2156"/>
                  </a:lnTo>
                  <a:lnTo>
                    <a:pt x="4568" y="2162"/>
                  </a:lnTo>
                  <a:lnTo>
                    <a:pt x="4588" y="2168"/>
                  </a:lnTo>
                  <a:lnTo>
                    <a:pt x="4608" y="2174"/>
                  </a:lnTo>
                  <a:lnTo>
                    <a:pt x="4628" y="2180"/>
                  </a:lnTo>
                  <a:lnTo>
                    <a:pt x="4648" y="2186"/>
                  </a:lnTo>
                  <a:lnTo>
                    <a:pt x="4668" y="2193"/>
                  </a:lnTo>
                  <a:lnTo>
                    <a:pt x="4687" y="2199"/>
                  </a:lnTo>
                  <a:lnTo>
                    <a:pt x="4706" y="2207"/>
                  </a:lnTo>
                  <a:lnTo>
                    <a:pt x="4726" y="2213"/>
                  </a:lnTo>
                  <a:lnTo>
                    <a:pt x="4745" y="2220"/>
                  </a:lnTo>
                  <a:lnTo>
                    <a:pt x="4764" y="2227"/>
                  </a:lnTo>
                  <a:lnTo>
                    <a:pt x="4784" y="2234"/>
                  </a:lnTo>
                  <a:lnTo>
                    <a:pt x="4802" y="2242"/>
                  </a:lnTo>
                  <a:lnTo>
                    <a:pt x="4822" y="2250"/>
                  </a:lnTo>
                  <a:lnTo>
                    <a:pt x="4840" y="2258"/>
                  </a:lnTo>
                  <a:lnTo>
                    <a:pt x="4859" y="2265"/>
                  </a:lnTo>
                  <a:lnTo>
                    <a:pt x="4878" y="2273"/>
                  </a:lnTo>
                  <a:lnTo>
                    <a:pt x="4879" y="2269"/>
                  </a:lnTo>
                  <a:lnTo>
                    <a:pt x="4880" y="2266"/>
                  </a:lnTo>
                  <a:lnTo>
                    <a:pt x="4880" y="2262"/>
                  </a:lnTo>
                  <a:lnTo>
                    <a:pt x="4881" y="2258"/>
                  </a:lnTo>
                  <a:lnTo>
                    <a:pt x="4882" y="2254"/>
                  </a:lnTo>
                  <a:lnTo>
                    <a:pt x="4883" y="2250"/>
                  </a:lnTo>
                  <a:lnTo>
                    <a:pt x="4884" y="2245"/>
                  </a:lnTo>
                  <a:lnTo>
                    <a:pt x="4884" y="2242"/>
                  </a:lnTo>
                  <a:lnTo>
                    <a:pt x="4905" y="2156"/>
                  </a:lnTo>
                  <a:lnTo>
                    <a:pt x="4930" y="2073"/>
                  </a:lnTo>
                  <a:lnTo>
                    <a:pt x="4958" y="1991"/>
                  </a:lnTo>
                  <a:lnTo>
                    <a:pt x="4990" y="1912"/>
                  </a:lnTo>
                  <a:lnTo>
                    <a:pt x="5025" y="1834"/>
                  </a:lnTo>
                  <a:lnTo>
                    <a:pt x="5062" y="1757"/>
                  </a:lnTo>
                  <a:lnTo>
                    <a:pt x="5103" y="1683"/>
                  </a:lnTo>
                  <a:lnTo>
                    <a:pt x="5147" y="1611"/>
                  </a:lnTo>
                  <a:lnTo>
                    <a:pt x="5193" y="1542"/>
                  </a:lnTo>
                  <a:lnTo>
                    <a:pt x="5243" y="1474"/>
                  </a:lnTo>
                  <a:lnTo>
                    <a:pt x="5294" y="1410"/>
                  </a:lnTo>
                  <a:lnTo>
                    <a:pt x="5349" y="1348"/>
                  </a:lnTo>
                  <a:lnTo>
                    <a:pt x="5405" y="1288"/>
                  </a:lnTo>
                  <a:lnTo>
                    <a:pt x="5464" y="1231"/>
                  </a:lnTo>
                  <a:lnTo>
                    <a:pt x="5524" y="1177"/>
                  </a:lnTo>
                  <a:lnTo>
                    <a:pt x="5588" y="1127"/>
                  </a:lnTo>
                  <a:lnTo>
                    <a:pt x="5652" y="1079"/>
                  </a:lnTo>
                  <a:lnTo>
                    <a:pt x="5718" y="1034"/>
                  </a:lnTo>
                  <a:lnTo>
                    <a:pt x="5785" y="992"/>
                  </a:lnTo>
                  <a:lnTo>
                    <a:pt x="5856" y="954"/>
                  </a:lnTo>
                  <a:lnTo>
                    <a:pt x="5926" y="919"/>
                  </a:lnTo>
                  <a:lnTo>
                    <a:pt x="5998" y="887"/>
                  </a:lnTo>
                  <a:lnTo>
                    <a:pt x="6071" y="859"/>
                  </a:lnTo>
                  <a:lnTo>
                    <a:pt x="6146" y="836"/>
                  </a:lnTo>
                  <a:lnTo>
                    <a:pt x="6220" y="815"/>
                  </a:lnTo>
                  <a:lnTo>
                    <a:pt x="6296" y="799"/>
                  </a:lnTo>
                  <a:lnTo>
                    <a:pt x="6373" y="787"/>
                  </a:lnTo>
                  <a:lnTo>
                    <a:pt x="6449" y="779"/>
                  </a:lnTo>
                  <a:lnTo>
                    <a:pt x="6527" y="774"/>
                  </a:lnTo>
                  <a:lnTo>
                    <a:pt x="6605" y="774"/>
                  </a:lnTo>
                  <a:lnTo>
                    <a:pt x="6682" y="779"/>
                  </a:lnTo>
                  <a:lnTo>
                    <a:pt x="6761" y="788"/>
                  </a:lnTo>
                  <a:lnTo>
                    <a:pt x="6785" y="792"/>
                  </a:lnTo>
                  <a:lnTo>
                    <a:pt x="6810" y="796"/>
                  </a:lnTo>
                  <a:lnTo>
                    <a:pt x="6833" y="801"/>
                  </a:lnTo>
                  <a:lnTo>
                    <a:pt x="6857" y="806"/>
                  </a:lnTo>
                  <a:lnTo>
                    <a:pt x="6881" y="811"/>
                  </a:lnTo>
                  <a:lnTo>
                    <a:pt x="6904" y="817"/>
                  </a:lnTo>
                  <a:lnTo>
                    <a:pt x="6928" y="824"/>
                  </a:lnTo>
                  <a:lnTo>
                    <a:pt x="6951" y="830"/>
                  </a:lnTo>
                  <a:lnTo>
                    <a:pt x="6974" y="837"/>
                  </a:lnTo>
                  <a:lnTo>
                    <a:pt x="6996" y="844"/>
                  </a:lnTo>
                  <a:lnTo>
                    <a:pt x="7019" y="852"/>
                  </a:lnTo>
                  <a:lnTo>
                    <a:pt x="7041" y="860"/>
                  </a:lnTo>
                  <a:lnTo>
                    <a:pt x="7064" y="870"/>
                  </a:lnTo>
                  <a:lnTo>
                    <a:pt x="7085" y="878"/>
                  </a:lnTo>
                  <a:lnTo>
                    <a:pt x="7106" y="888"/>
                  </a:lnTo>
                  <a:lnTo>
                    <a:pt x="7128" y="897"/>
                  </a:lnTo>
                  <a:lnTo>
                    <a:pt x="7149" y="908"/>
                  </a:lnTo>
                  <a:lnTo>
                    <a:pt x="7171" y="918"/>
                  </a:lnTo>
                  <a:lnTo>
                    <a:pt x="7191" y="929"/>
                  </a:lnTo>
                  <a:lnTo>
                    <a:pt x="7211" y="940"/>
                  </a:lnTo>
                  <a:lnTo>
                    <a:pt x="7232" y="952"/>
                  </a:lnTo>
                  <a:lnTo>
                    <a:pt x="7251" y="964"/>
                  </a:lnTo>
                  <a:lnTo>
                    <a:pt x="7272" y="976"/>
                  </a:lnTo>
                  <a:lnTo>
                    <a:pt x="7291" y="989"/>
                  </a:lnTo>
                  <a:lnTo>
                    <a:pt x="7310" y="1002"/>
                  </a:lnTo>
                  <a:lnTo>
                    <a:pt x="7330" y="1015"/>
                  </a:lnTo>
                  <a:lnTo>
                    <a:pt x="7348" y="1028"/>
                  </a:lnTo>
                  <a:lnTo>
                    <a:pt x="7366" y="1043"/>
                  </a:lnTo>
                  <a:lnTo>
                    <a:pt x="7385" y="1057"/>
                  </a:lnTo>
                  <a:lnTo>
                    <a:pt x="7403" y="1072"/>
                  </a:lnTo>
                  <a:lnTo>
                    <a:pt x="7421" y="1086"/>
                  </a:lnTo>
                  <a:lnTo>
                    <a:pt x="7438" y="1101"/>
                  </a:lnTo>
                  <a:close/>
                </a:path>
              </a:pathLst>
            </a:custGeom>
            <a:solidFill>
              <a:schemeClr val="bg1"/>
            </a:solidFill>
            <a:ln>
              <a:solidFill>
                <a:schemeClr val="tx1"/>
              </a:solidFill>
            </a:ln>
            <a:effectLst>
              <a:outerShdw dist="40161" dir="4293903" algn="ctr" rotWithShape="0">
                <a:srgbClr val="666633"/>
              </a:outerShdw>
            </a:effectLst>
          </p:spPr>
          <p:txBody>
            <a:bodyPr wrap="square" lIns="29956" tIns="14979" rIns="29956" bIns="14979" anchor="ctr" anchorCtr="1">
              <a:noAutofit/>
            </a:bodyPr>
            <a:lstStyle/>
            <a:p>
              <a:r>
                <a:rPr lang="zh-CN" altLang="en-US" sz="1600" b="1" dirty="0">
                  <a:latin typeface="微软雅黑" panose="020B0503020204020204" pitchFamily="34" charset="-122"/>
                  <a:ea typeface="微软雅黑" panose="020B0503020204020204" pitchFamily="34" charset="-122"/>
                </a:rPr>
                <a:t>互联网</a:t>
              </a:r>
              <a:endParaRPr lang="zh-CN" altLang="en-US" sz="1600" b="1" dirty="0">
                <a:latin typeface="微软雅黑" panose="020B0503020204020204" pitchFamily="34" charset="-122"/>
                <a:ea typeface="微软雅黑" panose="020B0503020204020204" pitchFamily="34" charset="-122"/>
              </a:endParaRPr>
            </a:p>
          </p:txBody>
        </p:sp>
        <p:sp>
          <p:nvSpPr>
            <p:cNvPr id="16" name="Text Box 409"/>
            <p:cNvSpPr txBox="1">
              <a:spLocks noChangeArrowheads="1"/>
            </p:cNvSpPr>
            <p:nvPr/>
          </p:nvSpPr>
          <p:spPr bwMode="auto">
            <a:xfrm>
              <a:off x="6783190" y="2501671"/>
              <a:ext cx="865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400" b="1" dirty="0">
                  <a:latin typeface="微软雅黑" panose="020B0503020204020204" pitchFamily="34" charset="-122"/>
                  <a:ea typeface="微软雅黑" panose="020B0503020204020204" pitchFamily="34" charset="-122"/>
                </a:rPr>
                <a:t>TCP</a:t>
              </a:r>
              <a:endParaRPr kumimoji="1" lang="en-US" altLang="zh-CN" sz="1400" b="1" dirty="0">
                <a:latin typeface="微软雅黑" panose="020B0503020204020204" pitchFamily="34" charset="-122"/>
                <a:ea typeface="微软雅黑" panose="020B0503020204020204" pitchFamily="34" charset="-122"/>
              </a:endParaRPr>
            </a:p>
            <a:p>
              <a:pPr algn="ctr" eaLnBrk="1" hangingPunct="1"/>
              <a:r>
                <a:rPr kumimoji="1" lang="zh-CN" altLang="en-US" sz="1400" b="1" dirty="0">
                  <a:latin typeface="微软雅黑" panose="020B0503020204020204" pitchFamily="34" charset="-122"/>
                  <a:ea typeface="微软雅黑" panose="020B0503020204020204" pitchFamily="34" charset="-122"/>
                </a:rPr>
                <a:t>短暂端口</a:t>
              </a:r>
              <a:endParaRPr kumimoji="1" lang="zh-CN" altLang="en-US" sz="1400" b="1" dirty="0">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77950" y="1889760"/>
            <a:ext cx="4983179" cy="2616199"/>
            <a:chOff x="2086683" y="2033410"/>
            <a:chExt cx="6360764" cy="2138910"/>
          </a:xfrm>
        </p:grpSpPr>
        <p:sp>
          <p:nvSpPr>
            <p:cNvPr id="6" name="矩形 5"/>
            <p:cNvSpPr/>
            <p:nvPr/>
          </p:nvSpPr>
          <p:spPr>
            <a:xfrm>
              <a:off x="6040725" y="2033410"/>
              <a:ext cx="1892779" cy="426436"/>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SMTP </a:t>
              </a:r>
              <a:r>
                <a:rPr lang="zh-CN" altLang="en-US" sz="1400" b="1" dirty="0">
                  <a:solidFill>
                    <a:schemeClr val="bg1"/>
                  </a:solidFill>
                  <a:latin typeface="微软雅黑" panose="020B0503020204020204" pitchFamily="34" charset="-122"/>
                  <a:ea typeface="微软雅黑" panose="020B0503020204020204" pitchFamily="34" charset="-122"/>
                </a:rPr>
                <a:t>服务器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 name="Text Box 409"/>
            <p:cNvSpPr txBox="1">
              <a:spLocks noChangeArrowheads="1"/>
            </p:cNvSpPr>
            <p:nvPr/>
          </p:nvSpPr>
          <p:spPr bwMode="auto">
            <a:xfrm>
              <a:off x="6872345" y="2457149"/>
              <a:ext cx="1575102" cy="34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latin typeface="微软雅黑" panose="020B0503020204020204" pitchFamily="34" charset="-122"/>
                  <a:ea typeface="微软雅黑" panose="020B0503020204020204" pitchFamily="34" charset="-122"/>
                </a:rPr>
                <a:t>TCP </a:t>
              </a:r>
              <a:r>
                <a:rPr kumimoji="1" lang="zh-CN" altLang="en-US" sz="1200" b="1" dirty="0">
                  <a:latin typeface="微软雅黑" panose="020B0503020204020204" pitchFamily="34" charset="-122"/>
                  <a:ea typeface="微软雅黑" panose="020B0503020204020204" pitchFamily="34" charset="-122"/>
                </a:rPr>
                <a:t>端口 </a:t>
              </a:r>
              <a:r>
                <a:rPr kumimoji="1" lang="en-US" altLang="zh-CN" sz="1200" b="1" dirty="0">
                  <a:latin typeface="微软雅黑" panose="020B0503020204020204" pitchFamily="34" charset="-122"/>
                  <a:ea typeface="微软雅黑" panose="020B0503020204020204" pitchFamily="34" charset="-122"/>
                </a:rPr>
                <a:t>25</a:t>
              </a:r>
              <a:endParaRPr kumimoji="1" lang="zh-CN" altLang="en-US" sz="1200" b="1" dirty="0">
                <a:latin typeface="微软雅黑" panose="020B0503020204020204" pitchFamily="34" charset="-122"/>
                <a:ea typeface="微软雅黑" panose="020B0503020204020204" pitchFamily="34" charset="-122"/>
              </a:endParaRPr>
            </a:p>
          </p:txBody>
        </p:sp>
        <p:sp>
          <p:nvSpPr>
            <p:cNvPr id="10" name="矩形 9"/>
            <p:cNvSpPr/>
            <p:nvPr/>
          </p:nvSpPr>
          <p:spPr>
            <a:xfrm>
              <a:off x="2086683" y="2033413"/>
              <a:ext cx="1646357" cy="426435"/>
            </a:xfrm>
            <a:prstGeom prst="rect">
              <a:avLst/>
            </a:prstGeom>
            <a:solidFill>
              <a:schemeClr val="accent1">
                <a:lumMod val="10000"/>
                <a:lumOff val="9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SMTP </a:t>
              </a:r>
              <a:r>
                <a:rPr lang="zh-CN" altLang="en-US" sz="1400" b="1" dirty="0">
                  <a:solidFill>
                    <a:schemeClr val="tx1"/>
                  </a:solidFill>
                  <a:latin typeface="微软雅黑" panose="020B0503020204020204" pitchFamily="34" charset="-122"/>
                  <a:ea typeface="微软雅黑" panose="020B0503020204020204" pitchFamily="34" charset="-122"/>
                </a:rPr>
                <a:t>客户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2901301" y="2459846"/>
              <a:ext cx="4085819" cy="1712474"/>
              <a:chOff x="2175973" y="2274371"/>
              <a:chExt cx="3064362" cy="1930764"/>
            </a:xfrm>
          </p:grpSpPr>
          <p:cxnSp>
            <p:nvCxnSpPr>
              <p:cNvPr id="7" name="直接箭头连接符 6"/>
              <p:cNvCxnSpPr>
                <a:stCxn id="10" idx="2"/>
              </p:cNvCxnSpPr>
              <p:nvPr/>
            </p:nvCxnSpPr>
            <p:spPr>
              <a:xfrm flipH="1">
                <a:off x="2175973" y="2274373"/>
                <a:ext cx="6421" cy="193076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2"/>
              </p:cNvCxnSpPr>
              <p:nvPr/>
            </p:nvCxnSpPr>
            <p:spPr>
              <a:xfrm>
                <a:off x="5240331" y="2274371"/>
                <a:ext cx="4" cy="182120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2925759" y="2294847"/>
              <a:ext cx="4045464" cy="380929"/>
              <a:chOff x="2238838" y="1573207"/>
              <a:chExt cx="3445771" cy="439656"/>
            </a:xfrm>
          </p:grpSpPr>
          <p:sp>
            <p:nvSpPr>
              <p:cNvPr id="17" name="Text Box 52"/>
              <p:cNvSpPr txBox="1">
                <a:spLocks noChangeArrowheads="1"/>
              </p:cNvSpPr>
              <p:nvPr/>
            </p:nvSpPr>
            <p:spPr bwMode="auto">
              <a:xfrm>
                <a:off x="2982217" y="1573207"/>
                <a:ext cx="1719857" cy="43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kumimoji="1" sz="1400" b="1">
                    <a:latin typeface="微软雅黑" panose="020B0503020204020204" pitchFamily="34" charset="-122"/>
                    <a:ea typeface="微软雅黑" panose="020B0503020204020204" pitchFamily="34" charset="-122"/>
                  </a:defRPr>
                </a:lvl1pPr>
                <a:lvl2pPr marL="742950" indent="-285750">
                  <a:defRPr sz="3600">
                    <a:latin typeface="Tahoma" panose="020B0604030504040204" pitchFamily="34" charset="0"/>
                    <a:ea typeface="宋体" panose="02010600030101010101" pitchFamily="2" charset="-122"/>
                  </a:defRPr>
                </a:lvl2pPr>
                <a:lvl3pPr marL="1143000" indent="-228600">
                  <a:defRPr sz="3600">
                    <a:latin typeface="Tahoma" panose="020B0604030504040204" pitchFamily="34" charset="0"/>
                    <a:ea typeface="宋体" panose="02010600030101010101" pitchFamily="2" charset="-122"/>
                  </a:defRPr>
                </a:lvl3pPr>
                <a:lvl4pPr marL="1600200" indent="-228600">
                  <a:defRPr sz="3600">
                    <a:latin typeface="Tahoma" panose="020B0604030504040204" pitchFamily="34" charset="0"/>
                    <a:ea typeface="宋体" panose="02010600030101010101" pitchFamily="2" charset="-122"/>
                  </a:defRPr>
                </a:lvl4pPr>
                <a:lvl5pPr marL="2057400" indent="-228600">
                  <a:defRPr sz="3600">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latin typeface="Tahoma" panose="020B0604030504040204" pitchFamily="34" charset="0"/>
                    <a:ea typeface="宋体" panose="02010600030101010101" pitchFamily="2" charset="-122"/>
                  </a:defRPr>
                </a:lvl9pPr>
              </a:lstStyle>
              <a:p>
                <a:r>
                  <a:rPr lang="zh-CN" altLang="en-US" dirty="0"/>
                  <a:t>建立 </a:t>
                </a:r>
                <a:r>
                  <a:rPr lang="en-US" altLang="zh-CN" dirty="0"/>
                  <a:t>TCP </a:t>
                </a:r>
                <a:r>
                  <a:rPr lang="zh-CN" altLang="en-US" dirty="0"/>
                  <a:t>连接</a:t>
                </a:r>
                <a:endParaRPr lang="en-US" altLang="zh-CN" dirty="0"/>
              </a:p>
            </p:txBody>
          </p:sp>
          <p:sp>
            <p:nvSpPr>
              <p:cNvPr id="18" name="Line 55"/>
              <p:cNvSpPr>
                <a:spLocks noChangeShapeType="1"/>
              </p:cNvSpPr>
              <p:nvPr/>
            </p:nvSpPr>
            <p:spPr bwMode="auto">
              <a:xfrm flipV="1">
                <a:off x="2238838" y="1962078"/>
                <a:ext cx="3445771" cy="4322"/>
              </a:xfrm>
              <a:prstGeom prst="line">
                <a:avLst/>
              </a:prstGeom>
              <a:noFill/>
              <a:ln w="12700">
                <a:solidFill>
                  <a:schemeClr val="tx1"/>
                </a:solidFill>
                <a:prstDash val="solid"/>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2400"/>
              </a:p>
            </p:txBody>
          </p:sp>
        </p:grpSp>
        <p:grpSp>
          <p:nvGrpSpPr>
            <p:cNvPr id="23" name="组合 22"/>
            <p:cNvGrpSpPr/>
            <p:nvPr/>
          </p:nvGrpSpPr>
          <p:grpSpPr>
            <a:xfrm>
              <a:off x="2925759" y="2767495"/>
              <a:ext cx="4025798" cy="338985"/>
              <a:chOff x="2238838" y="2285523"/>
              <a:chExt cx="3429021" cy="292388"/>
            </a:xfrm>
          </p:grpSpPr>
          <p:sp>
            <p:nvSpPr>
              <p:cNvPr id="21" name="Line 55"/>
              <p:cNvSpPr>
                <a:spLocks noChangeShapeType="1"/>
              </p:cNvSpPr>
              <p:nvPr/>
            </p:nvSpPr>
            <p:spPr bwMode="auto">
              <a:xfrm flipV="1">
                <a:off x="2238838" y="2418947"/>
                <a:ext cx="3429021" cy="7191"/>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400" b="1">
                  <a:latin typeface="微软雅黑" panose="020B0503020204020204" pitchFamily="34" charset="-122"/>
                  <a:ea typeface="微软雅黑" panose="020B0503020204020204" pitchFamily="34" charset="-122"/>
                </a:endParaRPr>
              </a:p>
            </p:txBody>
          </p:sp>
          <p:sp>
            <p:nvSpPr>
              <p:cNvPr id="22" name="矩形 21"/>
              <p:cNvSpPr/>
              <p:nvPr/>
            </p:nvSpPr>
            <p:spPr>
              <a:xfrm>
                <a:off x="2827283" y="2285523"/>
                <a:ext cx="2029726"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220 Service Ready</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2913138" y="3232185"/>
              <a:ext cx="4058083" cy="415957"/>
              <a:chOff x="2260563" y="2082992"/>
              <a:chExt cx="3456520" cy="292388"/>
            </a:xfrm>
          </p:grpSpPr>
          <p:sp>
            <p:nvSpPr>
              <p:cNvPr id="25" name="Line 55"/>
              <p:cNvSpPr>
                <a:spLocks noChangeShapeType="1"/>
              </p:cNvSpPr>
              <p:nvPr/>
            </p:nvSpPr>
            <p:spPr bwMode="auto">
              <a:xfrm flipV="1">
                <a:off x="2260563" y="2220388"/>
                <a:ext cx="3456520" cy="391"/>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400" b="1">
                  <a:latin typeface="微软雅黑" panose="020B0503020204020204" pitchFamily="34" charset="-122"/>
                  <a:ea typeface="微软雅黑" panose="020B0503020204020204" pitchFamily="34" charset="-122"/>
                </a:endParaRPr>
              </a:p>
            </p:txBody>
          </p:sp>
          <p:sp>
            <p:nvSpPr>
              <p:cNvPr id="26" name="矩形 25"/>
              <p:cNvSpPr/>
              <p:nvPr/>
            </p:nvSpPr>
            <p:spPr>
              <a:xfrm>
                <a:off x="2859533" y="2082992"/>
                <a:ext cx="2062201" cy="29238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HELO abc.edu.cn</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2925758" y="3761820"/>
              <a:ext cx="4073200" cy="364764"/>
              <a:chOff x="2247687" y="1900652"/>
              <a:chExt cx="3469396" cy="292388"/>
            </a:xfrm>
          </p:grpSpPr>
          <p:sp>
            <p:nvSpPr>
              <p:cNvPr id="28" name="Line 55"/>
              <p:cNvSpPr>
                <a:spLocks noChangeShapeType="1"/>
              </p:cNvSpPr>
              <p:nvPr/>
            </p:nvSpPr>
            <p:spPr bwMode="auto">
              <a:xfrm flipV="1">
                <a:off x="2247687" y="2029032"/>
                <a:ext cx="3469396" cy="686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400" b="1">
                  <a:latin typeface="微软雅黑" panose="020B0503020204020204" pitchFamily="34" charset="-122"/>
                  <a:ea typeface="微软雅黑" panose="020B0503020204020204" pitchFamily="34" charset="-122"/>
                </a:endParaRPr>
              </a:p>
            </p:txBody>
          </p:sp>
          <p:sp>
            <p:nvSpPr>
              <p:cNvPr id="29" name="矩形 28"/>
              <p:cNvSpPr/>
              <p:nvPr/>
            </p:nvSpPr>
            <p:spPr>
              <a:xfrm>
                <a:off x="2827283" y="1900652"/>
                <a:ext cx="2038575"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250 OK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sp>
        <p:nvSpPr>
          <p:cNvPr id="3" name="标题 2"/>
          <p:cNvSpPr>
            <a:spLocks noGrp="1"/>
          </p:cNvSpPr>
          <p:nvPr>
            <p:ph type="title"/>
          </p:nvPr>
        </p:nvSpPr>
        <p:spPr>
          <a:xfrm>
            <a:off x="660399" y="71438"/>
            <a:ext cx="10871202" cy="765175"/>
          </a:xfrm>
        </p:spPr>
        <p:txBody>
          <a:bodyPr>
            <a:normAutofit/>
          </a:bodyPr>
          <a:lstStyle/>
          <a:p>
            <a:r>
              <a:rPr lang="en-US" altLang="zh-CN" dirty="0"/>
              <a:t>SMTP </a:t>
            </a:r>
            <a:r>
              <a:rPr lang="zh-CN" altLang="en-US" dirty="0"/>
              <a:t>通信的三个阶段</a:t>
            </a:r>
            <a:r>
              <a:rPr lang="en-US" altLang="zh-CN" dirty="0"/>
              <a:t>——</a:t>
            </a:r>
            <a:r>
              <a:rPr lang="zh-CN" altLang="en-US" dirty="0"/>
              <a:t>建立阶段</a:t>
            </a:r>
            <a:endParaRPr lang="zh-CN" altLang="en-US" dirty="0"/>
          </a:p>
        </p:txBody>
      </p:sp>
      <p:sp>
        <p:nvSpPr>
          <p:cNvPr id="4" name="内容占位符 3"/>
          <p:cNvSpPr>
            <a:spLocks noGrp="1"/>
          </p:cNvSpPr>
          <p:nvPr>
            <p:ph idx="1"/>
          </p:nvPr>
        </p:nvSpPr>
        <p:spPr>
          <a:xfrm>
            <a:off x="660400" y="1052513"/>
            <a:ext cx="5682089" cy="5183187"/>
          </a:xfrm>
        </p:spPr>
        <p:txBody>
          <a:bodyPr>
            <a:normAutofit fontScale="92500"/>
          </a:bodyPr>
          <a:lstStyle/>
          <a:p>
            <a:pPr>
              <a:lnSpc>
                <a:spcPct val="130000"/>
              </a:lnSpc>
              <a:spcBef>
                <a:spcPts val="600"/>
              </a:spcBef>
            </a:pPr>
            <a:r>
              <a:rPr lang="zh-CN" altLang="en-US" sz="2800" dirty="0">
                <a:latin typeface="+mn-ea"/>
              </a:rPr>
              <a:t>使用</a:t>
            </a:r>
            <a:r>
              <a:rPr lang="en-US" altLang="zh-CN" sz="2800" dirty="0">
                <a:latin typeface="+mn-ea"/>
              </a:rPr>
              <a:t>SMTP</a:t>
            </a:r>
            <a:r>
              <a:rPr lang="zh-CN" altLang="en-US" sz="2800" dirty="0">
                <a:latin typeface="+mn-ea"/>
              </a:rPr>
              <a:t>的默认端口（</a:t>
            </a:r>
            <a:r>
              <a:rPr lang="en-US" altLang="zh-CN" sz="2800" dirty="0">
                <a:latin typeface="+mn-ea"/>
              </a:rPr>
              <a:t>25</a:t>
            </a:r>
            <a:r>
              <a:rPr lang="zh-CN" altLang="en-US" sz="2800" dirty="0">
                <a:latin typeface="+mn-ea"/>
              </a:rPr>
              <a:t>）与目的主机的</a:t>
            </a:r>
            <a:r>
              <a:rPr lang="en-US" altLang="zh-CN" sz="2800" dirty="0">
                <a:latin typeface="+mn-ea"/>
              </a:rPr>
              <a:t>SMTP</a:t>
            </a:r>
            <a:r>
              <a:rPr lang="zh-CN" altLang="en-US" sz="2800" dirty="0">
                <a:latin typeface="+mn-ea"/>
              </a:rPr>
              <a:t>服务器建立</a:t>
            </a:r>
            <a:r>
              <a:rPr lang="en-US" altLang="zh-CN" sz="2800" dirty="0">
                <a:latin typeface="+mn-ea"/>
              </a:rPr>
              <a:t>TCP</a:t>
            </a:r>
            <a:r>
              <a:rPr lang="zh-CN" altLang="en-US" sz="2800" dirty="0">
                <a:latin typeface="+mn-ea"/>
              </a:rPr>
              <a:t>连接</a:t>
            </a:r>
            <a:endParaRPr lang="en-US" altLang="zh-CN" sz="2800" dirty="0">
              <a:latin typeface="+mn-ea"/>
            </a:endParaRPr>
          </a:p>
          <a:p>
            <a:pPr>
              <a:lnSpc>
                <a:spcPct val="130000"/>
              </a:lnSpc>
              <a:spcBef>
                <a:spcPts val="600"/>
              </a:spcBef>
            </a:pPr>
            <a:r>
              <a:rPr lang="en-US" altLang="zh-CN" sz="2800" dirty="0">
                <a:latin typeface="+mn-ea"/>
              </a:rPr>
              <a:t>SMTP</a:t>
            </a:r>
            <a:r>
              <a:rPr lang="zh-CN" altLang="en-US" sz="2800" dirty="0">
                <a:latin typeface="+mn-ea"/>
              </a:rPr>
              <a:t>服务器发出“</a:t>
            </a:r>
            <a:r>
              <a:rPr lang="en-US" altLang="zh-CN" sz="2800" dirty="0">
                <a:latin typeface="+mn-ea"/>
              </a:rPr>
              <a:t>220 SMTP ready”</a:t>
            </a:r>
            <a:endParaRPr lang="en-US" altLang="zh-CN" sz="2800" dirty="0">
              <a:latin typeface="+mn-ea"/>
            </a:endParaRPr>
          </a:p>
          <a:p>
            <a:pPr>
              <a:lnSpc>
                <a:spcPct val="130000"/>
              </a:lnSpc>
              <a:spcBef>
                <a:spcPts val="600"/>
              </a:spcBef>
            </a:pPr>
            <a:r>
              <a:rPr lang="en-US" altLang="zh-CN" sz="2800" dirty="0">
                <a:latin typeface="+mn-ea"/>
              </a:rPr>
              <a:t>SMTP</a:t>
            </a:r>
            <a:r>
              <a:rPr lang="zh-CN" altLang="en-US" sz="2800" dirty="0">
                <a:latin typeface="+mn-ea"/>
              </a:rPr>
              <a:t>客户向</a:t>
            </a:r>
            <a:r>
              <a:rPr lang="en-US" altLang="zh-CN" sz="2800" dirty="0">
                <a:latin typeface="+mn-ea"/>
              </a:rPr>
              <a:t>SMTP</a:t>
            </a:r>
            <a:r>
              <a:rPr lang="zh-CN" altLang="en-US" sz="2800" dirty="0">
                <a:latin typeface="+mn-ea"/>
              </a:rPr>
              <a:t>服务器发送</a:t>
            </a:r>
            <a:r>
              <a:rPr lang="en-US" altLang="zh-CN" sz="2800" dirty="0">
                <a:latin typeface="+mn-ea"/>
              </a:rPr>
              <a:t>HELO</a:t>
            </a:r>
            <a:r>
              <a:rPr lang="zh-CN" altLang="en-US" sz="2800" dirty="0">
                <a:latin typeface="+mn-ea"/>
              </a:rPr>
              <a:t>命令，附上发送方的主机名</a:t>
            </a:r>
            <a:endParaRPr lang="en-US" altLang="zh-CN" sz="2800" dirty="0">
              <a:latin typeface="+mn-ea"/>
            </a:endParaRPr>
          </a:p>
          <a:p>
            <a:pPr>
              <a:lnSpc>
                <a:spcPct val="130000"/>
              </a:lnSpc>
              <a:spcBef>
                <a:spcPts val="600"/>
              </a:spcBef>
            </a:pPr>
            <a:r>
              <a:rPr lang="en-US" altLang="zh-CN" sz="2800" dirty="0">
                <a:latin typeface="+mn-ea"/>
              </a:rPr>
              <a:t>SMTP</a:t>
            </a:r>
            <a:r>
              <a:rPr lang="zh-CN" altLang="en-US" sz="2800" dirty="0">
                <a:latin typeface="+mn-ea"/>
              </a:rPr>
              <a:t>服务器若有能力接收邮件，则回答：“</a:t>
            </a:r>
            <a:r>
              <a:rPr lang="en-US" altLang="zh-CN" sz="2800" dirty="0">
                <a:latin typeface="+mn-ea"/>
              </a:rPr>
              <a:t>250 OK”</a:t>
            </a:r>
            <a:r>
              <a:rPr lang="zh-CN" altLang="en-US" sz="2800" dirty="0">
                <a:latin typeface="+mn-ea"/>
              </a:rPr>
              <a:t>，表示已准备好接收</a:t>
            </a:r>
            <a:endParaRPr lang="zh-CN" altLang="en-US" sz="2800" dirty="0">
              <a:latin typeface="+mn-ea"/>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sym typeface="+mn-ea"/>
              </a:rPr>
              <a:t>应用进程</a:t>
            </a:r>
            <a:r>
              <a:rPr lang="zh-CN" altLang="en-US">
                <a:sym typeface="+mn-ea"/>
              </a:rPr>
              <a:t>间的</a:t>
            </a:r>
            <a:r>
              <a:rPr lang="zh-CN">
                <a:sym typeface="+mn-ea"/>
              </a:rPr>
              <a:t>通信方式</a:t>
            </a:r>
            <a:r>
              <a:rPr lang="zh-CN" altLang="en-US">
                <a:sym typeface="+mn-ea"/>
              </a:rPr>
              <a:t>：</a:t>
            </a:r>
            <a:r>
              <a:rPr lang="en-US" altLang="zh-CN">
                <a:sym typeface="+mn-ea"/>
              </a:rPr>
              <a:t>C/S  </a:t>
            </a:r>
            <a:r>
              <a:rPr lang="zh-CN" altLang="en-US">
                <a:sym typeface="+mn-ea"/>
              </a:rPr>
              <a:t>方式特点</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spcBef>
                <a:spcPts val="0"/>
              </a:spcBef>
            </a:pPr>
            <a:r>
              <a:rPr lang="zh-CN" altLang="zh-CN" sz="2800" dirty="0">
                <a:latin typeface="+mn-ea"/>
                <a:sym typeface="+mn-ea"/>
              </a:rPr>
              <a:t>客户</a:t>
            </a:r>
            <a:r>
              <a:rPr lang="zh-CN" altLang="en-US" sz="2800" dirty="0">
                <a:latin typeface="+mn-ea"/>
                <a:sym typeface="+mn-ea"/>
              </a:rPr>
              <a:t>端</a:t>
            </a:r>
            <a:r>
              <a:rPr lang="zh-CN" altLang="zh-CN" sz="2800" dirty="0">
                <a:latin typeface="+mn-ea"/>
                <a:sym typeface="+mn-ea"/>
              </a:rPr>
              <a:t>进程的特点</a:t>
            </a:r>
            <a:endParaRPr lang="zh-CN" altLang="zh-CN" sz="2800" dirty="0">
              <a:latin typeface="+mn-ea"/>
              <a:sym typeface="+mn-ea"/>
            </a:endParaRPr>
          </a:p>
          <a:p>
            <a:pPr lvl="1">
              <a:spcBef>
                <a:spcPts val="0"/>
              </a:spcBef>
              <a:buClr>
                <a:srgbClr val="00B050"/>
              </a:buClr>
            </a:pPr>
            <a:r>
              <a:rPr lang="zh-CN" altLang="en-US" sz="2400" dirty="0">
                <a:latin typeface="+mn-ea"/>
                <a:sym typeface="+mn-ea"/>
              </a:rPr>
              <a:t>在进行通信时临时成为客户，它也可在本地进行其它的计算</a:t>
            </a:r>
            <a:endParaRPr lang="zh-CN" altLang="en-US" sz="2400" dirty="0">
              <a:latin typeface="+mn-ea"/>
              <a:sym typeface="+mn-ea"/>
            </a:endParaRPr>
          </a:p>
          <a:p>
            <a:pPr lvl="1">
              <a:spcBef>
                <a:spcPts val="0"/>
              </a:spcBef>
              <a:buClr>
                <a:srgbClr val="00B050"/>
              </a:buClr>
            </a:pPr>
            <a:r>
              <a:rPr lang="zh-CN" altLang="en-US" sz="2400" dirty="0">
                <a:latin typeface="+mn-ea"/>
                <a:sym typeface="+mn-ea"/>
              </a:rPr>
              <a:t>用户计算机上运行，在打算通信时主动向远地服务器发起通信</a:t>
            </a:r>
            <a:endParaRPr lang="zh-CN" altLang="en-US" sz="2400" dirty="0">
              <a:latin typeface="+mn-ea"/>
              <a:sym typeface="+mn-ea"/>
            </a:endParaRPr>
          </a:p>
          <a:p>
            <a:pPr lvl="1">
              <a:spcBef>
                <a:spcPts val="0"/>
              </a:spcBef>
              <a:buClr>
                <a:srgbClr val="00B050"/>
              </a:buClr>
            </a:pPr>
            <a:r>
              <a:rPr lang="zh-CN" altLang="en-US" sz="2400" dirty="0">
                <a:latin typeface="+mn-ea"/>
                <a:sym typeface="Arial" panose="020B0604020202020204" pitchFamily="34" charset="0"/>
              </a:rPr>
              <a:t>客户方必须知道服务器进程所在主机的</a:t>
            </a:r>
            <a:r>
              <a:rPr lang="en-US" altLang="zh-CN" sz="2400" dirty="0">
                <a:latin typeface="+mn-ea"/>
                <a:sym typeface="Arial" panose="020B0604020202020204" pitchFamily="34" charset="0"/>
              </a:rPr>
              <a:t>IP</a:t>
            </a:r>
            <a:r>
              <a:rPr lang="zh-CN" altLang="en-US" sz="2400" dirty="0">
                <a:latin typeface="+mn-ea"/>
                <a:sym typeface="Arial" panose="020B0604020202020204" pitchFamily="34" charset="0"/>
              </a:rPr>
              <a:t>地址才能发出服务请求</a:t>
            </a:r>
            <a:endParaRPr lang="zh-CN" altLang="en-US" sz="2400" dirty="0">
              <a:latin typeface="+mn-ea"/>
              <a:sym typeface="Arial" panose="020B0604020202020204" pitchFamily="34" charset="0"/>
            </a:endParaRPr>
          </a:p>
          <a:p>
            <a:pPr lvl="1">
              <a:spcBef>
                <a:spcPts val="0"/>
              </a:spcBef>
              <a:buClr>
                <a:srgbClr val="00B050"/>
              </a:buClr>
            </a:pPr>
            <a:r>
              <a:rPr lang="zh-CN" altLang="en-US" sz="2400" dirty="0">
                <a:latin typeface="+mn-ea"/>
                <a:sym typeface="+mn-ea"/>
              </a:rPr>
              <a:t>需要时可以与多个服务器进行通信</a:t>
            </a:r>
            <a:endParaRPr lang="zh-CN" altLang="en-US" sz="2400" dirty="0">
              <a:latin typeface="+mn-ea"/>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672067" y="1300525"/>
            <a:ext cx="5846833" cy="4843430"/>
            <a:chOff x="5672067" y="1300525"/>
            <a:chExt cx="5846833" cy="4843430"/>
          </a:xfrm>
        </p:grpSpPr>
        <p:grpSp>
          <p:nvGrpSpPr>
            <p:cNvPr id="35" name="组合 34"/>
            <p:cNvGrpSpPr/>
            <p:nvPr/>
          </p:nvGrpSpPr>
          <p:grpSpPr>
            <a:xfrm>
              <a:off x="5672067" y="1300525"/>
              <a:ext cx="5846833" cy="4843430"/>
              <a:chOff x="2295757" y="1260529"/>
              <a:chExt cx="7318744" cy="4965912"/>
            </a:xfrm>
          </p:grpSpPr>
          <p:sp>
            <p:nvSpPr>
              <p:cNvPr id="36" name="矩形 35"/>
              <p:cNvSpPr/>
              <p:nvPr/>
            </p:nvSpPr>
            <p:spPr>
              <a:xfrm>
                <a:off x="2295757" y="4863240"/>
                <a:ext cx="7318741" cy="1363200"/>
              </a:xfrm>
              <a:prstGeom prst="rect">
                <a:avLst/>
              </a:prstGeom>
              <a:noFill/>
              <a:ln w="38100">
                <a:solidFill>
                  <a:srgbClr val="FF66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295757" y="2963313"/>
                <a:ext cx="7318741" cy="1596515"/>
              </a:xfrm>
              <a:prstGeom prst="rect">
                <a:avLst/>
              </a:prstGeom>
              <a:solidFill>
                <a:srgbClr val="FFFFFF"/>
              </a:solidFill>
              <a:ln w="3810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295757" y="1884841"/>
                <a:ext cx="7318741" cy="1067687"/>
              </a:xfrm>
              <a:prstGeom prst="rect">
                <a:avLst/>
              </a:prstGeom>
              <a:noFill/>
              <a:ln w="381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7969831" y="1260529"/>
                <a:ext cx="1605221" cy="536079"/>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SMTP </a:t>
                </a:r>
                <a:r>
                  <a:rPr lang="zh-CN" altLang="en-US" sz="1200" b="1" dirty="0">
                    <a:solidFill>
                      <a:schemeClr val="bg1"/>
                    </a:solidFill>
                    <a:latin typeface="微软雅黑" panose="020B0503020204020204" pitchFamily="34" charset="-122"/>
                    <a:ea typeface="微软雅黑" panose="020B0503020204020204" pitchFamily="34" charset="-122"/>
                  </a:rPr>
                  <a:t>服务器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2295757" y="1260529"/>
                <a:ext cx="1323064" cy="536079"/>
              </a:xfrm>
              <a:prstGeom prst="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SMTP </a:t>
                </a:r>
                <a:r>
                  <a:rPr lang="zh-CN" altLang="en-US" sz="1200" b="1" dirty="0">
                    <a:solidFill>
                      <a:schemeClr val="tx1"/>
                    </a:solidFill>
                    <a:latin typeface="微软雅黑" panose="020B0503020204020204" pitchFamily="34" charset="-122"/>
                    <a:ea typeface="微软雅黑" panose="020B0503020204020204" pitchFamily="34" charset="-122"/>
                  </a:rPr>
                  <a:t>客户</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2957289" y="1796608"/>
                <a:ext cx="5836543" cy="4429833"/>
                <a:chOff x="2217966" y="1229212"/>
                <a:chExt cx="4377407" cy="2218631"/>
              </a:xfrm>
            </p:grpSpPr>
            <p:cxnSp>
              <p:nvCxnSpPr>
                <p:cNvPr id="93" name="直接箭头连接符 92"/>
                <p:cNvCxnSpPr>
                  <a:stCxn id="41" idx="2"/>
                </p:cNvCxnSpPr>
                <p:nvPr/>
              </p:nvCxnSpPr>
              <p:spPr>
                <a:xfrm>
                  <a:off x="2217966" y="1229212"/>
                  <a:ext cx="12430" cy="221863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40" idx="2"/>
                </p:cNvCxnSpPr>
                <p:nvPr/>
              </p:nvCxnSpPr>
              <p:spPr>
                <a:xfrm>
                  <a:off x="6579330" y="1229212"/>
                  <a:ext cx="16043" cy="220200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981508" y="1884841"/>
                <a:ext cx="5783704" cy="240000"/>
                <a:chOff x="2144264" y="2285524"/>
                <a:chExt cx="4926338" cy="292388"/>
              </a:xfrm>
            </p:grpSpPr>
            <p:sp>
              <p:nvSpPr>
                <p:cNvPr id="9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92" name="矩形 91"/>
                <p:cNvSpPr/>
                <p:nvPr/>
              </p:nvSpPr>
              <p:spPr>
                <a:xfrm>
                  <a:off x="2827283" y="2285524"/>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MAIL FROM: Ling@jlu.edu.cn</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2981508" y="2154931"/>
                <a:ext cx="5783704" cy="240000"/>
                <a:chOff x="2144264" y="2285522"/>
                <a:chExt cx="4926338" cy="292388"/>
              </a:xfrm>
            </p:grpSpPr>
            <p:sp>
              <p:nvSpPr>
                <p:cNvPr id="89"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90" name="矩形 89"/>
                <p:cNvSpPr/>
                <p:nvPr/>
              </p:nvSpPr>
              <p:spPr>
                <a:xfrm>
                  <a:off x="2827283" y="2285522"/>
                  <a:ext cx="3626069" cy="29238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250 OK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2981508" y="2434034"/>
                <a:ext cx="5783704" cy="240000"/>
                <a:chOff x="2144264" y="2285523"/>
                <a:chExt cx="4926338" cy="292388"/>
              </a:xfrm>
            </p:grpSpPr>
            <p:sp>
              <p:nvSpPr>
                <p:cNvPr id="8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88" name="矩形 87"/>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RCPT TO: Wang@abc.com</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981508" y="2704124"/>
                <a:ext cx="5783704" cy="240000"/>
                <a:chOff x="2144264" y="2285523"/>
                <a:chExt cx="4926338" cy="292388"/>
              </a:xfrm>
            </p:grpSpPr>
            <p:sp>
              <p:nvSpPr>
                <p:cNvPr id="85" name="Line 55"/>
                <p:cNvSpPr>
                  <a:spLocks noChangeShapeType="1"/>
                </p:cNvSpPr>
                <p:nvPr/>
              </p:nvSpPr>
              <p:spPr bwMode="auto">
                <a:xfrm>
                  <a:off x="2144264" y="2409068"/>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86" name="矩形 85"/>
                <p:cNvSpPr/>
                <p:nvPr/>
              </p:nvSpPr>
              <p:spPr>
                <a:xfrm>
                  <a:off x="2827283" y="2285523"/>
                  <a:ext cx="3626069" cy="29238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250 OK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2981508" y="2980554"/>
                <a:ext cx="5783704" cy="240000"/>
                <a:chOff x="2144264" y="2285523"/>
                <a:chExt cx="4926338" cy="292388"/>
              </a:xfrm>
            </p:grpSpPr>
            <p:sp>
              <p:nvSpPr>
                <p:cNvPr id="8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84" name="矩形 83"/>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DATA</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2981508" y="3250644"/>
                <a:ext cx="5783704" cy="240000"/>
                <a:chOff x="2144264" y="2285523"/>
                <a:chExt cx="4926338" cy="292388"/>
              </a:xfrm>
            </p:grpSpPr>
            <p:sp>
              <p:nvSpPr>
                <p:cNvPr id="81"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82" name="矩形 81"/>
                <p:cNvSpPr/>
                <p:nvPr/>
              </p:nvSpPr>
              <p:spPr>
                <a:xfrm>
                  <a:off x="2827283" y="2285523"/>
                  <a:ext cx="3626069" cy="29238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latin typeface="微软雅黑" panose="020B0503020204020204" pitchFamily="34" charset="-122"/>
                      <a:ea typeface="微软雅黑" panose="020B0503020204020204" pitchFamily="34" charset="-122"/>
                    </a:rPr>
                    <a:t>354 Start mail input; end with &lt;CRLF&gt;.&lt;CRLF&gt;</a:t>
                  </a:r>
                  <a:endParaRPr lang="zh-CN" altLang="en-US" sz="1050" b="1" dirty="0">
                    <a:solidFill>
                      <a:schemeClr val="tx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981508" y="3519507"/>
                <a:ext cx="5783704" cy="240000"/>
                <a:chOff x="2144264" y="2285523"/>
                <a:chExt cx="4926338" cy="292388"/>
              </a:xfrm>
            </p:grpSpPr>
            <p:sp>
              <p:nvSpPr>
                <p:cNvPr id="7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80" name="矩形 79"/>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From: Ling@ jlu.edu.cn</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2981508" y="3794798"/>
                <a:ext cx="5783704" cy="240000"/>
                <a:chOff x="2144264" y="2285523"/>
                <a:chExt cx="4926338" cy="292388"/>
              </a:xfrm>
            </p:grpSpPr>
            <p:sp>
              <p:nvSpPr>
                <p:cNvPr id="7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78" name="矩形 77"/>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To: Wang@abc.com</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2981508" y="4044538"/>
                <a:ext cx="5783704" cy="240000"/>
                <a:chOff x="2144264" y="2285523"/>
                <a:chExt cx="4926338" cy="292388"/>
              </a:xfrm>
            </p:grpSpPr>
            <p:sp>
              <p:nvSpPr>
                <p:cNvPr id="7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76" name="矩形 75"/>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Date: 2023-10-18</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2981508" y="4319828"/>
                <a:ext cx="5783704" cy="240000"/>
                <a:chOff x="2144264" y="2285523"/>
                <a:chExt cx="4926338" cy="292388"/>
              </a:xfrm>
            </p:grpSpPr>
            <p:sp>
              <p:nvSpPr>
                <p:cNvPr id="73"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74" name="矩形 73"/>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Subject: Greetings</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2981508" y="4595214"/>
                <a:ext cx="5783704" cy="240000"/>
                <a:chOff x="2144264" y="2285523"/>
                <a:chExt cx="4926338" cy="292388"/>
              </a:xfrm>
            </p:grpSpPr>
            <p:sp>
              <p:nvSpPr>
                <p:cNvPr id="71"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72" name="矩形 71"/>
                <p:cNvSpPr/>
                <p:nvPr/>
              </p:nvSpPr>
              <p:spPr>
                <a:xfrm>
                  <a:off x="2827283" y="2285523"/>
                  <a:ext cx="3626069" cy="292388"/>
                </a:xfrm>
                <a:prstGeom prst="rect">
                  <a:avLst/>
                </a:prstGeom>
                <a:solidFill>
                  <a:srgbClr val="0066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2981508" y="4863240"/>
                <a:ext cx="5783704" cy="240000"/>
                <a:chOff x="2144264" y="2285523"/>
                <a:chExt cx="4926338" cy="292388"/>
              </a:xfrm>
            </p:grpSpPr>
            <p:sp>
              <p:nvSpPr>
                <p:cNvPr id="69"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70" name="矩形 69"/>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Dear Mr. Wang, </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2981508" y="5138531"/>
                <a:ext cx="5783704" cy="240000"/>
                <a:chOff x="2144264" y="2285523"/>
                <a:chExt cx="4926338" cy="292388"/>
              </a:xfrm>
            </p:grpSpPr>
            <p:sp>
              <p:nvSpPr>
                <p:cNvPr id="67"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68" name="矩形 67"/>
                <p:cNvSpPr/>
                <p:nvPr/>
              </p:nvSpPr>
              <p:spPr>
                <a:xfrm>
                  <a:off x="2827283" y="2285523"/>
                  <a:ext cx="3626069" cy="292388"/>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Welcome you back.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2981508" y="5685120"/>
                <a:ext cx="5783704" cy="240000"/>
                <a:chOff x="2144264" y="2285523"/>
                <a:chExt cx="4926338" cy="292388"/>
              </a:xfrm>
            </p:grpSpPr>
            <p:sp>
              <p:nvSpPr>
                <p:cNvPr id="65" name="Line 55"/>
                <p:cNvSpPr>
                  <a:spLocks noChangeShapeType="1"/>
                </p:cNvSpPr>
                <p:nvPr/>
              </p:nvSpPr>
              <p:spPr bwMode="auto">
                <a:xfrm>
                  <a:off x="2144264" y="2426141"/>
                  <a:ext cx="4926338" cy="0"/>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66" name="矩形 65"/>
                <p:cNvSpPr/>
                <p:nvPr/>
              </p:nvSpPr>
              <p:spPr>
                <a:xfrm>
                  <a:off x="2827283" y="2285523"/>
                  <a:ext cx="3626069" cy="292388"/>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2981508" y="5953248"/>
                <a:ext cx="5783704" cy="240000"/>
                <a:chOff x="2144264" y="2285523"/>
                <a:chExt cx="4926338" cy="292388"/>
              </a:xfrm>
            </p:grpSpPr>
            <p:sp>
              <p:nvSpPr>
                <p:cNvPr id="63" name="Line 55"/>
                <p:cNvSpPr>
                  <a:spLocks noChangeShapeType="1"/>
                </p:cNvSpPr>
                <p:nvPr/>
              </p:nvSpPr>
              <p:spPr bwMode="auto">
                <a:xfrm>
                  <a:off x="2144264" y="2426141"/>
                  <a:ext cx="4926338" cy="0"/>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64" name="矩形 63"/>
                <p:cNvSpPr/>
                <p:nvPr/>
              </p:nvSpPr>
              <p:spPr>
                <a:xfrm>
                  <a:off x="2827283" y="2285523"/>
                  <a:ext cx="3626069" cy="29238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250 OK</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sp>
            <p:nvSpPr>
              <p:cNvPr id="59" name="Text Box 409"/>
              <p:cNvSpPr txBox="1">
                <a:spLocks noChangeArrowheads="1"/>
              </p:cNvSpPr>
              <p:nvPr/>
            </p:nvSpPr>
            <p:spPr bwMode="auto">
              <a:xfrm>
                <a:off x="8793833" y="2215676"/>
                <a:ext cx="820668"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dirty="0">
                    <a:solidFill>
                      <a:srgbClr val="3333FF"/>
                    </a:solidFill>
                    <a:latin typeface="微软雅黑" panose="020B0503020204020204" pitchFamily="34" charset="-122"/>
                    <a:ea typeface="微软雅黑" panose="020B0503020204020204" pitchFamily="34" charset="-122"/>
                  </a:rPr>
                  <a:t>信封</a:t>
                </a:r>
                <a:endParaRPr kumimoji="1" lang="zh-CN" altLang="en-US" sz="1600" b="1" dirty="0">
                  <a:solidFill>
                    <a:srgbClr val="3333FF"/>
                  </a:solidFill>
                  <a:latin typeface="微软雅黑" panose="020B0503020204020204" pitchFamily="34" charset="-122"/>
                  <a:ea typeface="微软雅黑" panose="020B0503020204020204" pitchFamily="34" charset="-122"/>
                </a:endParaRPr>
              </a:p>
            </p:txBody>
          </p:sp>
          <p:sp>
            <p:nvSpPr>
              <p:cNvPr id="60" name="Text Box 409"/>
              <p:cNvSpPr txBox="1">
                <a:spLocks noChangeArrowheads="1"/>
              </p:cNvSpPr>
              <p:nvPr/>
            </p:nvSpPr>
            <p:spPr bwMode="auto">
              <a:xfrm>
                <a:off x="8793833" y="3552822"/>
                <a:ext cx="781217"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dirty="0">
                    <a:solidFill>
                      <a:srgbClr val="3333FF"/>
                    </a:solidFill>
                    <a:latin typeface="微软雅黑" panose="020B0503020204020204" pitchFamily="34" charset="-122"/>
                    <a:ea typeface="微软雅黑" panose="020B0503020204020204" pitchFamily="34" charset="-122"/>
                  </a:rPr>
                  <a:t>首部</a:t>
                </a:r>
                <a:endParaRPr kumimoji="1" lang="zh-CN" altLang="en-US" sz="1600" b="1" dirty="0">
                  <a:solidFill>
                    <a:srgbClr val="3333FF"/>
                  </a:solidFill>
                  <a:latin typeface="微软雅黑" panose="020B0503020204020204" pitchFamily="34" charset="-122"/>
                  <a:ea typeface="微软雅黑" panose="020B0503020204020204" pitchFamily="34" charset="-122"/>
                </a:endParaRPr>
              </a:p>
            </p:txBody>
          </p:sp>
          <p:sp>
            <p:nvSpPr>
              <p:cNvPr id="61" name="Text Box 409"/>
              <p:cNvSpPr txBox="1">
                <a:spLocks noChangeArrowheads="1"/>
              </p:cNvSpPr>
              <p:nvPr/>
            </p:nvSpPr>
            <p:spPr bwMode="auto">
              <a:xfrm>
                <a:off x="8793833" y="5322478"/>
                <a:ext cx="781217" cy="34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b="1" dirty="0">
                    <a:solidFill>
                      <a:srgbClr val="333399"/>
                    </a:solidFill>
                    <a:latin typeface="微软雅黑" panose="020B0503020204020204" pitchFamily="34" charset="-122"/>
                    <a:ea typeface="微软雅黑" panose="020B0503020204020204" pitchFamily="34" charset="-122"/>
                  </a:rPr>
                  <a:t>主体</a:t>
                </a:r>
                <a:endParaRPr kumimoji="1" lang="zh-CN" altLang="en-US" sz="1600" b="1" dirty="0">
                  <a:solidFill>
                    <a:srgbClr val="333399"/>
                  </a:solidFill>
                  <a:latin typeface="微软雅黑" panose="020B0503020204020204" pitchFamily="34" charset="-122"/>
                  <a:ea typeface="微软雅黑" panose="020B0503020204020204" pitchFamily="34" charset="-122"/>
                </a:endParaRPr>
              </a:p>
            </p:txBody>
          </p:sp>
          <p:sp>
            <p:nvSpPr>
              <p:cNvPr id="62" name="Text Box 409"/>
              <p:cNvSpPr txBox="1">
                <a:spLocks noChangeArrowheads="1"/>
              </p:cNvSpPr>
              <p:nvPr/>
            </p:nvSpPr>
            <p:spPr bwMode="auto">
              <a:xfrm>
                <a:off x="8793833" y="4573773"/>
                <a:ext cx="820668" cy="268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100" b="1" dirty="0">
                    <a:latin typeface="微软雅黑" panose="020B0503020204020204" pitchFamily="34" charset="-122"/>
                    <a:ea typeface="微软雅黑" panose="020B0503020204020204" pitchFamily="34" charset="-122"/>
                  </a:rPr>
                  <a:t>空行</a:t>
                </a:r>
                <a:endParaRPr kumimoji="1" lang="zh-CN" altLang="en-US" sz="1100" b="1" dirty="0">
                  <a:latin typeface="微软雅黑" panose="020B0503020204020204" pitchFamily="34" charset="-122"/>
                  <a:ea typeface="微软雅黑" panose="020B0503020204020204" pitchFamily="34" charset="-122"/>
                </a:endParaRPr>
              </a:p>
            </p:txBody>
          </p:sp>
        </p:grpSp>
        <p:sp>
          <p:nvSpPr>
            <p:cNvPr id="113" name="文本框 112"/>
            <p:cNvSpPr txBox="1"/>
            <p:nvPr/>
          </p:nvSpPr>
          <p:spPr>
            <a:xfrm>
              <a:off x="7870132" y="1488908"/>
              <a:ext cx="1076036" cy="307777"/>
            </a:xfrm>
            <a:prstGeom prst="rect">
              <a:avLst/>
            </a:prstGeom>
            <a:noFill/>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邮件传输</a:t>
              </a:r>
              <a:endParaRPr kumimoji="1" lang="zh-CN" altLang="en-US" sz="1400" b="1" dirty="0">
                <a:latin typeface="微软雅黑" panose="020B0503020204020204" pitchFamily="34" charset="-122"/>
                <a:ea typeface="微软雅黑" panose="020B0503020204020204" pitchFamily="34" charset="-122"/>
              </a:endParaRPr>
            </a:p>
          </p:txBody>
        </p:sp>
      </p:grpSp>
      <p:sp>
        <p:nvSpPr>
          <p:cNvPr id="3" name="标题 2"/>
          <p:cNvSpPr>
            <a:spLocks noGrp="1"/>
          </p:cNvSpPr>
          <p:nvPr>
            <p:ph type="title"/>
          </p:nvPr>
        </p:nvSpPr>
        <p:spPr>
          <a:xfrm>
            <a:off x="660399" y="71438"/>
            <a:ext cx="10871202" cy="765175"/>
          </a:xfrm>
        </p:spPr>
        <p:txBody>
          <a:bodyPr>
            <a:normAutofit/>
          </a:bodyPr>
          <a:lstStyle/>
          <a:p>
            <a:r>
              <a:rPr lang="en-US" altLang="zh-CN" dirty="0"/>
              <a:t>SMTP </a:t>
            </a:r>
            <a:r>
              <a:rPr lang="zh-CN" altLang="en-US" dirty="0"/>
              <a:t>通信的三个阶段</a:t>
            </a:r>
            <a:r>
              <a:rPr lang="en-US" altLang="zh-CN" dirty="0"/>
              <a:t>——</a:t>
            </a:r>
            <a:r>
              <a:rPr lang="zh-CN" altLang="en-US" dirty="0"/>
              <a:t>邮件传输</a:t>
            </a:r>
            <a:endParaRPr lang="zh-CN" altLang="en-US" dirty="0"/>
          </a:p>
        </p:txBody>
      </p:sp>
      <p:sp>
        <p:nvSpPr>
          <p:cNvPr id="5" name="内容占位符 4"/>
          <p:cNvSpPr>
            <a:spLocks noGrp="1"/>
          </p:cNvSpPr>
          <p:nvPr>
            <p:ph idx="1"/>
          </p:nvPr>
        </p:nvSpPr>
        <p:spPr>
          <a:xfrm>
            <a:off x="660400" y="1052513"/>
            <a:ext cx="4893430" cy="5183187"/>
          </a:xfrm>
        </p:spPr>
        <p:txBody>
          <a:bodyPr>
            <a:normAutofit fontScale="92500"/>
          </a:bodyPr>
          <a:lstStyle/>
          <a:p>
            <a:pPr>
              <a:lnSpc>
                <a:spcPct val="130000"/>
              </a:lnSpc>
              <a:spcBef>
                <a:spcPts val="0"/>
              </a:spcBef>
            </a:pPr>
            <a:r>
              <a:rPr lang="zh-CN" altLang="en-US" sz="2800" dirty="0">
                <a:latin typeface="+mn-ea"/>
              </a:rPr>
              <a:t>邮件传输首先从</a:t>
            </a:r>
            <a:r>
              <a:rPr lang="en-US" altLang="zh-CN" sz="2800" dirty="0">
                <a:latin typeface="+mn-ea"/>
              </a:rPr>
              <a:t>MAIL</a:t>
            </a:r>
            <a:r>
              <a:rPr lang="zh-CN" altLang="en-US" sz="2800" dirty="0">
                <a:latin typeface="+mn-ea"/>
              </a:rPr>
              <a:t>命令开始</a:t>
            </a:r>
            <a:endParaRPr lang="en-US" altLang="zh-CN" sz="2800" dirty="0">
              <a:latin typeface="+mn-ea"/>
            </a:endParaRPr>
          </a:p>
          <a:p>
            <a:pPr>
              <a:lnSpc>
                <a:spcPct val="130000"/>
              </a:lnSpc>
              <a:spcBef>
                <a:spcPts val="0"/>
              </a:spcBef>
            </a:pPr>
            <a:r>
              <a:rPr lang="zh-CN" altLang="en-US" sz="2800" dirty="0">
                <a:latin typeface="+mn-ea"/>
              </a:rPr>
              <a:t>根据收件人数量，发送一个或多个</a:t>
            </a:r>
            <a:r>
              <a:rPr lang="en-US" altLang="zh-CN" sz="2800" dirty="0">
                <a:latin typeface="+mn-ea"/>
              </a:rPr>
              <a:t>RCPT</a:t>
            </a:r>
            <a:r>
              <a:rPr lang="zh-CN" altLang="en-US" sz="2800" dirty="0">
                <a:latin typeface="+mn-ea"/>
              </a:rPr>
              <a:t>命令</a:t>
            </a:r>
            <a:endParaRPr lang="en-US" altLang="zh-CN" sz="2800" dirty="0">
              <a:latin typeface="+mn-ea"/>
            </a:endParaRPr>
          </a:p>
          <a:p>
            <a:pPr lvl="1">
              <a:lnSpc>
                <a:spcPct val="130000"/>
              </a:lnSpc>
              <a:spcBef>
                <a:spcPts val="0"/>
              </a:spcBef>
              <a:buClr>
                <a:srgbClr val="00B050"/>
              </a:buClr>
            </a:pPr>
            <a:r>
              <a:rPr lang="zh-CN" altLang="en-US" sz="2400" dirty="0">
                <a:latin typeface="+mn-ea"/>
              </a:rPr>
              <a:t>先确认接收端系统是否已做好接收邮件的准备，然后才能发送邮件</a:t>
            </a:r>
            <a:endParaRPr lang="en-US" altLang="zh-CN" sz="2400" dirty="0">
              <a:latin typeface="+mn-ea"/>
            </a:endParaRPr>
          </a:p>
          <a:p>
            <a:pPr lvl="1">
              <a:lnSpc>
                <a:spcPct val="130000"/>
              </a:lnSpc>
              <a:spcBef>
                <a:spcPts val="0"/>
              </a:spcBef>
              <a:buClr>
                <a:srgbClr val="00B050"/>
              </a:buClr>
            </a:pPr>
            <a:r>
              <a:rPr lang="zh-CN" altLang="en-US" sz="2400" dirty="0">
                <a:latin typeface="+mn-ea"/>
              </a:rPr>
              <a:t>每发送一个命令，都应当有相应的信息从</a:t>
            </a:r>
            <a:r>
              <a:rPr lang="en-US" altLang="zh-CN" sz="2400" dirty="0">
                <a:latin typeface="+mn-ea"/>
              </a:rPr>
              <a:t>SMTP</a:t>
            </a:r>
            <a:r>
              <a:rPr lang="zh-CN" altLang="en-US" sz="2400" dirty="0">
                <a:latin typeface="+mn-ea"/>
              </a:rPr>
              <a:t>服务器返回</a:t>
            </a:r>
            <a:endParaRPr lang="zh-CN" altLang="en-US" sz="2400" dirty="0">
              <a:latin typeface="+mn-ea"/>
            </a:endParaRPr>
          </a:p>
          <a:p>
            <a:pPr>
              <a:lnSpc>
                <a:spcPct val="130000"/>
              </a:lnSpc>
              <a:spcBef>
                <a:spcPts val="0"/>
              </a:spcBef>
            </a:pPr>
            <a:r>
              <a:rPr lang="zh-CN" altLang="en-US" sz="2800" dirty="0">
                <a:latin typeface="+mn-ea"/>
              </a:rPr>
              <a:t>接下来是</a:t>
            </a:r>
            <a:r>
              <a:rPr lang="en-US" altLang="zh-CN" sz="2800" dirty="0">
                <a:latin typeface="+mn-ea"/>
              </a:rPr>
              <a:t>DATA</a:t>
            </a:r>
            <a:r>
              <a:rPr lang="zh-CN" altLang="en-US" sz="2800" dirty="0">
                <a:latin typeface="+mn-ea"/>
              </a:rPr>
              <a:t>命令，表示要开始传输邮件的内容了</a:t>
            </a:r>
            <a:endParaRPr lang="en-US" altLang="zh-CN" sz="2800" dirty="0">
              <a:latin typeface="+mn-ea"/>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3769640" y="3320952"/>
            <a:ext cx="4448726" cy="2220272"/>
            <a:chOff x="2059599" y="2176285"/>
            <a:chExt cx="5497163" cy="2292725"/>
          </a:xfrm>
        </p:grpSpPr>
        <p:sp>
          <p:nvSpPr>
            <p:cNvPr id="97" name="矩形 96"/>
            <p:cNvSpPr/>
            <p:nvPr/>
          </p:nvSpPr>
          <p:spPr>
            <a:xfrm>
              <a:off x="5376341" y="2183424"/>
              <a:ext cx="1605221" cy="343075"/>
            </a:xfrm>
            <a:prstGeom prst="rect">
              <a:avLst/>
            </a:prstGeom>
            <a:solidFill>
              <a:srgbClr val="0066FF"/>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SMTP </a:t>
              </a:r>
              <a:r>
                <a:rPr lang="zh-CN" altLang="en-US" sz="1400" b="1" dirty="0">
                  <a:solidFill>
                    <a:schemeClr val="bg1"/>
                  </a:solidFill>
                  <a:latin typeface="微软雅黑" panose="020B0503020204020204" pitchFamily="34" charset="-122"/>
                  <a:ea typeface="微软雅黑" panose="020B0503020204020204" pitchFamily="34" charset="-122"/>
                </a:rPr>
                <a:t>服务器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8" name="Text Box 409"/>
            <p:cNvSpPr txBox="1">
              <a:spLocks noChangeArrowheads="1"/>
            </p:cNvSpPr>
            <p:nvPr/>
          </p:nvSpPr>
          <p:spPr bwMode="auto">
            <a:xfrm>
              <a:off x="6119801" y="2572023"/>
              <a:ext cx="14369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latin typeface="微软雅黑" panose="020B0503020204020204" pitchFamily="34" charset="-122"/>
                  <a:ea typeface="微软雅黑" panose="020B0503020204020204" pitchFamily="34" charset="-122"/>
                </a:rPr>
                <a:t>TCP </a:t>
              </a:r>
              <a:r>
                <a:rPr kumimoji="1" lang="zh-CN" altLang="en-US" sz="1200" b="1" dirty="0">
                  <a:latin typeface="微软雅黑" panose="020B0503020204020204" pitchFamily="34" charset="-122"/>
                  <a:ea typeface="微软雅黑" panose="020B0503020204020204" pitchFamily="34" charset="-122"/>
                </a:rPr>
                <a:t>端口 </a:t>
              </a:r>
              <a:r>
                <a:rPr kumimoji="1" lang="en-US" altLang="zh-CN" sz="1200" b="1" dirty="0">
                  <a:latin typeface="微软雅黑" panose="020B0503020204020204" pitchFamily="34" charset="-122"/>
                  <a:ea typeface="微软雅黑" panose="020B0503020204020204" pitchFamily="34" charset="-122"/>
                </a:rPr>
                <a:t>25</a:t>
              </a:r>
              <a:endParaRPr kumimoji="1" lang="zh-CN" altLang="en-US" sz="1200" b="1" dirty="0">
                <a:latin typeface="微软雅黑" panose="020B0503020204020204" pitchFamily="34" charset="-122"/>
                <a:ea typeface="微软雅黑" panose="020B0503020204020204" pitchFamily="34" charset="-122"/>
              </a:endParaRPr>
            </a:p>
          </p:txBody>
        </p:sp>
        <p:sp>
          <p:nvSpPr>
            <p:cNvPr id="99" name="矩形 98"/>
            <p:cNvSpPr/>
            <p:nvPr/>
          </p:nvSpPr>
          <p:spPr>
            <a:xfrm>
              <a:off x="2059599" y="2176285"/>
              <a:ext cx="1605221" cy="349527"/>
            </a:xfrm>
            <a:prstGeom prst="rect">
              <a:avLst/>
            </a:prstGeom>
            <a:solidFill>
              <a:schemeClr val="accent1">
                <a:lumMod val="10000"/>
                <a:lumOff val="9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SMTP </a:t>
              </a:r>
              <a:r>
                <a:rPr lang="zh-CN" altLang="en-US" sz="1400" b="1" dirty="0">
                  <a:solidFill>
                    <a:schemeClr val="tx1"/>
                  </a:solidFill>
                  <a:latin typeface="微软雅黑" panose="020B0503020204020204" pitchFamily="34" charset="-122"/>
                  <a:ea typeface="微软雅黑" panose="020B0503020204020204" pitchFamily="34" charset="-122"/>
                </a:rPr>
                <a:t>客户</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2862210" y="2525812"/>
              <a:ext cx="3316742" cy="1906300"/>
              <a:chOff x="2146657" y="2044249"/>
              <a:chExt cx="2487556" cy="1667094"/>
            </a:xfrm>
          </p:grpSpPr>
          <p:cxnSp>
            <p:nvCxnSpPr>
              <p:cNvPr id="110" name="直接箭头连接符 109"/>
              <p:cNvCxnSpPr>
                <a:stCxn id="99" idx="2"/>
              </p:cNvCxnSpPr>
              <p:nvPr/>
            </p:nvCxnSpPr>
            <p:spPr>
              <a:xfrm>
                <a:off x="2146657" y="2044249"/>
                <a:ext cx="15585" cy="1667094"/>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a:stCxn id="97" idx="2"/>
              </p:cNvCxnSpPr>
              <p:nvPr/>
            </p:nvCxnSpPr>
            <p:spPr>
              <a:xfrm flipH="1">
                <a:off x="4626423" y="2044849"/>
                <a:ext cx="7790" cy="1609211"/>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1" name="组合 100"/>
            <p:cNvGrpSpPr/>
            <p:nvPr/>
          </p:nvGrpSpPr>
          <p:grpSpPr>
            <a:xfrm>
              <a:off x="2882990" y="3963110"/>
              <a:ext cx="3295962" cy="505900"/>
              <a:chOff x="2153114" y="1170664"/>
              <a:chExt cx="2807374" cy="411930"/>
            </a:xfrm>
          </p:grpSpPr>
          <p:sp>
            <p:nvSpPr>
              <p:cNvPr id="108" name="Text Box 52"/>
              <p:cNvSpPr txBox="1">
                <a:spLocks noChangeArrowheads="1"/>
              </p:cNvSpPr>
              <p:nvPr/>
            </p:nvSpPr>
            <p:spPr bwMode="auto">
              <a:xfrm>
                <a:off x="2946680" y="1331986"/>
                <a:ext cx="1152159" cy="250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a:defRPr kumimoji="1" sz="1400" b="1">
                    <a:latin typeface="微软雅黑" panose="020B0503020204020204" pitchFamily="34" charset="-122"/>
                    <a:ea typeface="微软雅黑" panose="020B0503020204020204" pitchFamily="34" charset="-122"/>
                  </a:defRPr>
                </a:lvl1pPr>
                <a:lvl2pPr marL="742950" indent="-285750">
                  <a:defRPr sz="3600">
                    <a:latin typeface="Tahoma" panose="020B0604030504040204" pitchFamily="34" charset="0"/>
                    <a:ea typeface="宋体" panose="02010600030101010101" pitchFamily="2" charset="-122"/>
                  </a:defRPr>
                </a:lvl2pPr>
                <a:lvl3pPr marL="1143000" indent="-228600">
                  <a:defRPr sz="3600">
                    <a:latin typeface="Tahoma" panose="020B0604030504040204" pitchFamily="34" charset="0"/>
                    <a:ea typeface="宋体" panose="02010600030101010101" pitchFamily="2" charset="-122"/>
                  </a:defRPr>
                </a:lvl3pPr>
                <a:lvl4pPr marL="1600200" indent="-228600">
                  <a:defRPr sz="3600">
                    <a:latin typeface="Tahoma" panose="020B0604030504040204" pitchFamily="34" charset="0"/>
                    <a:ea typeface="宋体" panose="02010600030101010101" pitchFamily="2" charset="-122"/>
                  </a:defRPr>
                </a:lvl4pPr>
                <a:lvl5pPr marL="2057400" indent="-228600">
                  <a:defRPr sz="3600">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latin typeface="Tahoma" panose="020B0604030504040204" pitchFamily="34" charset="0"/>
                    <a:ea typeface="宋体" panose="02010600030101010101" pitchFamily="2" charset="-122"/>
                  </a:defRPr>
                </a:lvl9pPr>
              </a:lstStyle>
              <a:p>
                <a:r>
                  <a:rPr lang="zh-CN" altLang="en-US" dirty="0"/>
                  <a:t>释放 </a:t>
                </a:r>
                <a:r>
                  <a:rPr lang="en-US" altLang="zh-CN" dirty="0"/>
                  <a:t>TCP </a:t>
                </a:r>
                <a:r>
                  <a:rPr lang="zh-CN" altLang="en-US" dirty="0"/>
                  <a:t>连接</a:t>
                </a:r>
                <a:endParaRPr lang="en-US" altLang="zh-CN" dirty="0"/>
              </a:p>
            </p:txBody>
          </p:sp>
          <p:sp>
            <p:nvSpPr>
              <p:cNvPr id="109" name="Line 55"/>
              <p:cNvSpPr>
                <a:spLocks noChangeShapeType="1"/>
              </p:cNvSpPr>
              <p:nvPr/>
            </p:nvSpPr>
            <p:spPr bwMode="auto">
              <a:xfrm>
                <a:off x="2153114" y="1170664"/>
                <a:ext cx="2807374" cy="6802"/>
              </a:xfrm>
              <a:prstGeom prst="line">
                <a:avLst/>
              </a:prstGeom>
              <a:noFill/>
              <a:ln w="28575">
                <a:solidFill>
                  <a:srgbClr val="FF66CC"/>
                </a:solidFill>
                <a:prstDash val="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2000"/>
              </a:p>
            </p:txBody>
          </p:sp>
        </p:grpSp>
        <p:grpSp>
          <p:nvGrpSpPr>
            <p:cNvPr id="102" name="组合 101"/>
            <p:cNvGrpSpPr/>
            <p:nvPr/>
          </p:nvGrpSpPr>
          <p:grpSpPr>
            <a:xfrm>
              <a:off x="2882989" y="2710522"/>
              <a:ext cx="3295963" cy="363808"/>
              <a:chOff x="2153113" y="2208172"/>
              <a:chExt cx="2807375" cy="203190"/>
            </a:xfrm>
          </p:grpSpPr>
          <p:sp>
            <p:nvSpPr>
              <p:cNvPr id="106" name="Line 55"/>
              <p:cNvSpPr>
                <a:spLocks noChangeShapeType="1"/>
              </p:cNvSpPr>
              <p:nvPr/>
            </p:nvSpPr>
            <p:spPr bwMode="auto">
              <a:xfrm>
                <a:off x="2153113" y="2325413"/>
                <a:ext cx="2807375" cy="6484"/>
              </a:xfrm>
              <a:prstGeom prst="line">
                <a:avLst/>
              </a:prstGeom>
              <a:noFill/>
              <a:ln w="12700">
                <a:solidFill>
                  <a:schemeClr val="tx1"/>
                </a:solidFill>
                <a:miter lim="800000"/>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07" name="矩形 106"/>
              <p:cNvSpPr/>
              <p:nvPr/>
            </p:nvSpPr>
            <p:spPr>
              <a:xfrm>
                <a:off x="2637848" y="2208172"/>
                <a:ext cx="1719442" cy="203190"/>
              </a:xfrm>
              <a:prstGeom prst="rect">
                <a:avLst/>
              </a:prstGeom>
              <a:solidFill>
                <a:schemeClr val="accent1">
                  <a:lumMod val="10000"/>
                  <a:lumOff val="9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QUIT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2872600" y="3258351"/>
              <a:ext cx="3295963" cy="361101"/>
              <a:chOff x="2144264" y="1976779"/>
              <a:chExt cx="2807375" cy="201678"/>
            </a:xfrm>
          </p:grpSpPr>
          <p:sp>
            <p:nvSpPr>
              <p:cNvPr id="104" name="Line 55"/>
              <p:cNvSpPr>
                <a:spLocks noChangeShapeType="1"/>
              </p:cNvSpPr>
              <p:nvPr/>
            </p:nvSpPr>
            <p:spPr bwMode="auto">
              <a:xfrm>
                <a:off x="2144264" y="2091686"/>
                <a:ext cx="2807375" cy="4666"/>
              </a:xfrm>
              <a:prstGeom prst="line">
                <a:avLst/>
              </a:prstGeom>
              <a:noFill/>
              <a:ln w="12700">
                <a:solidFill>
                  <a:schemeClr val="tx1"/>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sz="1200" b="1">
                  <a:latin typeface="微软雅黑" panose="020B0503020204020204" pitchFamily="34" charset="-122"/>
                  <a:ea typeface="微软雅黑" panose="020B0503020204020204" pitchFamily="34" charset="-122"/>
                </a:endParaRPr>
              </a:p>
            </p:txBody>
          </p:sp>
          <p:sp>
            <p:nvSpPr>
              <p:cNvPr id="105" name="矩形 104"/>
              <p:cNvSpPr/>
              <p:nvPr/>
            </p:nvSpPr>
            <p:spPr>
              <a:xfrm>
                <a:off x="2637847" y="1976779"/>
                <a:ext cx="1719443" cy="201678"/>
              </a:xfrm>
              <a:prstGeom prst="rect">
                <a:avLst/>
              </a:prstGeom>
              <a:solidFill>
                <a:schemeClr val="accent1">
                  <a:lumMod val="50000"/>
                  <a:lumOff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221 Service closed</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sp>
        <p:nvSpPr>
          <p:cNvPr id="3" name="标题 2"/>
          <p:cNvSpPr>
            <a:spLocks noGrp="1"/>
          </p:cNvSpPr>
          <p:nvPr>
            <p:ph type="title"/>
          </p:nvPr>
        </p:nvSpPr>
        <p:spPr>
          <a:xfrm>
            <a:off x="660399" y="71438"/>
            <a:ext cx="10871202" cy="765175"/>
          </a:xfrm>
        </p:spPr>
        <p:txBody>
          <a:bodyPr>
            <a:normAutofit/>
          </a:bodyPr>
          <a:lstStyle/>
          <a:p>
            <a:r>
              <a:rPr lang="en-US" altLang="zh-CN" dirty="0"/>
              <a:t>SMTP </a:t>
            </a:r>
            <a:r>
              <a:rPr lang="zh-CN" altLang="en-US" dirty="0"/>
              <a:t>通信的三个阶段</a:t>
            </a:r>
            <a:r>
              <a:rPr lang="en-US" altLang="zh-CN" dirty="0"/>
              <a:t>——</a:t>
            </a:r>
            <a:r>
              <a:rPr lang="zh-CN" altLang="en-US" dirty="0"/>
              <a:t>释放连接</a:t>
            </a:r>
            <a:endParaRPr lang="zh-CN" altLang="en-US" dirty="0"/>
          </a:p>
        </p:txBody>
      </p:sp>
      <p:sp>
        <p:nvSpPr>
          <p:cNvPr id="4" name="内容占位符 3"/>
          <p:cNvSpPr>
            <a:spLocks noGrp="1"/>
          </p:cNvSpPr>
          <p:nvPr>
            <p:ph idx="1"/>
          </p:nvPr>
        </p:nvSpPr>
        <p:spPr>
          <a:xfrm>
            <a:off x="660399" y="1052515"/>
            <a:ext cx="10871202" cy="5183186"/>
          </a:xfrm>
        </p:spPr>
        <p:txBody>
          <a:bodyPr/>
          <a:lstStyle/>
          <a:p>
            <a:pPr>
              <a:lnSpc>
                <a:spcPct val="130000"/>
              </a:lnSpc>
              <a:spcBef>
                <a:spcPts val="600"/>
              </a:spcBef>
            </a:pPr>
            <a:r>
              <a:rPr lang="zh-CN" altLang="en-US" sz="2800" dirty="0">
                <a:latin typeface="+mn-ea"/>
              </a:rPr>
              <a:t>邮件发送完毕后，</a:t>
            </a:r>
            <a:r>
              <a:rPr lang="en-US" altLang="zh-CN" sz="2800" dirty="0">
                <a:latin typeface="+mn-ea"/>
              </a:rPr>
              <a:t>SMTP</a:t>
            </a:r>
            <a:r>
              <a:rPr lang="zh-CN" altLang="en-US" sz="2800" dirty="0">
                <a:latin typeface="+mn-ea"/>
              </a:rPr>
              <a:t>客户应发送</a:t>
            </a:r>
            <a:r>
              <a:rPr lang="en-US" altLang="zh-CN" sz="2800" dirty="0">
                <a:latin typeface="+mn-ea"/>
              </a:rPr>
              <a:t>QUIT</a:t>
            </a:r>
            <a:r>
              <a:rPr lang="zh-CN" altLang="en-US" sz="2800" dirty="0">
                <a:latin typeface="+mn-ea"/>
              </a:rPr>
              <a:t>命令</a:t>
            </a:r>
            <a:endParaRPr lang="en-US" altLang="zh-CN" sz="2800" dirty="0">
              <a:latin typeface="+mn-ea"/>
            </a:endParaRPr>
          </a:p>
          <a:p>
            <a:pPr>
              <a:lnSpc>
                <a:spcPct val="130000"/>
              </a:lnSpc>
              <a:spcBef>
                <a:spcPts val="600"/>
              </a:spcBef>
            </a:pPr>
            <a:r>
              <a:rPr lang="en-US" altLang="zh-CN" sz="2800" dirty="0">
                <a:latin typeface="+mn-ea"/>
              </a:rPr>
              <a:t>SMTP</a:t>
            </a:r>
            <a:r>
              <a:rPr lang="zh-CN" altLang="en-US" sz="2800" dirty="0">
                <a:latin typeface="+mn-ea"/>
              </a:rPr>
              <a:t>服务器返回的信息是“</a:t>
            </a:r>
            <a:r>
              <a:rPr lang="en-US" altLang="zh-CN" sz="2800" dirty="0">
                <a:latin typeface="+mn-ea"/>
              </a:rPr>
              <a:t>221 close connection”</a:t>
            </a:r>
            <a:r>
              <a:rPr lang="zh-CN" altLang="en-US" sz="2800" dirty="0">
                <a:latin typeface="+mn-ea"/>
              </a:rPr>
              <a:t>，表示</a:t>
            </a:r>
            <a:r>
              <a:rPr lang="en-US" altLang="zh-CN" sz="2800" dirty="0">
                <a:latin typeface="+mn-ea"/>
              </a:rPr>
              <a:t>SMTP</a:t>
            </a:r>
            <a:r>
              <a:rPr lang="zh-CN" altLang="en-US" sz="2800" dirty="0">
                <a:latin typeface="+mn-ea"/>
              </a:rPr>
              <a:t>同意释放</a:t>
            </a:r>
            <a:r>
              <a:rPr lang="en-US" altLang="zh-CN" sz="2800" dirty="0">
                <a:latin typeface="+mn-ea"/>
              </a:rPr>
              <a:t>TCP</a:t>
            </a:r>
            <a:r>
              <a:rPr lang="zh-CN" altLang="en-US" sz="2800" dirty="0">
                <a:latin typeface="+mn-ea"/>
              </a:rPr>
              <a:t>连接</a:t>
            </a:r>
            <a:endParaRPr lang="en-US" altLang="zh-CN" sz="2800" dirty="0">
              <a:latin typeface="+mn-ea"/>
            </a:endParaRPr>
          </a:p>
          <a:p>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en-US" altLang="zh-CN" b="0" dirty="0">
                <a:latin typeface="+mj-ea"/>
                <a:ea typeface="+mj-ea"/>
                <a:cs typeface="Times New Roman" panose="02020603050405020304" pitchFamily="18" charset="0"/>
              </a:rPr>
              <a:t>SMTP </a:t>
            </a:r>
            <a:r>
              <a:rPr lang="zh-CN" altLang="en-US" b="0" dirty="0">
                <a:latin typeface="+mj-ea"/>
                <a:ea typeface="+mj-ea"/>
                <a:cs typeface="Times New Roman" panose="02020603050405020304" pitchFamily="18" charset="0"/>
              </a:rPr>
              <a:t>通信的三个阶段：邮件传送过程中的应答消息类别</a:t>
            </a:r>
            <a:endParaRPr lang="zh-CN" altLang="en-US" b="0" dirty="0">
              <a:latin typeface="+mj-ea"/>
              <a:ea typeface="+mj-ea"/>
              <a:cs typeface="Times New Roman" panose="02020603050405020304" pitchFamily="18" charset="0"/>
            </a:endParaRPr>
          </a:p>
        </p:txBody>
      </p:sp>
      <p:graphicFrame>
        <p:nvGraphicFramePr>
          <p:cNvPr id="4" name="表格 3"/>
          <p:cNvGraphicFramePr>
            <a:graphicFrameLocks noGrp="1"/>
          </p:cNvGraphicFramePr>
          <p:nvPr/>
        </p:nvGraphicFramePr>
        <p:xfrm>
          <a:off x="660400" y="1130300"/>
          <a:ext cx="10858500" cy="5328000"/>
        </p:xfrm>
        <a:graphic>
          <a:graphicData uri="http://schemas.openxmlformats.org/drawingml/2006/table">
            <a:tbl>
              <a:tblPr firstRow="1" firstCol="1" bandRow="1">
                <a:tableStyleId>{91EBBBCC-DAD2-459C-BE2E-F6DE35CF9A28}</a:tableStyleId>
              </a:tblPr>
              <a:tblGrid>
                <a:gridCol w="1092200"/>
                <a:gridCol w="4602480"/>
                <a:gridCol w="1117600"/>
                <a:gridCol w="4046220"/>
              </a:tblGrid>
              <a:tr h="444000">
                <a:tc>
                  <a:txBody>
                    <a:bodyPr/>
                    <a:lstStyle/>
                    <a:p>
                      <a:pPr algn="ctr">
                        <a:lnSpc>
                          <a:spcPct val="100000"/>
                        </a:lnSpc>
                      </a:pPr>
                      <a:r>
                        <a:rPr lang="zh-CN" sz="1200" kern="100" dirty="0">
                          <a:effectLst/>
                        </a:rPr>
                        <a:t>应答代码</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dirty="0">
                          <a:effectLst/>
                        </a:rPr>
                        <a:t>含义</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a:effectLst/>
                        </a:rPr>
                        <a:t>应答代码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00000"/>
                        </a:lnSpc>
                      </a:pPr>
                      <a:r>
                        <a:rPr lang="zh-CN" sz="1200" kern="100">
                          <a:effectLst/>
                        </a:rPr>
                        <a:t>含义</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r>
              <a:tr h="444000">
                <a:tc>
                  <a:txBody>
                    <a:bodyPr/>
                    <a:lstStyle/>
                    <a:p>
                      <a:pPr algn="ctr">
                        <a:lnSpc>
                          <a:spcPct val="100000"/>
                        </a:lnSpc>
                      </a:pPr>
                      <a:r>
                        <a:rPr lang="en-US" sz="1400" b="1" kern="100" dirty="0">
                          <a:effectLst/>
                        </a:rPr>
                        <a:t>500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格式错误，命令不可识别（此错误也包括命令行过长）</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501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参数格式错误</a:t>
                      </a:r>
                      <a:endParaRPr lang="zh-CN" sz="1400" kern="10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502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命令不可实现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503</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错误的命令序列</a:t>
                      </a:r>
                      <a:endParaRPr lang="zh-CN" sz="1400" kern="10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504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命令参数不可实现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211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系统状态或系统帮助响应</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214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帮助信息</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220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服务就绪</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221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服务关闭传输信道</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421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服务未就绪，关闭传输信道（当必须关闭时，此应答可以作为对任何命令的响应）</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250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要求的邮件操作完成</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251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用户非本地</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450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要求的邮件操作未完成，邮箱不可用（例如，邮箱忙）</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550</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要求的邮件操作未完成，邮箱不可用（例如，邮箱未找到，或不可访问）</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451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放弃要求的操作；处理过程中出错</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551</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用户非本地，请尝试</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452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系统存储不足，要求的操作未执行</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552</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过量的存储分配，要求的操作未执行</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553</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a:effectLst/>
                        </a:rPr>
                        <a:t>邮箱名不可用，要求的操作未执行（例如邮箱格式错误）</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b="1" kern="100" dirty="0">
                          <a:effectLst/>
                        </a:rPr>
                        <a:t>354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开始邮件输入，以“</a:t>
                      </a:r>
                      <a:r>
                        <a:rPr lang="en-US" sz="1400" kern="100" dirty="0">
                          <a:effectLst/>
                        </a:rPr>
                        <a:t>.</a:t>
                      </a:r>
                      <a:r>
                        <a:rPr lang="zh-CN" sz="1400" kern="100" dirty="0">
                          <a:effectLst/>
                        </a:rPr>
                        <a:t>”结束</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r h="444000">
                <a:tc>
                  <a:txBody>
                    <a:bodyPr/>
                    <a:lstStyle/>
                    <a:p>
                      <a:pPr algn="ctr">
                        <a:lnSpc>
                          <a:spcPct val="100000"/>
                        </a:lnSpc>
                      </a:pPr>
                      <a:r>
                        <a:rPr lang="en-US" sz="1400" b="1" kern="100" dirty="0">
                          <a:effectLst/>
                        </a:rPr>
                        <a:t>554</a:t>
                      </a:r>
                      <a:endParaRPr lang="zh-CN" sz="1400" b="1"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zh-CN" sz="1400" kern="100" dirty="0">
                          <a:effectLst/>
                        </a:rPr>
                        <a:t>操作失败</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kern="100">
                          <a:effectLst/>
                        </a:rPr>
                        <a:t> </a:t>
                      </a:r>
                      <a:endParaRPr lang="zh-CN" sz="14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lnSpc>
                          <a:spcPct val="100000"/>
                        </a:lnSpc>
                      </a:pPr>
                      <a:r>
                        <a:rPr lang="en-US" sz="1400" kern="100" dirty="0">
                          <a:effectLst/>
                        </a:rPr>
                        <a:t> </a:t>
                      </a:r>
                      <a:endParaRPr lang="zh-CN" sz="1400" kern="100" dirty="0">
                        <a:effectLst/>
                        <a:latin typeface="Times New Roman" panose="02020603050405020304" pitchFamily="18" charset="0"/>
                        <a:ea typeface="宋体" panose="02010600030101010101" pitchFamily="2" charset="-122"/>
                      </a:endParaRPr>
                    </a:p>
                  </a:txBody>
                  <a:tcPr marL="0" marR="0" marT="0" marB="0" anchor="ctr"/>
                </a:tc>
              </a:tr>
            </a:tbl>
          </a:graphicData>
        </a:graphic>
      </p:graphicFrame>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邮件读取协议：</a:t>
            </a:r>
            <a:r>
              <a:rPr lang="en-US" altLang="zh-CN" dirty="0"/>
              <a:t>POP3</a:t>
            </a:r>
            <a:r>
              <a:rPr lang="zh-CN" altLang="en-US" dirty="0"/>
              <a:t>和</a:t>
            </a:r>
            <a:r>
              <a:rPr lang="en-US" altLang="zh-CN" dirty="0"/>
              <a:t>IMAP</a:t>
            </a:r>
            <a:endParaRPr lang="zh-CN" altLang="en-US" dirty="0"/>
          </a:p>
        </p:txBody>
      </p:sp>
      <p:sp>
        <p:nvSpPr>
          <p:cNvPr id="3" name="内容占位符 2"/>
          <p:cNvSpPr>
            <a:spLocks noGrp="1"/>
          </p:cNvSpPr>
          <p:nvPr>
            <p:ph idx="1"/>
          </p:nvPr>
        </p:nvSpPr>
        <p:spPr>
          <a:xfrm>
            <a:off x="660399" y="1052515"/>
            <a:ext cx="10871202" cy="5183186"/>
          </a:xfrm>
        </p:spPr>
        <p:txBody>
          <a:bodyPr/>
          <a:lstStyle/>
          <a:p>
            <a:r>
              <a:rPr lang="zh-CN" altLang="en-US" sz="2800" dirty="0">
                <a:latin typeface="+mn-ea"/>
              </a:rPr>
              <a:t>两个常用的邮件读取协议：</a:t>
            </a:r>
            <a:endParaRPr lang="zh-CN" altLang="en-US" sz="2800" dirty="0">
              <a:latin typeface="+mn-ea"/>
            </a:endParaRPr>
          </a:p>
          <a:p>
            <a:pPr lvl="1">
              <a:buClr>
                <a:srgbClr val="00B050"/>
              </a:buClr>
            </a:pPr>
            <a:r>
              <a:rPr lang="en-US" altLang="zh-CN" sz="2400" dirty="0">
                <a:latin typeface="+mn-ea"/>
              </a:rPr>
              <a:t>POP3</a:t>
            </a:r>
            <a:r>
              <a:rPr lang="zh-CN" altLang="en-US" sz="2400" dirty="0">
                <a:latin typeface="+mn-ea"/>
              </a:rPr>
              <a:t>：邮局协议 </a:t>
            </a:r>
            <a:r>
              <a:rPr lang="en-US" altLang="zh-CN" sz="2400" dirty="0">
                <a:latin typeface="+mn-ea"/>
              </a:rPr>
              <a:t>(Post Office Protocol) </a:t>
            </a:r>
            <a:r>
              <a:rPr lang="zh-CN" altLang="en-US" sz="2400" dirty="0">
                <a:latin typeface="+mn-ea"/>
              </a:rPr>
              <a:t>第</a:t>
            </a:r>
            <a:r>
              <a:rPr lang="en-US" altLang="zh-CN" sz="2400" dirty="0">
                <a:latin typeface="+mn-ea"/>
              </a:rPr>
              <a:t>3</a:t>
            </a:r>
            <a:r>
              <a:rPr lang="zh-CN" altLang="en-US" sz="2400" dirty="0">
                <a:latin typeface="+mn-ea"/>
              </a:rPr>
              <a:t>个版本 </a:t>
            </a:r>
            <a:endParaRPr lang="zh-CN" altLang="en-US" sz="2400" dirty="0">
              <a:latin typeface="+mn-ea"/>
            </a:endParaRPr>
          </a:p>
          <a:p>
            <a:pPr lvl="1">
              <a:buClr>
                <a:srgbClr val="00B050"/>
              </a:buClr>
            </a:pPr>
            <a:r>
              <a:rPr lang="en-US" altLang="zh-CN" sz="2400" dirty="0">
                <a:latin typeface="+mn-ea"/>
              </a:rPr>
              <a:t>IMAP</a:t>
            </a:r>
            <a:r>
              <a:rPr lang="zh-CN" altLang="en-US" sz="2400" dirty="0">
                <a:latin typeface="+mn-ea"/>
              </a:rPr>
              <a:t>：网际报文存取协议 </a:t>
            </a:r>
            <a:r>
              <a:rPr lang="en-US" altLang="zh-CN" sz="2400" dirty="0">
                <a:latin typeface="+mn-ea"/>
              </a:rPr>
              <a:t>(Internet Message Access Protocol)</a:t>
            </a:r>
            <a:endParaRPr lang="en-US" altLang="zh-CN" sz="2400" dirty="0">
              <a:latin typeface="+mn-ea"/>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71438"/>
            <a:ext cx="10871202" cy="765175"/>
          </a:xfrm>
        </p:spPr>
        <p:txBody>
          <a:bodyPr>
            <a:normAutofit/>
          </a:bodyPr>
          <a:lstStyle/>
          <a:p>
            <a:r>
              <a:rPr lang="en-US" altLang="zh-CN" dirty="0"/>
              <a:t>POP3</a:t>
            </a:r>
            <a:r>
              <a:rPr lang="zh-CN" altLang="en-US" dirty="0"/>
              <a:t>协议</a:t>
            </a:r>
            <a:endParaRPr lang="zh-CN" altLang="en-US" dirty="0"/>
          </a:p>
        </p:txBody>
      </p:sp>
      <p:sp>
        <p:nvSpPr>
          <p:cNvPr id="5" name="内容占位符 4"/>
          <p:cNvSpPr>
            <a:spLocks noGrp="1"/>
          </p:cNvSpPr>
          <p:nvPr>
            <p:ph idx="1"/>
          </p:nvPr>
        </p:nvSpPr>
        <p:spPr>
          <a:xfrm>
            <a:off x="660399" y="1052515"/>
            <a:ext cx="10871202" cy="5183186"/>
          </a:xfrm>
        </p:spPr>
        <p:txBody>
          <a:bodyPr>
            <a:normAutofit/>
          </a:bodyPr>
          <a:lstStyle/>
          <a:p>
            <a:pPr>
              <a:lnSpc>
                <a:spcPct val="130000"/>
              </a:lnSpc>
              <a:spcBef>
                <a:spcPts val="600"/>
              </a:spcBef>
            </a:pPr>
            <a:r>
              <a:rPr lang="en-US" altLang="zh-CN" dirty="0">
                <a:latin typeface="+mn-ea"/>
              </a:rPr>
              <a:t>POP3</a:t>
            </a:r>
            <a:r>
              <a:rPr lang="zh-CN" altLang="en-US" dirty="0">
                <a:latin typeface="+mn-ea"/>
              </a:rPr>
              <a:t>由</a:t>
            </a:r>
            <a:r>
              <a:rPr lang="en-US" altLang="zh-CN" dirty="0">
                <a:latin typeface="+mn-ea"/>
              </a:rPr>
              <a:t>RFC1939</a:t>
            </a:r>
            <a:r>
              <a:rPr lang="zh-CN" altLang="en-US" dirty="0">
                <a:latin typeface="+mn-ea"/>
              </a:rPr>
              <a:t>定义，是一个非常简单的邮件读取协议</a:t>
            </a:r>
            <a:endParaRPr lang="zh-CN" altLang="en-US" dirty="0">
              <a:latin typeface="+mn-ea"/>
            </a:endParaRPr>
          </a:p>
          <a:p>
            <a:pPr>
              <a:lnSpc>
                <a:spcPct val="130000"/>
              </a:lnSpc>
              <a:spcBef>
                <a:spcPts val="600"/>
              </a:spcBef>
            </a:pPr>
            <a:r>
              <a:rPr lang="en-US" altLang="zh-CN" dirty="0">
                <a:latin typeface="+mn-ea"/>
                <a:sym typeface="+mn-ea"/>
              </a:rPr>
              <a:t>POP3</a:t>
            </a:r>
            <a:r>
              <a:rPr lang="zh-CN" altLang="en-US" dirty="0">
                <a:latin typeface="+mn-ea"/>
                <a:sym typeface="+mn-ea"/>
              </a:rPr>
              <a:t>使用客户</a:t>
            </a:r>
            <a:r>
              <a:rPr lang="en-US" altLang="zh-CN" dirty="0">
                <a:latin typeface="+mn-ea"/>
                <a:sym typeface="+mn-ea"/>
              </a:rPr>
              <a:t>/</a:t>
            </a:r>
            <a:r>
              <a:rPr lang="zh-CN" altLang="en-US" dirty="0">
                <a:latin typeface="+mn-ea"/>
                <a:sym typeface="+mn-ea"/>
              </a:rPr>
              <a:t>服务器工作方式，在接收邮件的用户</a:t>
            </a:r>
            <a:r>
              <a:rPr lang="en-US" altLang="zh-CN" dirty="0">
                <a:latin typeface="+mn-ea"/>
                <a:sym typeface="+mn-ea"/>
              </a:rPr>
              <a:t>PC</a:t>
            </a:r>
            <a:r>
              <a:rPr lang="zh-CN" altLang="en-US" dirty="0">
                <a:latin typeface="+mn-ea"/>
                <a:sym typeface="+mn-ea"/>
              </a:rPr>
              <a:t>机中必须运行</a:t>
            </a:r>
            <a:r>
              <a:rPr lang="en-US" altLang="zh-CN" dirty="0">
                <a:latin typeface="+mn-ea"/>
                <a:sym typeface="+mn-ea"/>
              </a:rPr>
              <a:t>POP</a:t>
            </a:r>
            <a:r>
              <a:rPr lang="zh-CN" altLang="en-US" dirty="0">
                <a:latin typeface="+mn-ea"/>
                <a:sym typeface="+mn-ea"/>
              </a:rPr>
              <a:t>客户程序，而在用户所连接的</a:t>
            </a:r>
            <a:r>
              <a:rPr lang="en-US" altLang="zh-CN" dirty="0">
                <a:latin typeface="+mn-ea"/>
                <a:sym typeface="+mn-ea"/>
              </a:rPr>
              <a:t>ISP</a:t>
            </a:r>
            <a:r>
              <a:rPr lang="zh-CN" altLang="en-US" dirty="0">
                <a:latin typeface="+mn-ea"/>
                <a:sym typeface="+mn-ea"/>
              </a:rPr>
              <a:t>的邮件服务器中则运行</a:t>
            </a:r>
            <a:r>
              <a:rPr lang="en-US" altLang="zh-CN" dirty="0">
                <a:latin typeface="+mn-ea"/>
                <a:sym typeface="+mn-ea"/>
              </a:rPr>
              <a:t>POP</a:t>
            </a:r>
            <a:r>
              <a:rPr lang="zh-CN" altLang="en-US" dirty="0">
                <a:latin typeface="+mn-ea"/>
                <a:sym typeface="+mn-ea"/>
              </a:rPr>
              <a:t>服务器程序</a:t>
            </a:r>
            <a:endParaRPr lang="zh-CN" altLang="en-US" dirty="0">
              <a:latin typeface="+mn-ea"/>
              <a:sym typeface="+mn-ea"/>
            </a:endParaRPr>
          </a:p>
          <a:p>
            <a:pPr>
              <a:lnSpc>
                <a:spcPct val="130000"/>
              </a:lnSpc>
              <a:spcBef>
                <a:spcPts val="600"/>
              </a:spcBef>
            </a:pPr>
            <a:r>
              <a:rPr lang="en-US" altLang="zh-CN" dirty="0">
                <a:latin typeface="+mn-ea"/>
              </a:rPr>
              <a:t>POP3</a:t>
            </a:r>
            <a:r>
              <a:rPr lang="zh-CN" altLang="en-US" dirty="0">
                <a:latin typeface="+mn-ea"/>
              </a:rPr>
              <a:t>协议基于 </a:t>
            </a:r>
            <a:r>
              <a:rPr lang="en-US" altLang="zh-CN" dirty="0">
                <a:latin typeface="+mn-ea"/>
              </a:rPr>
              <a:t>TCP </a:t>
            </a:r>
            <a:r>
              <a:rPr lang="zh-CN" altLang="en-US" dirty="0">
                <a:latin typeface="+mn-ea"/>
              </a:rPr>
              <a:t>连接的，端口号 </a:t>
            </a:r>
            <a:r>
              <a:rPr lang="en-US" altLang="zh-CN" dirty="0">
                <a:latin typeface="+mn-ea"/>
              </a:rPr>
              <a:t>110</a:t>
            </a:r>
            <a:endParaRPr lang="zh-CN" altLang="en-US" dirty="0">
              <a:latin typeface="+mn-ea"/>
            </a:endParaRPr>
          </a:p>
        </p:txBody>
      </p:sp>
      <p:grpSp>
        <p:nvGrpSpPr>
          <p:cNvPr id="40" name="组合 39"/>
          <p:cNvGrpSpPr/>
          <p:nvPr/>
        </p:nvGrpSpPr>
        <p:grpSpPr>
          <a:xfrm>
            <a:off x="920192" y="3541232"/>
            <a:ext cx="10351616" cy="2416793"/>
            <a:chOff x="1084275" y="3994398"/>
            <a:chExt cx="10351616" cy="2416793"/>
          </a:xfrm>
        </p:grpSpPr>
        <p:grpSp>
          <p:nvGrpSpPr>
            <p:cNvPr id="76" name="组合 75"/>
            <p:cNvGrpSpPr/>
            <p:nvPr/>
          </p:nvGrpSpPr>
          <p:grpSpPr>
            <a:xfrm>
              <a:off x="1467426" y="3994398"/>
              <a:ext cx="9417628" cy="2416793"/>
              <a:chOff x="762628" y="1493712"/>
              <a:chExt cx="10135234" cy="2835008"/>
            </a:xfrm>
          </p:grpSpPr>
          <p:sp>
            <p:nvSpPr>
              <p:cNvPr id="81" name="Rectangle 386"/>
              <p:cNvSpPr>
                <a:spLocks noChangeArrowheads="1"/>
              </p:cNvSpPr>
              <p:nvPr/>
            </p:nvSpPr>
            <p:spPr bwMode="auto">
              <a:xfrm>
                <a:off x="3754891" y="2253706"/>
                <a:ext cx="907249" cy="1795356"/>
              </a:xfrm>
              <a:prstGeom prst="rect">
                <a:avLst/>
              </a:prstGeom>
              <a:solidFill>
                <a:srgbClr val="FFFFFF"/>
              </a:solidFill>
              <a:ln w="28575" algn="ctr">
                <a:solidFill>
                  <a:srgbClr val="0000FF"/>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82" name="Rectangle 387"/>
              <p:cNvSpPr>
                <a:spLocks noChangeArrowheads="1"/>
              </p:cNvSpPr>
              <p:nvPr/>
            </p:nvSpPr>
            <p:spPr bwMode="auto">
              <a:xfrm>
                <a:off x="1938726" y="2253706"/>
                <a:ext cx="907249" cy="1795356"/>
              </a:xfrm>
              <a:prstGeom prst="rect">
                <a:avLst/>
              </a:prstGeom>
              <a:noFill/>
              <a:ln w="28575">
                <a:solidFill>
                  <a:srgbClr val="FF66CC"/>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83" name="Line 388"/>
              <p:cNvSpPr>
                <a:spLocks noChangeShapeType="1"/>
              </p:cNvSpPr>
              <p:nvPr/>
            </p:nvSpPr>
            <p:spPr bwMode="auto">
              <a:xfrm>
                <a:off x="2574132" y="2710735"/>
                <a:ext cx="1255808"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84" name="Oval 397"/>
              <p:cNvSpPr>
                <a:spLocks noChangeArrowheads="1"/>
              </p:cNvSpPr>
              <p:nvPr/>
            </p:nvSpPr>
            <p:spPr bwMode="auto">
              <a:xfrm>
                <a:off x="2013774" y="2338887"/>
                <a:ext cx="755487" cy="742060"/>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SMTP</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客户</a:t>
                </a:r>
                <a:endParaRPr kumimoji="1" lang="zh-CN" altLang="en-US" sz="1200" b="1" dirty="0">
                  <a:latin typeface="微软雅黑" panose="020B0503020204020204" pitchFamily="34" charset="-122"/>
                  <a:ea typeface="微软雅黑" panose="020B0503020204020204" pitchFamily="34" charset="-122"/>
                </a:endParaRPr>
              </a:p>
            </p:txBody>
          </p:sp>
          <p:sp>
            <p:nvSpPr>
              <p:cNvPr id="85" name="Oval 405"/>
              <p:cNvSpPr>
                <a:spLocks noChangeArrowheads="1"/>
              </p:cNvSpPr>
              <p:nvPr/>
            </p:nvSpPr>
            <p:spPr bwMode="auto">
              <a:xfrm>
                <a:off x="3831608" y="2338887"/>
                <a:ext cx="755487" cy="742060"/>
              </a:xfrm>
              <a:prstGeom prst="ellipse">
                <a:avLst/>
              </a:prstGeom>
              <a:solidFill>
                <a:schemeClr val="bg1"/>
              </a:solidFill>
              <a:ln w="9525">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SMTP</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sp>
            <p:nvSpPr>
              <p:cNvPr id="86" name="Oval 406"/>
              <p:cNvSpPr>
                <a:spLocks noChangeArrowheads="1"/>
              </p:cNvSpPr>
              <p:nvPr/>
            </p:nvSpPr>
            <p:spPr bwMode="auto">
              <a:xfrm>
                <a:off x="3831608" y="3156300"/>
                <a:ext cx="755487" cy="742057"/>
              </a:xfrm>
              <a:prstGeom prst="ellipse">
                <a:avLst/>
              </a:prstGeom>
              <a:solidFill>
                <a:srgbClr val="FFFF00"/>
              </a:solidFill>
              <a:ln w="9525" algn="ctr">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SMTP</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87" name="Text Box 399"/>
              <p:cNvSpPr txBox="1">
                <a:spLocks noChangeArrowheads="1"/>
              </p:cNvSpPr>
              <p:nvPr/>
            </p:nvSpPr>
            <p:spPr bwMode="auto">
              <a:xfrm>
                <a:off x="762628"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用户</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latin typeface="微软雅黑" panose="020B0503020204020204" pitchFamily="34" charset="-122"/>
                    <a:ea typeface="微软雅黑" panose="020B0503020204020204" pitchFamily="34" charset="-122"/>
                  </a:rPr>
                  <a:t>发件人</a:t>
                </a:r>
                <a:endParaRPr kumimoji="1" lang="zh-CN" altLang="en-US" sz="1200" b="1" dirty="0">
                  <a:latin typeface="微软雅黑" panose="020B0503020204020204" pitchFamily="34" charset="-122"/>
                  <a:ea typeface="微软雅黑" panose="020B0503020204020204" pitchFamily="34" charset="-122"/>
                </a:endParaRPr>
              </a:p>
            </p:txBody>
          </p:sp>
          <p:sp>
            <p:nvSpPr>
              <p:cNvPr id="88" name="Rectangle 385"/>
              <p:cNvSpPr>
                <a:spLocks noChangeArrowheads="1"/>
              </p:cNvSpPr>
              <p:nvPr/>
            </p:nvSpPr>
            <p:spPr bwMode="auto">
              <a:xfrm>
                <a:off x="8843349" y="2265174"/>
                <a:ext cx="907249" cy="1783889"/>
              </a:xfrm>
              <a:prstGeom prst="rect">
                <a:avLst/>
              </a:prstGeom>
              <a:noFill/>
              <a:ln w="28575" algn="ctr">
                <a:solidFill>
                  <a:srgbClr val="FF66CC"/>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89" name="Text Box 393"/>
              <p:cNvSpPr txBox="1">
                <a:spLocks noChangeArrowheads="1"/>
              </p:cNvSpPr>
              <p:nvPr/>
            </p:nvSpPr>
            <p:spPr bwMode="auto">
              <a:xfrm>
                <a:off x="8047527" y="1825594"/>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读取</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邮件</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90" name="Text Box 395"/>
              <p:cNvSpPr txBox="1">
                <a:spLocks noChangeArrowheads="1"/>
              </p:cNvSpPr>
              <p:nvPr/>
            </p:nvSpPr>
            <p:spPr bwMode="auto">
              <a:xfrm>
                <a:off x="8068876" y="2722678"/>
                <a:ext cx="523334"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0000FF"/>
                    </a:solidFill>
                    <a:latin typeface="微软雅黑" panose="020B0503020204020204" pitchFamily="34" charset="-122"/>
                    <a:ea typeface="微软雅黑" panose="020B0503020204020204" pitchFamily="34" charset="-122"/>
                  </a:rPr>
                  <a:t>TCP</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91" name="Oval 398"/>
              <p:cNvSpPr>
                <a:spLocks noChangeArrowheads="1"/>
              </p:cNvSpPr>
              <p:nvPr/>
            </p:nvSpPr>
            <p:spPr bwMode="auto">
              <a:xfrm>
                <a:off x="8918397" y="2338887"/>
                <a:ext cx="755485" cy="742060"/>
              </a:xfrm>
              <a:prstGeom prst="ellipse">
                <a:avLst/>
              </a:prstGeom>
              <a:solidFill>
                <a:srgbClr val="FFFF00"/>
              </a:solidFill>
              <a:ln w="9525">
                <a:solidFill>
                  <a:schemeClr val="tx1"/>
                </a:solidFill>
                <a:round/>
              </a:ln>
              <a:effectLst/>
            </p:spPr>
            <p:txBody>
              <a:bodyPr wrap="none" anchor="ctr"/>
              <a:lstStyle/>
              <a:p>
                <a:pPr algn="ctr" eaLnBrk="1" hangingPunct="1"/>
                <a:r>
                  <a:rPr kumimoji="1" lang="en-US" altLang="zh-CN" sz="1200" b="1">
                    <a:latin typeface="微软雅黑" panose="020B0503020204020204" pitchFamily="34" charset="-122"/>
                    <a:ea typeface="微软雅黑" panose="020B0503020204020204" pitchFamily="34" charset="-122"/>
                  </a:rPr>
                  <a:t>POP3</a:t>
                </a:r>
                <a:endParaRPr kumimoji="1" lang="en-US" altLang="zh-CN" sz="1200" b="1">
                  <a:latin typeface="微软雅黑" panose="020B0503020204020204" pitchFamily="34" charset="-122"/>
                  <a:ea typeface="微软雅黑" panose="020B0503020204020204" pitchFamily="34" charset="-122"/>
                </a:endParaRPr>
              </a:p>
              <a:p>
                <a:pPr algn="ctr" eaLnBrk="1" hangingPunct="1"/>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92" name="Rectangle 401"/>
              <p:cNvSpPr>
                <a:spLocks noChangeArrowheads="1"/>
              </p:cNvSpPr>
              <p:nvPr/>
            </p:nvSpPr>
            <p:spPr bwMode="auto">
              <a:xfrm>
                <a:off x="7028849" y="2265174"/>
                <a:ext cx="907249" cy="1783889"/>
              </a:xfrm>
              <a:prstGeom prst="rect">
                <a:avLst/>
              </a:prstGeom>
              <a:noFill/>
              <a:ln w="28575" algn="ctr">
                <a:solidFill>
                  <a:srgbClr val="0000FF"/>
                </a:solidFill>
                <a:miter lim="800000"/>
              </a:ln>
              <a:effectLst/>
            </p:spPr>
            <p:txBody>
              <a:bodyPr wrap="none" anchor="ctr"/>
              <a:lstStyle/>
              <a:p>
                <a:pPr algn="ctr" eaLnBrk="1" hangingPunct="1"/>
                <a:endParaRPr lang="zh-CN" altLang="en-US" sz="1200" b="1">
                  <a:latin typeface="微软雅黑" panose="020B0503020204020204" pitchFamily="34" charset="-122"/>
                  <a:ea typeface="微软雅黑" panose="020B0503020204020204" pitchFamily="34" charset="-122"/>
                </a:endParaRPr>
              </a:p>
            </p:txBody>
          </p:sp>
          <p:sp>
            <p:nvSpPr>
              <p:cNvPr id="93" name="Oval 402"/>
              <p:cNvSpPr>
                <a:spLocks noChangeArrowheads="1"/>
              </p:cNvSpPr>
              <p:nvPr/>
            </p:nvSpPr>
            <p:spPr bwMode="auto">
              <a:xfrm>
                <a:off x="7103897" y="3156300"/>
                <a:ext cx="755485" cy="742057"/>
              </a:xfrm>
              <a:prstGeom prst="ellipse">
                <a:avLst/>
              </a:prstGeom>
              <a:solidFill>
                <a:schemeClr val="bg1"/>
              </a:solidFill>
              <a:ln w="9525" algn="ctr">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SMTP</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服务器</a:t>
                </a:r>
                <a:endParaRPr kumimoji="1" lang="zh-CN" altLang="en-US" sz="1200" b="1" dirty="0">
                  <a:latin typeface="微软雅黑" panose="020B0503020204020204" pitchFamily="34" charset="-122"/>
                  <a:ea typeface="微软雅黑" panose="020B0503020204020204" pitchFamily="34" charset="-122"/>
                </a:endParaRPr>
              </a:p>
            </p:txBody>
          </p:sp>
          <p:sp>
            <p:nvSpPr>
              <p:cNvPr id="94" name="Oval 403"/>
              <p:cNvSpPr>
                <a:spLocks noChangeArrowheads="1"/>
              </p:cNvSpPr>
              <p:nvPr/>
            </p:nvSpPr>
            <p:spPr bwMode="auto">
              <a:xfrm>
                <a:off x="7103897" y="2338887"/>
                <a:ext cx="755485" cy="742060"/>
              </a:xfrm>
              <a:prstGeom prst="ellipse">
                <a:avLst/>
              </a:prstGeom>
              <a:solidFill>
                <a:srgbClr val="00FFCC"/>
              </a:solidFill>
              <a:ln w="9525">
                <a:solidFill>
                  <a:schemeClr val="tx1"/>
                </a:solidFill>
                <a:round/>
              </a:ln>
              <a:effectLst/>
            </p:spPr>
            <p:txBody>
              <a:bodyPr wrap="none" anchor="ctr"/>
              <a:lstStyle/>
              <a:p>
                <a:pPr algn="ctr" eaLnBrk="1" hangingPunct="1"/>
                <a:r>
                  <a:rPr kumimoji="1" lang="en-US" altLang="zh-CN" sz="1200" b="1" dirty="0">
                    <a:latin typeface="微软雅黑" panose="020B0503020204020204" pitchFamily="34" charset="-122"/>
                    <a:ea typeface="微软雅黑" panose="020B0503020204020204" pitchFamily="34" charset="-122"/>
                  </a:rPr>
                  <a:t>POP3</a:t>
                </a:r>
                <a:endParaRPr kumimoji="1" lang="en-US" altLang="zh-CN" sz="1200" b="1" dirty="0">
                  <a:latin typeface="微软雅黑" panose="020B0503020204020204" pitchFamily="34" charset="-122"/>
                  <a:ea typeface="微软雅黑" panose="020B0503020204020204" pitchFamily="34" charset="-122"/>
                </a:endParaRPr>
              </a:p>
              <a:p>
                <a:pPr algn="ctr" eaLnBrk="1" hangingPunct="1"/>
                <a:r>
                  <a:rPr kumimoji="1" lang="zh-CN" altLang="en-US" sz="1200" b="1" dirty="0">
                    <a:latin typeface="微软雅黑" panose="020B0503020204020204" pitchFamily="34" charset="-122"/>
                    <a:ea typeface="微软雅黑" panose="020B0503020204020204" pitchFamily="34" charset="-122"/>
                  </a:rPr>
                  <a:t>服务器</a:t>
                </a:r>
                <a:endParaRPr kumimoji="1" lang="zh-CN" altLang="en-US" sz="1200" b="1" dirty="0">
                  <a:latin typeface="微软雅黑" panose="020B0503020204020204" pitchFamily="34" charset="-122"/>
                  <a:ea typeface="微软雅黑" panose="020B0503020204020204" pitchFamily="34" charset="-122"/>
                </a:endParaRPr>
              </a:p>
            </p:txBody>
          </p:sp>
          <p:grpSp>
            <p:nvGrpSpPr>
              <p:cNvPr id="95" name="组合 94"/>
              <p:cNvGrpSpPr/>
              <p:nvPr/>
            </p:nvGrpSpPr>
            <p:grpSpPr>
              <a:xfrm>
                <a:off x="2924846" y="1800793"/>
                <a:ext cx="673247" cy="1575107"/>
                <a:chOff x="2284524" y="1530300"/>
                <a:chExt cx="504935" cy="1181331"/>
              </a:xfrm>
            </p:grpSpPr>
            <p:sp>
              <p:nvSpPr>
                <p:cNvPr id="108" name="Text Box 391"/>
                <p:cNvSpPr txBox="1">
                  <a:spLocks noChangeArrowheads="1"/>
                </p:cNvSpPr>
                <p:nvPr/>
              </p:nvSpPr>
              <p:spPr bwMode="auto">
                <a:xfrm>
                  <a:off x="2319308" y="1530300"/>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发送</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邮件</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9" name="Text Box 394"/>
                <p:cNvSpPr txBox="1">
                  <a:spLocks noChangeArrowheads="1"/>
                </p:cNvSpPr>
                <p:nvPr/>
              </p:nvSpPr>
              <p:spPr bwMode="auto">
                <a:xfrm>
                  <a:off x="2333442" y="2243553"/>
                  <a:ext cx="392501" cy="46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0000FF"/>
                      </a:solidFill>
                      <a:latin typeface="微软雅黑" panose="020B0503020204020204" pitchFamily="34" charset="-122"/>
                      <a:ea typeface="微软雅黑" panose="020B0503020204020204" pitchFamily="34" charset="-122"/>
                    </a:rPr>
                    <a:t>TCP</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10" name="Text Box 389"/>
                <p:cNvSpPr txBox="1">
                  <a:spLocks noChangeArrowheads="1"/>
                </p:cNvSpPr>
                <p:nvPr/>
              </p:nvSpPr>
              <p:spPr bwMode="auto">
                <a:xfrm>
                  <a:off x="2284524" y="1925628"/>
                  <a:ext cx="504935" cy="26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C00000"/>
                      </a:solidFill>
                      <a:latin typeface="微软雅黑" panose="020B0503020204020204" pitchFamily="34" charset="-122"/>
                      <a:ea typeface="微软雅黑" panose="020B0503020204020204" pitchFamily="34" charset="-122"/>
                    </a:rPr>
                    <a:t>SMTP</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grpSp>
          <p:sp>
            <p:nvSpPr>
              <p:cNvPr id="96" name="Text Box 396"/>
              <p:cNvSpPr txBox="1">
                <a:spLocks noChangeArrowheads="1"/>
              </p:cNvSpPr>
              <p:nvPr/>
            </p:nvSpPr>
            <p:spPr bwMode="auto">
              <a:xfrm>
                <a:off x="370557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发送方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97" name="Text Box 399"/>
              <p:cNvSpPr txBox="1">
                <a:spLocks noChangeArrowheads="1"/>
              </p:cNvSpPr>
              <p:nvPr/>
            </p:nvSpPr>
            <p:spPr bwMode="auto">
              <a:xfrm>
                <a:off x="1965276"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发件方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98" name="Text Box 390"/>
              <p:cNvSpPr txBox="1">
                <a:spLocks noChangeArrowheads="1"/>
              </p:cNvSpPr>
              <p:nvPr/>
            </p:nvSpPr>
            <p:spPr bwMode="auto">
              <a:xfrm>
                <a:off x="8011884" y="2326500"/>
                <a:ext cx="645990" cy="34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en-US" altLang="zh-CN" sz="1200" b="1" dirty="0">
                    <a:solidFill>
                      <a:srgbClr val="C00000"/>
                    </a:solidFill>
                    <a:latin typeface="微软雅黑" panose="020B0503020204020204" pitchFamily="34" charset="-122"/>
                    <a:ea typeface="微软雅黑" panose="020B0503020204020204" pitchFamily="34" charset="-122"/>
                  </a:rPr>
                  <a:t>POP3</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99" name="Text Box 400"/>
              <p:cNvSpPr txBox="1">
                <a:spLocks noChangeArrowheads="1"/>
              </p:cNvSpPr>
              <p:nvPr/>
            </p:nvSpPr>
            <p:spPr bwMode="auto">
              <a:xfrm>
                <a:off x="6963498" y="1630659"/>
                <a:ext cx="1013959"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接收方</a:t>
                </a:r>
                <a:endParaRPr kumimoji="1" lang="zh-CN" altLang="en-US"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邮件服务器</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00" name="Text Box 407"/>
              <p:cNvSpPr txBox="1">
                <a:spLocks noChangeArrowheads="1"/>
              </p:cNvSpPr>
              <p:nvPr/>
            </p:nvSpPr>
            <p:spPr bwMode="auto">
              <a:xfrm>
                <a:off x="8880304" y="1630659"/>
                <a:ext cx="850417"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接收方</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solidFill>
                      <a:srgbClr val="C00000"/>
                    </a:solidFill>
                    <a:latin typeface="微软雅黑" panose="020B0503020204020204" pitchFamily="34" charset="-122"/>
                    <a:ea typeface="微软雅黑" panose="020B0503020204020204" pitchFamily="34" charset="-122"/>
                  </a:rPr>
                  <a:t>用户代理</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01" name="Line 408"/>
              <p:cNvSpPr>
                <a:spLocks noChangeShapeType="1"/>
              </p:cNvSpPr>
              <p:nvPr/>
            </p:nvSpPr>
            <p:spPr bwMode="auto">
              <a:xfrm flipV="1">
                <a:off x="7859383" y="2710735"/>
                <a:ext cx="1059015"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200" b="1">
                  <a:latin typeface="微软雅黑" panose="020B0503020204020204" pitchFamily="34" charset="-122"/>
                  <a:ea typeface="微软雅黑" panose="020B0503020204020204" pitchFamily="34" charset="-122"/>
                </a:endParaRPr>
              </a:p>
            </p:txBody>
          </p:sp>
          <p:sp>
            <p:nvSpPr>
              <p:cNvPr id="102" name="Text Box 399"/>
              <p:cNvSpPr txBox="1">
                <a:spLocks noChangeArrowheads="1"/>
              </p:cNvSpPr>
              <p:nvPr/>
            </p:nvSpPr>
            <p:spPr bwMode="auto">
              <a:xfrm>
                <a:off x="10210986" y="1630659"/>
                <a:ext cx="686876" cy="624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a:lnSpc>
                    <a:spcPts val="2000"/>
                  </a:lnSpc>
                </a:pPr>
                <a:r>
                  <a:rPr kumimoji="1" lang="zh-CN" altLang="en-US" sz="1200" b="1" dirty="0">
                    <a:latin typeface="微软雅黑" panose="020B0503020204020204" pitchFamily="34" charset="-122"/>
                    <a:ea typeface="微软雅黑" panose="020B0503020204020204" pitchFamily="34" charset="-122"/>
                  </a:rPr>
                  <a:t>用户</a:t>
                </a:r>
                <a:endParaRPr kumimoji="1" lang="en-US" altLang="zh-CN" sz="1200" b="1" dirty="0">
                  <a:latin typeface="微软雅黑" panose="020B0503020204020204" pitchFamily="34" charset="-122"/>
                  <a:ea typeface="微软雅黑" panose="020B0503020204020204" pitchFamily="34" charset="-122"/>
                </a:endParaRPr>
              </a:p>
              <a:p>
                <a:pPr algn="ctr">
                  <a:lnSpc>
                    <a:spcPts val="2000"/>
                  </a:lnSpc>
                </a:pPr>
                <a:r>
                  <a:rPr kumimoji="1" lang="zh-CN" altLang="en-US" sz="1200" b="1" dirty="0">
                    <a:latin typeface="微软雅黑" panose="020B0503020204020204" pitchFamily="34" charset="-122"/>
                    <a:ea typeface="微软雅黑" panose="020B0503020204020204" pitchFamily="34" charset="-122"/>
                  </a:rPr>
                  <a:t>收件人</a:t>
                </a:r>
                <a:endParaRPr kumimoji="1" lang="zh-CN" altLang="en-US" sz="1200" b="1" dirty="0">
                  <a:latin typeface="微软雅黑" panose="020B0503020204020204" pitchFamily="34" charset="-122"/>
                  <a:ea typeface="微软雅黑" panose="020B0503020204020204" pitchFamily="34" charset="-122"/>
                </a:endParaRPr>
              </a:p>
            </p:txBody>
          </p:sp>
          <p:sp>
            <p:nvSpPr>
              <p:cNvPr id="103" name="Line 404"/>
              <p:cNvSpPr>
                <a:spLocks noChangeShapeType="1"/>
              </p:cNvSpPr>
              <p:nvPr/>
            </p:nvSpPr>
            <p:spPr bwMode="auto">
              <a:xfrm flipV="1">
                <a:off x="4566432" y="3528147"/>
                <a:ext cx="2571524" cy="0"/>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100" b="1">
                  <a:latin typeface="微软雅黑" panose="020B0503020204020204" pitchFamily="34" charset="-122"/>
                  <a:ea typeface="微软雅黑" panose="020B0503020204020204" pitchFamily="34" charset="-122"/>
                </a:endParaRPr>
              </a:p>
            </p:txBody>
          </p:sp>
          <p:grpSp>
            <p:nvGrpSpPr>
              <p:cNvPr id="104" name="组合 103"/>
              <p:cNvGrpSpPr/>
              <p:nvPr/>
            </p:nvGrpSpPr>
            <p:grpSpPr>
              <a:xfrm>
                <a:off x="5169742" y="3154663"/>
                <a:ext cx="1376816" cy="895093"/>
                <a:chOff x="3968197" y="2490615"/>
                <a:chExt cx="1032612" cy="671319"/>
              </a:xfrm>
            </p:grpSpPr>
            <p:sp>
              <p:nvSpPr>
                <p:cNvPr id="106" name="Text Box 392"/>
                <p:cNvSpPr txBox="1">
                  <a:spLocks noChangeArrowheads="1"/>
                </p:cNvSpPr>
                <p:nvPr/>
              </p:nvSpPr>
              <p:spPr bwMode="auto">
                <a:xfrm>
                  <a:off x="3968197" y="2490615"/>
                  <a:ext cx="1032612" cy="22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发送邮件 </a:t>
                  </a:r>
                  <a:r>
                    <a:rPr kumimoji="1" lang="en-US" altLang="zh-CN" sz="1200" b="1" dirty="0">
                      <a:solidFill>
                        <a:srgbClr val="C00000"/>
                      </a:solidFill>
                      <a:latin typeface="微软雅黑" panose="020B0503020204020204" pitchFamily="34" charset="-122"/>
                      <a:ea typeface="微软雅黑" panose="020B0503020204020204" pitchFamily="34" charset="-122"/>
                    </a:rPr>
                    <a:t>SMTP</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107" name="Text Box 409"/>
                <p:cNvSpPr txBox="1">
                  <a:spLocks noChangeArrowheads="1"/>
                </p:cNvSpPr>
                <p:nvPr/>
              </p:nvSpPr>
              <p:spPr bwMode="auto">
                <a:xfrm>
                  <a:off x="4283665" y="2787929"/>
                  <a:ext cx="419638" cy="37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600">
                      <a:solidFill>
                        <a:schemeClr val="tx1"/>
                      </a:solidFill>
                      <a:latin typeface="Tahoma" panose="020B0604030504040204" pitchFamily="34" charset="0"/>
                      <a:ea typeface="宋体" panose="02010600030101010101" pitchFamily="2" charset="-122"/>
                    </a:defRPr>
                  </a:lvl1pPr>
                  <a:lvl2pPr marL="742950" indent="-285750">
                    <a:defRPr sz="3600">
                      <a:solidFill>
                        <a:schemeClr val="tx1"/>
                      </a:solidFill>
                      <a:latin typeface="Tahoma" panose="020B0604030504040204" pitchFamily="34" charset="0"/>
                      <a:ea typeface="宋体" panose="02010600030101010101" pitchFamily="2" charset="-122"/>
                    </a:defRPr>
                  </a:lvl2pPr>
                  <a:lvl3pPr marL="1143000" indent="-228600">
                    <a:defRPr sz="3600">
                      <a:solidFill>
                        <a:schemeClr val="tx1"/>
                      </a:solidFill>
                      <a:latin typeface="Tahoma" panose="020B0604030504040204" pitchFamily="34" charset="0"/>
                      <a:ea typeface="宋体" panose="02010600030101010101" pitchFamily="2" charset="-122"/>
                    </a:defRPr>
                  </a:lvl3pPr>
                  <a:lvl4pPr marL="1600200" indent="-228600">
                    <a:defRPr sz="3600">
                      <a:solidFill>
                        <a:schemeClr val="tx1"/>
                      </a:solidFill>
                      <a:latin typeface="Tahoma" panose="020B0604030504040204" pitchFamily="34" charset="0"/>
                      <a:ea typeface="宋体" panose="02010600030101010101" pitchFamily="2" charset="-122"/>
                    </a:defRPr>
                  </a:lvl4pPr>
                  <a:lvl5pPr marL="2057400" indent="-228600">
                    <a:defRPr sz="36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200" b="1" dirty="0">
                      <a:solidFill>
                        <a:srgbClr val="0000FF"/>
                      </a:solidFill>
                      <a:latin typeface="微软雅黑" panose="020B0503020204020204" pitchFamily="34" charset="-122"/>
                      <a:ea typeface="微软雅黑" panose="020B0503020204020204" pitchFamily="34" charset="-122"/>
                    </a:rPr>
                    <a:t>TCP </a:t>
                  </a:r>
                  <a:endParaRPr kumimoji="1" lang="en-US" altLang="zh-CN" sz="1200" b="1" dirty="0">
                    <a:solidFill>
                      <a:srgbClr val="0000FF"/>
                    </a:solidFill>
                    <a:latin typeface="微软雅黑" panose="020B0503020204020204" pitchFamily="34" charset="-122"/>
                    <a:ea typeface="微软雅黑" panose="020B0503020204020204" pitchFamily="34" charset="-122"/>
                  </a:endParaRPr>
                </a:p>
                <a:p>
                  <a:pPr algn="ctr" eaLnBrk="1" hangingPunct="1"/>
                  <a:r>
                    <a:rPr kumimoji="1" lang="zh-CN" altLang="en-US" sz="1200" b="1" dirty="0">
                      <a:solidFill>
                        <a:srgbClr val="0000FF"/>
                      </a:solidFill>
                      <a:latin typeface="微软雅黑" panose="020B0503020204020204" pitchFamily="34" charset="-122"/>
                      <a:ea typeface="微软雅黑" panose="020B0503020204020204" pitchFamily="34" charset="-122"/>
                    </a:rPr>
                    <a:t>连接</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sp>
            <p:nvSpPr>
              <p:cNvPr id="105" name="圆角矩形 36"/>
              <p:cNvSpPr/>
              <p:nvPr/>
            </p:nvSpPr>
            <p:spPr>
              <a:xfrm>
                <a:off x="1707492" y="1493712"/>
                <a:ext cx="8259519" cy="2835008"/>
              </a:xfrm>
              <a:prstGeom prst="round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文本框 170003"/>
            <p:cNvSpPr txBox="1">
              <a:spLocks noChangeArrowheads="1"/>
            </p:cNvSpPr>
            <p:nvPr/>
          </p:nvSpPr>
          <p:spPr bwMode="auto">
            <a:xfrm>
              <a:off x="1723428"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pic>
          <p:nvPicPr>
            <p:cNvPr id="78" name="图形 7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4275" y="4894189"/>
              <a:ext cx="815181" cy="617209"/>
            </a:xfrm>
            <a:prstGeom prst="rect">
              <a:avLst/>
            </a:prstGeom>
          </p:spPr>
        </p:pic>
        <p:sp>
          <p:nvSpPr>
            <p:cNvPr id="79" name="文本框 170003"/>
            <p:cNvSpPr txBox="1">
              <a:spLocks noChangeArrowheads="1"/>
            </p:cNvSpPr>
            <p:nvPr/>
          </p:nvSpPr>
          <p:spPr bwMode="auto">
            <a:xfrm>
              <a:off x="10719589" y="4954349"/>
              <a:ext cx="71630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rPr>
                <a:t></a:t>
              </a:r>
              <a:endParaRPr lang="en-US" altLang="zh-CN" sz="6000" dirty="0">
                <a:solidFill>
                  <a:srgbClr val="333399"/>
                </a:solidFill>
                <a:ea typeface="黑体" panose="02010609060101010101" pitchFamily="49" charset="-122"/>
                <a:cs typeface="微软雅黑" panose="020B0503020204020204" pitchFamily="34" charset="-122"/>
                <a:sym typeface="Wingdings" panose="05000000000000000000" pitchFamily="2" charset="2"/>
              </a:endParaRPr>
            </a:p>
          </p:txBody>
        </p:sp>
        <p:pic>
          <p:nvPicPr>
            <p:cNvPr id="80" name="图形 7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80436" y="4894189"/>
              <a:ext cx="815181" cy="617209"/>
            </a:xfrm>
            <a:prstGeom prst="rect">
              <a:avLst/>
            </a:prstGeom>
          </p:spPr>
        </p:pic>
      </p:gr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POP3协议的三个阶段</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r>
              <a:rPr lang="en-US" altLang="zh-CN" sz="2800" dirty="0">
                <a:latin typeface="+mn-ea"/>
              </a:rPr>
              <a:t>POP3</a:t>
            </a:r>
            <a:r>
              <a:rPr lang="zh-CN" altLang="en-US" sz="2800" dirty="0">
                <a:latin typeface="+mn-ea"/>
              </a:rPr>
              <a:t>的三个阶段：</a:t>
            </a:r>
            <a:endParaRPr lang="zh-CN" altLang="en-US" sz="2800" dirty="0">
              <a:latin typeface="+mn-ea"/>
            </a:endParaRPr>
          </a:p>
          <a:p>
            <a:pPr lvl="1">
              <a:buClr>
                <a:srgbClr val="00B050"/>
              </a:buClr>
            </a:pPr>
            <a:r>
              <a:rPr lang="zh-CN" altLang="en-US" sz="2400" dirty="0">
                <a:latin typeface="+mn-ea"/>
              </a:rPr>
              <a:t>认证</a:t>
            </a:r>
            <a:r>
              <a:rPr lang="en-US" altLang="zh-CN" sz="2400" dirty="0">
                <a:latin typeface="+mn-ea"/>
              </a:rPr>
              <a:t>(</a:t>
            </a:r>
            <a:r>
              <a:rPr lang="en-US" altLang="zh-CN" sz="2400" dirty="0">
                <a:latin typeface="+mn-ea"/>
                <a:sym typeface="+mn-ea"/>
              </a:rPr>
              <a:t>Authorization</a:t>
            </a:r>
            <a:r>
              <a:rPr lang="en-US" altLang="zh-CN" sz="2400" dirty="0">
                <a:latin typeface="+mn-ea"/>
              </a:rPr>
              <a:t>)</a:t>
            </a:r>
            <a:r>
              <a:rPr lang="zh-CN" altLang="en-US" sz="2400" dirty="0">
                <a:latin typeface="+mn-ea"/>
              </a:rPr>
              <a:t>：</a:t>
            </a:r>
            <a:r>
              <a:rPr lang="zh-CN" altLang="en-US" sz="2400" dirty="0" err="1">
                <a:latin typeface="+mn-ea"/>
              </a:rPr>
              <a:t>处理用户登录的过程</a:t>
            </a:r>
            <a:endParaRPr lang="zh-CN" altLang="en-US" sz="2400" dirty="0">
              <a:latin typeface="+mn-ea"/>
            </a:endParaRPr>
          </a:p>
          <a:p>
            <a:pPr lvl="1">
              <a:buClr>
                <a:srgbClr val="00B050"/>
              </a:buClr>
            </a:pPr>
            <a:r>
              <a:rPr lang="zh-CN" altLang="en-US" sz="2400" dirty="0">
                <a:latin typeface="+mn-ea"/>
              </a:rPr>
              <a:t>事务处理</a:t>
            </a:r>
            <a:r>
              <a:rPr lang="en-US" altLang="zh-CN" sz="2400" dirty="0">
                <a:latin typeface="+mn-ea"/>
              </a:rPr>
              <a:t>(</a:t>
            </a:r>
            <a:r>
              <a:rPr lang="en-US" altLang="zh-CN" sz="2400" dirty="0" err="1">
                <a:latin typeface="+mn-ea"/>
                <a:sym typeface="+mn-ea"/>
              </a:rPr>
              <a:t>Trnsactions</a:t>
            </a:r>
            <a:r>
              <a:rPr lang="en-US" altLang="zh-CN" sz="2400" dirty="0">
                <a:latin typeface="+mn-ea"/>
              </a:rPr>
              <a:t>)</a:t>
            </a:r>
            <a:r>
              <a:rPr lang="zh-CN" altLang="en-US" sz="2400" dirty="0">
                <a:latin typeface="+mn-ea"/>
              </a:rPr>
              <a:t>：用户收取电子邮件，并将邮件标记为删除</a:t>
            </a:r>
            <a:endParaRPr lang="zh-CN" altLang="en-US" sz="2400" dirty="0">
              <a:latin typeface="+mn-ea"/>
            </a:endParaRPr>
          </a:p>
          <a:p>
            <a:pPr lvl="1">
              <a:buClr>
                <a:srgbClr val="00B050"/>
              </a:buClr>
            </a:pPr>
            <a:r>
              <a:rPr lang="zh-CN" altLang="en-US" sz="2400" dirty="0">
                <a:latin typeface="+mn-ea"/>
              </a:rPr>
              <a:t>更新</a:t>
            </a:r>
            <a:r>
              <a:rPr lang="en-US" altLang="zh-CN" sz="2400" dirty="0">
                <a:latin typeface="+mn-ea"/>
              </a:rPr>
              <a:t>(</a:t>
            </a:r>
            <a:r>
              <a:rPr lang="en-US" altLang="zh-CN" sz="2400" dirty="0">
                <a:latin typeface="+mn-ea"/>
                <a:sym typeface="+mn-ea"/>
              </a:rPr>
              <a:t>Update</a:t>
            </a:r>
            <a:r>
              <a:rPr lang="en-US" altLang="zh-CN" sz="2400" dirty="0">
                <a:latin typeface="+mn-ea"/>
              </a:rPr>
              <a:t>)</a:t>
            </a:r>
            <a:r>
              <a:rPr lang="zh-CN" altLang="en-US" sz="2400" dirty="0">
                <a:latin typeface="+mn-ea"/>
              </a:rPr>
              <a:t>：将标为删除的电子邮件删除</a:t>
            </a:r>
            <a:endParaRPr lang="zh-CN" altLang="en-US" sz="24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b="0" dirty="0">
                <a:latin typeface="+mj-ea"/>
                <a:ea typeface="+mj-ea"/>
                <a:cs typeface="Times New Roman" panose="02020603050405020304" pitchFamily="18" charset="0"/>
              </a:rPr>
              <a:t>POP3的三个阶段：认证阶段</a:t>
            </a:r>
            <a:endParaRPr lang="zh-CN" altLang="en-US" b="0" dirty="0">
              <a:latin typeface="+mj-ea"/>
              <a:ea typeface="+mj-ea"/>
              <a:cs typeface="Times New Roman" panose="02020603050405020304" pitchFamily="18" charset="0"/>
            </a:endParaRPr>
          </a:p>
        </p:txBody>
      </p:sp>
      <p:sp>
        <p:nvSpPr>
          <p:cNvPr id="3" name="内容占位符 2"/>
          <p:cNvSpPr>
            <a:spLocks noGrp="1"/>
          </p:cNvSpPr>
          <p:nvPr>
            <p:ph idx="4294967295"/>
          </p:nvPr>
        </p:nvSpPr>
        <p:spPr>
          <a:xfrm>
            <a:off x="778651" y="1856076"/>
            <a:ext cx="4370388" cy="3744912"/>
          </a:xfrm>
          <a:prstGeom prst="rect">
            <a:avLst/>
          </a:prstGeom>
        </p:spPr>
        <p:txBody>
          <a:bodyPr>
            <a:normAutofit/>
          </a:bodyPr>
          <a:lstStyle/>
          <a:p>
            <a:pPr>
              <a:lnSpc>
                <a:spcPct val="120000"/>
              </a:lnSpc>
              <a:spcAft>
                <a:spcPts val="0"/>
              </a:spcAft>
              <a:buClr>
                <a:srgbClr val="C00000"/>
              </a:buClr>
              <a:buFont typeface="Wingdings" panose="05000000000000000000" pitchFamily="2" charset="2"/>
              <a:buChar char="n"/>
            </a:pPr>
            <a:r>
              <a:rPr lang="zh-CN" altLang="en-US" sz="2800" dirty="0">
                <a:latin typeface="微软雅黑 Light" panose="020B0502040204020203" pitchFamily="34" charset="-122"/>
                <a:ea typeface="微软雅黑 Light" panose="020B0502040204020203" pitchFamily="34" charset="-122"/>
              </a:rPr>
              <a:t>认证阶段：</a:t>
            </a:r>
            <a:endParaRPr lang="zh-CN" altLang="en-US" sz="2800" dirty="0">
              <a:latin typeface="微软雅黑 Light" panose="020B0502040204020203" pitchFamily="34" charset="-122"/>
              <a:ea typeface="微软雅黑 Light" panose="020B0502040204020203" pitchFamily="34" charset="-122"/>
            </a:endParaRPr>
          </a:p>
          <a:p>
            <a:pPr lvl="1">
              <a:lnSpc>
                <a:spcPct val="120000"/>
              </a:lnSpc>
              <a:spcAft>
                <a:spcPts val="0"/>
              </a:spcAft>
              <a:buClr>
                <a:srgbClr val="00B05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客户命令: </a:t>
            </a:r>
            <a:endParaRPr lang="zh-CN" altLang="en-US" sz="2400" dirty="0">
              <a:latin typeface="微软雅黑 Light" panose="020B0502040204020203" pitchFamily="34" charset="-122"/>
              <a:ea typeface="微软雅黑 Light" panose="020B0502040204020203" pitchFamily="34" charset="-122"/>
            </a:endParaRPr>
          </a:p>
          <a:p>
            <a:pPr lvl="2">
              <a:lnSpc>
                <a:spcPct val="120000"/>
              </a:lnSpc>
              <a:spcAft>
                <a:spcPts val="0"/>
              </a:spcAft>
              <a:buClr>
                <a:srgbClr val="0836BF"/>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user: 用户名</a:t>
            </a:r>
            <a:endParaRPr lang="zh-CN" altLang="en-US" sz="2000" dirty="0">
              <a:latin typeface="微软雅黑 Light" panose="020B0502040204020203" pitchFamily="34" charset="-122"/>
              <a:ea typeface="微软雅黑 Light" panose="020B0502040204020203" pitchFamily="34" charset="-122"/>
            </a:endParaRPr>
          </a:p>
          <a:p>
            <a:pPr lvl="2">
              <a:buClr>
                <a:srgbClr val="0836BF"/>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pass: 密码</a:t>
            </a:r>
            <a:endParaRPr lang="zh-CN" altLang="en-US" sz="2000" dirty="0">
              <a:latin typeface="微软雅黑 Light" panose="020B0502040204020203" pitchFamily="34" charset="-122"/>
              <a:ea typeface="微软雅黑 Light" panose="020B0502040204020203" pitchFamily="34" charset="-122"/>
            </a:endParaRPr>
          </a:p>
          <a:p>
            <a:pPr lvl="1">
              <a:buClr>
                <a:srgbClr val="00B05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服务器响应</a:t>
            </a:r>
            <a:endParaRPr lang="zh-CN" altLang="en-US" sz="2400" dirty="0">
              <a:latin typeface="微软雅黑 Light" panose="020B0502040204020203" pitchFamily="34" charset="-122"/>
              <a:ea typeface="微软雅黑 Light" panose="020B0502040204020203" pitchFamily="34" charset="-122"/>
            </a:endParaRPr>
          </a:p>
          <a:p>
            <a:pPr lvl="2">
              <a:spcAft>
                <a:spcPts val="0"/>
              </a:spcAft>
              <a:buClr>
                <a:srgbClr val="0836BF"/>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+OK</a:t>
            </a:r>
            <a:endParaRPr lang="zh-CN" altLang="en-US" sz="2000" dirty="0">
              <a:latin typeface="微软雅黑 Light" panose="020B0502040204020203" pitchFamily="34" charset="-122"/>
              <a:ea typeface="微软雅黑 Light" panose="020B0502040204020203" pitchFamily="34" charset="-122"/>
            </a:endParaRPr>
          </a:p>
          <a:p>
            <a:pPr lvl="2">
              <a:spcAft>
                <a:spcPts val="0"/>
              </a:spcAft>
              <a:buClr>
                <a:srgbClr val="0836BF"/>
              </a:buClr>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rPr>
              <a:t>-ERR</a:t>
            </a:r>
            <a:endParaRPr lang="zh-CN" altLang="en-US" sz="2000" dirty="0">
              <a:latin typeface="微软雅黑 Light" panose="020B0502040204020203" pitchFamily="34" charset="-122"/>
              <a:ea typeface="微软雅黑 Light" panose="020B0502040204020203" pitchFamily="34" charset="-122"/>
            </a:endParaRPr>
          </a:p>
          <a:p>
            <a:pPr>
              <a:lnSpc>
                <a:spcPct val="120000"/>
              </a:lnSpc>
              <a:spcAft>
                <a:spcPts val="0"/>
              </a:spcAft>
            </a:pPr>
            <a:endParaRPr lang="zh-CN" altLang="en-US" sz="2800" dirty="0"/>
          </a:p>
        </p:txBody>
      </p:sp>
      <p:sp>
        <p:nvSpPr>
          <p:cNvPr id="22" name="Text Box 5"/>
          <p:cNvSpPr txBox="1">
            <a:spLocks noChangeArrowheads="1"/>
          </p:cNvSpPr>
          <p:nvPr/>
        </p:nvSpPr>
        <p:spPr bwMode="auto">
          <a:xfrm>
            <a:off x="6177373" y="1387258"/>
            <a:ext cx="5341527" cy="2797048"/>
          </a:xfrm>
          <a:prstGeom prst="rect">
            <a:avLst/>
          </a:prstGeom>
          <a:noFill/>
          <a:ln w="9525">
            <a:noFill/>
            <a:miter lim="800000"/>
          </a:ln>
        </p:spPr>
        <p:txBody>
          <a:bodyPr wrap="none">
            <a:spAutoFit/>
          </a:bodyPr>
          <a:lstStyle/>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POP3 server ready </a:t>
            </a:r>
            <a:endParaRPr lang="en-US" altLang="zh-CN" sz="2400" dirty="0">
              <a:latin typeface="微软雅黑" panose="020B0503020204020204" pitchFamily="34" charset="-122"/>
              <a:ea typeface="微软雅黑" panose="020B0503020204020204" pitchFamily="34" charset="-122"/>
            </a:endParaRP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C: user bob </a:t>
            </a:r>
            <a:endParaRPr lang="en-US" altLang="zh-CN" sz="2400" dirty="0">
              <a:latin typeface="微软雅黑" panose="020B0503020204020204" pitchFamily="34" charset="-122"/>
              <a:ea typeface="微软雅黑" panose="020B0503020204020204" pitchFamily="34" charset="-122"/>
            </a:endParaRP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a:t>
            </a:r>
            <a:endParaRPr lang="en-US" altLang="zh-CN" sz="2400" dirty="0">
              <a:latin typeface="微软雅黑" panose="020B0503020204020204" pitchFamily="34" charset="-122"/>
              <a:ea typeface="微软雅黑" panose="020B0503020204020204" pitchFamily="34" charset="-122"/>
            </a:endParaRP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C: pass hungry </a:t>
            </a:r>
            <a:endParaRPr lang="en-US" altLang="zh-CN" sz="2400" dirty="0">
              <a:latin typeface="微软雅黑" panose="020B0503020204020204" pitchFamily="34" charset="-122"/>
              <a:ea typeface="微软雅黑" panose="020B0503020204020204" pitchFamily="34" charset="-122"/>
            </a:endParaRPr>
          </a:p>
          <a:p>
            <a:pPr algn="l" eaLnBrk="0" hangingPunct="0">
              <a:lnSpc>
                <a:spcPct val="150000"/>
              </a:lnSpc>
              <a:spcBef>
                <a:spcPct val="0"/>
              </a:spcBef>
              <a:buClrTx/>
              <a:buFontTx/>
              <a:buNone/>
            </a:pPr>
            <a:r>
              <a:rPr lang="en-US" altLang="zh-CN" sz="2400" dirty="0">
                <a:latin typeface="微软雅黑" panose="020B0503020204020204" pitchFamily="34" charset="-122"/>
                <a:ea typeface="微软雅黑" panose="020B0503020204020204" pitchFamily="34" charset="-122"/>
              </a:rPr>
              <a:t>S: +OK user successfully logged on</a:t>
            </a:r>
            <a:endParaRPr lang="en-US" altLang="zh-CN" sz="2400" dirty="0">
              <a:latin typeface="微软雅黑" panose="020B0503020204020204" pitchFamily="34" charset="-122"/>
              <a:ea typeface="微软雅黑" panose="020B0503020204020204" pitchFamily="34" charset="-122"/>
            </a:endParaRPr>
          </a:p>
        </p:txBody>
      </p:sp>
      <p:sp>
        <p:nvSpPr>
          <p:cNvPr id="8" name="Freeform 8"/>
          <p:cNvSpPr/>
          <p:nvPr/>
        </p:nvSpPr>
        <p:spPr bwMode="auto">
          <a:xfrm>
            <a:off x="5736590" y="1678503"/>
            <a:ext cx="401320" cy="2349487"/>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9" name="Line 9"/>
          <p:cNvSpPr>
            <a:spLocks noChangeShapeType="1"/>
          </p:cNvSpPr>
          <p:nvPr/>
        </p:nvSpPr>
        <p:spPr bwMode="auto">
          <a:xfrm>
            <a:off x="2963845" y="2176040"/>
            <a:ext cx="2733282" cy="1"/>
          </a:xfrm>
          <a:prstGeom prst="line">
            <a:avLst/>
          </a:prstGeom>
          <a:noFill/>
          <a:ln w="19050">
            <a:solidFill>
              <a:srgbClr val="FF0000"/>
            </a:solidFill>
            <a:round/>
            <a:tailEnd type="triangle" w="med" len="me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b="0" dirty="0">
                <a:latin typeface="+mj-ea"/>
                <a:ea typeface="+mj-ea"/>
                <a:cs typeface="Times New Roman" panose="02020603050405020304" pitchFamily="18" charset="0"/>
              </a:rPr>
              <a:t>POP3的三个阶段：事务处理阶段</a:t>
            </a:r>
            <a:endParaRPr lang="zh-CN" altLang="en-US" b="0" dirty="0">
              <a:latin typeface="+mj-ea"/>
              <a:ea typeface="+mj-ea"/>
              <a:cs typeface="Times New Roman" panose="02020603050405020304" pitchFamily="18" charset="0"/>
            </a:endParaRPr>
          </a:p>
        </p:txBody>
      </p:sp>
      <p:sp>
        <p:nvSpPr>
          <p:cNvPr id="3" name="内容占位符 2"/>
          <p:cNvSpPr>
            <a:spLocks noGrp="1"/>
          </p:cNvSpPr>
          <p:nvPr>
            <p:ph idx="4294967295"/>
          </p:nvPr>
        </p:nvSpPr>
        <p:spPr>
          <a:xfrm>
            <a:off x="803564" y="2319813"/>
            <a:ext cx="4387850" cy="2490788"/>
          </a:xfrm>
          <a:prstGeom prst="rect">
            <a:avLst/>
          </a:prstGeom>
        </p:spPr>
        <p:txBody>
          <a:bodyPr>
            <a:normAutofit/>
          </a:bodyPr>
          <a:lstStyle/>
          <a:p>
            <a:pPr>
              <a:buClr>
                <a:srgbClr val="C00000"/>
              </a:buClr>
              <a:buFont typeface="Wingdings" panose="05000000000000000000" pitchFamily="2" charset="2"/>
              <a:buChar char="n"/>
            </a:pPr>
            <a:r>
              <a:rPr lang="zh-CN" altLang="en-US" sz="2800" dirty="0">
                <a:latin typeface="微软雅黑 Light" panose="020B0502040204020203" pitchFamily="34" charset="-122"/>
                <a:ea typeface="微软雅黑 Light" panose="020B0502040204020203" pitchFamily="34" charset="-122"/>
              </a:rPr>
              <a:t>事务处理阶段：</a:t>
            </a:r>
            <a:endParaRPr lang="zh-CN" altLang="en-US" sz="2800" dirty="0">
              <a:latin typeface="微软雅黑 Light" panose="020B0502040204020203" pitchFamily="34" charset="-122"/>
              <a:ea typeface="微软雅黑 Light" panose="020B0502040204020203" pitchFamily="34" charset="-122"/>
            </a:endParaRPr>
          </a:p>
          <a:p>
            <a:pPr lvl="1">
              <a:buClr>
                <a:srgbClr val="00B05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list: 邮件列表</a:t>
            </a:r>
            <a:endParaRPr lang="zh-CN" altLang="en-US" sz="2400" dirty="0">
              <a:latin typeface="微软雅黑 Light" panose="020B0502040204020203" pitchFamily="34" charset="-122"/>
              <a:ea typeface="微软雅黑 Light" panose="020B0502040204020203" pitchFamily="34" charset="-122"/>
            </a:endParaRPr>
          </a:p>
          <a:p>
            <a:pPr lvl="1">
              <a:buClr>
                <a:srgbClr val="00B05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retr: 通过邮件号获取邮件</a:t>
            </a:r>
            <a:endParaRPr lang="zh-CN" altLang="en-US" sz="2400" dirty="0">
              <a:latin typeface="微软雅黑 Light" panose="020B0502040204020203" pitchFamily="34" charset="-122"/>
              <a:ea typeface="微软雅黑 Light" panose="020B0502040204020203" pitchFamily="34" charset="-122"/>
            </a:endParaRPr>
          </a:p>
          <a:p>
            <a:pPr lvl="1">
              <a:buClr>
                <a:srgbClr val="00B050"/>
              </a:buClr>
              <a:buFont typeface="Wingdings" panose="05000000000000000000" pitchFamily="2" charset="2"/>
              <a:buChar char="n"/>
            </a:pPr>
            <a:r>
              <a:rPr lang="zh-CN" altLang="en-US" sz="2400" dirty="0">
                <a:latin typeface="微软雅黑 Light" panose="020B0502040204020203" pitchFamily="34" charset="-122"/>
                <a:ea typeface="微软雅黑 Light" panose="020B0502040204020203" pitchFamily="34" charset="-122"/>
              </a:rPr>
              <a:t>dele: 删除</a:t>
            </a:r>
            <a:endParaRPr lang="zh-CN" altLang="en-US" sz="2400" dirty="0">
              <a:latin typeface="微软雅黑 Light" panose="020B0502040204020203" pitchFamily="34" charset="-122"/>
              <a:ea typeface="微软雅黑 Light" panose="020B0502040204020203" pitchFamily="34" charset="-122"/>
            </a:endParaRPr>
          </a:p>
        </p:txBody>
      </p:sp>
      <p:sp>
        <p:nvSpPr>
          <p:cNvPr id="123910" name="Text Box 4"/>
          <p:cNvSpPr txBox="1">
            <a:spLocks noChangeArrowheads="1"/>
          </p:cNvSpPr>
          <p:nvPr/>
        </p:nvSpPr>
        <p:spPr bwMode="auto">
          <a:xfrm>
            <a:off x="6579870" y="1298258"/>
            <a:ext cx="3290773" cy="4493025"/>
          </a:xfrm>
          <a:prstGeom prst="rect">
            <a:avLst/>
          </a:prstGeom>
          <a:noFill/>
          <a:ln w="9525">
            <a:noFill/>
            <a:miter lim="800000"/>
          </a:ln>
        </p:spPr>
        <p:txBody>
          <a:bodyPr wrap="none">
            <a:spAutoFit/>
          </a:bodyPr>
          <a:lstStyle/>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list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1 498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2 912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a:t>
            </a:r>
            <a:r>
              <a:rPr lang="en-US" altLang="zh-CN" sz="2000" dirty="0" err="1">
                <a:latin typeface="微软雅黑" panose="020B0503020204020204" pitchFamily="34" charset="-122"/>
                <a:ea typeface="微软雅黑" panose="020B0503020204020204" pitchFamily="34" charset="-122"/>
              </a:rPr>
              <a:t>retr</a:t>
            </a:r>
            <a:r>
              <a:rPr lang="en-US" altLang="zh-CN" sz="2000" dirty="0">
                <a:latin typeface="微软雅黑" panose="020B0503020204020204" pitchFamily="34" charset="-122"/>
                <a:ea typeface="微软雅黑" panose="020B0503020204020204" pitchFamily="34" charset="-122"/>
              </a:rPr>
              <a:t> 1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&lt;message 1 contents&gt;</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dele 1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a:t>
            </a:r>
            <a:r>
              <a:rPr lang="en-US" altLang="zh-CN" sz="2000" dirty="0" err="1">
                <a:latin typeface="微软雅黑" panose="020B0503020204020204" pitchFamily="34" charset="-122"/>
                <a:ea typeface="微软雅黑" panose="020B0503020204020204" pitchFamily="34" charset="-122"/>
              </a:rPr>
              <a:t>retr</a:t>
            </a:r>
            <a:r>
              <a:rPr lang="en-US" altLang="zh-CN" sz="2000" dirty="0">
                <a:latin typeface="微软雅黑" panose="020B0503020204020204" pitchFamily="34" charset="-122"/>
                <a:ea typeface="微软雅黑" panose="020B0503020204020204" pitchFamily="34" charset="-122"/>
              </a:rPr>
              <a:t> 2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&lt;message 1 contents&gt;</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C: dele 2</a:t>
            </a:r>
            <a:endParaRPr lang="en-US" altLang="zh-CN" sz="2000" dirty="0">
              <a:latin typeface="微软雅黑" panose="020B0503020204020204" pitchFamily="34" charset="-122"/>
              <a:ea typeface="微软雅黑" panose="020B0503020204020204" pitchFamily="34" charset="-122"/>
            </a:endParaRPr>
          </a:p>
        </p:txBody>
      </p:sp>
      <p:sp>
        <p:nvSpPr>
          <p:cNvPr id="123914" name="Freeform 8"/>
          <p:cNvSpPr/>
          <p:nvPr/>
        </p:nvSpPr>
        <p:spPr bwMode="auto">
          <a:xfrm>
            <a:off x="6125210" y="1558290"/>
            <a:ext cx="401320" cy="4013835"/>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5" name="Line 9"/>
          <p:cNvSpPr>
            <a:spLocks noChangeShapeType="1"/>
          </p:cNvSpPr>
          <p:nvPr/>
        </p:nvSpPr>
        <p:spPr bwMode="auto">
          <a:xfrm>
            <a:off x="3400745" y="2661007"/>
            <a:ext cx="2666045" cy="12745"/>
          </a:xfrm>
          <a:prstGeom prst="line">
            <a:avLst/>
          </a:prstGeom>
          <a:noFill/>
          <a:ln w="19050">
            <a:solidFill>
              <a:srgbClr val="FF0000"/>
            </a:solidFill>
            <a:round/>
            <a:tailEnd type="triangle" w="med" len="me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71438"/>
            <a:ext cx="10858500" cy="765175"/>
          </a:xfrm>
        </p:spPr>
        <p:txBody>
          <a:bodyPr>
            <a:normAutofit/>
          </a:bodyPr>
          <a:lstStyle/>
          <a:p>
            <a:r>
              <a:rPr lang="zh-CN" altLang="en-US" b="0" dirty="0">
                <a:latin typeface="+mj-ea"/>
                <a:ea typeface="+mj-ea"/>
                <a:cs typeface="Times New Roman" panose="02020603050405020304" pitchFamily="18" charset="0"/>
              </a:rPr>
              <a:t>POP3的三个阶段：事务处理阶段</a:t>
            </a:r>
            <a:endParaRPr lang="zh-CN" altLang="en-US" b="0" dirty="0">
              <a:latin typeface="+mj-ea"/>
              <a:ea typeface="+mj-ea"/>
              <a:cs typeface="Times New Roman" panose="02020603050405020304" pitchFamily="18" charset="0"/>
            </a:endParaRPr>
          </a:p>
        </p:txBody>
      </p:sp>
      <p:sp>
        <p:nvSpPr>
          <p:cNvPr id="3" name="内容占位符 2"/>
          <p:cNvSpPr>
            <a:spLocks noGrp="1"/>
          </p:cNvSpPr>
          <p:nvPr>
            <p:ph idx="4294967295"/>
          </p:nvPr>
        </p:nvSpPr>
        <p:spPr>
          <a:xfrm>
            <a:off x="1076036" y="2395682"/>
            <a:ext cx="2068513" cy="1179513"/>
          </a:xfrm>
          <a:prstGeom prst="rect">
            <a:avLst/>
          </a:prstGeom>
        </p:spPr>
        <p:txBody>
          <a:bodyPr>
            <a:normAutofit/>
          </a:bodyPr>
          <a:lstStyle/>
          <a:p>
            <a:pPr>
              <a:lnSpc>
                <a:spcPct val="120000"/>
              </a:lnSpc>
              <a:spcAft>
                <a:spcPts val="0"/>
              </a:spcAft>
              <a:buClr>
                <a:srgbClr val="C00000"/>
              </a:buClr>
              <a:buFont typeface="Wingdings" panose="05000000000000000000" pitchFamily="2" charset="2"/>
              <a:buChar char="n"/>
            </a:pPr>
            <a:r>
              <a:rPr lang="zh-CN" altLang="en-US" sz="2800" dirty="0">
                <a:latin typeface="微软雅黑 Light" panose="020B0502040204020203" pitchFamily="34" charset="-122"/>
                <a:ea typeface="微软雅黑 Light" panose="020B0502040204020203" pitchFamily="34" charset="-122"/>
              </a:rPr>
              <a:t>更新阶段</a:t>
            </a:r>
            <a:r>
              <a:rPr lang="zh-CN" altLang="en-US" sz="2400" dirty="0">
                <a:latin typeface="微软雅黑 Light" panose="020B0502040204020203" pitchFamily="34" charset="-122"/>
                <a:ea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endParaRPr>
          </a:p>
          <a:p>
            <a:pPr lvl="1">
              <a:spcAft>
                <a:spcPts val="0"/>
              </a:spcAft>
              <a:buClr>
                <a:srgbClr val="00B050"/>
              </a:buClr>
              <a:buFont typeface="Wingdings" panose="05000000000000000000" pitchFamily="2" charset="2"/>
              <a:buChar char="n"/>
            </a:pPr>
            <a:r>
              <a:rPr lang="zh-CN" altLang="en-US" sz="2400" dirty="0">
                <a:ea typeface="微软雅黑 Light" panose="020B0502040204020203" pitchFamily="34" charset="-122"/>
              </a:rPr>
              <a:t>quit</a:t>
            </a:r>
            <a:endParaRPr lang="zh-CN" altLang="en-US" sz="2400" dirty="0">
              <a:ea typeface="微软雅黑 Light" panose="020B0502040204020203" pitchFamily="34" charset="-122"/>
            </a:endParaRPr>
          </a:p>
        </p:txBody>
      </p:sp>
      <p:sp>
        <p:nvSpPr>
          <p:cNvPr id="123910" name="Text Box 4"/>
          <p:cNvSpPr txBox="1">
            <a:spLocks noChangeArrowheads="1"/>
          </p:cNvSpPr>
          <p:nvPr/>
        </p:nvSpPr>
        <p:spPr bwMode="auto">
          <a:xfrm>
            <a:off x="6822076" y="2078261"/>
            <a:ext cx="3993144" cy="1230593"/>
          </a:xfrm>
          <a:prstGeom prst="rect">
            <a:avLst/>
          </a:prstGeom>
          <a:noFill/>
          <a:ln w="9525">
            <a:noFill/>
            <a:miter lim="800000"/>
          </a:ln>
        </p:spPr>
        <p:txBody>
          <a:bodyPr wrap="none">
            <a:spAutoFit/>
          </a:bodyPr>
          <a:lstStyle/>
          <a:p>
            <a:pPr algn="l" eaLnBrk="0" fontAlgn="auto" hangingPunct="0">
              <a:lnSpc>
                <a:spcPct val="120000"/>
              </a:lnSpc>
              <a:spcBef>
                <a:spcPct val="20000"/>
              </a:spcBef>
              <a:buClrTx/>
              <a:buFontTx/>
              <a:buNone/>
            </a:pPr>
            <a:r>
              <a:rPr lang="en-US" altLang="zh-CN" sz="2000" dirty="0">
                <a:latin typeface="微软雅黑" panose="020B0503020204020204" pitchFamily="34" charset="-122"/>
                <a:ea typeface="微软雅黑" panose="020B0503020204020204" pitchFamily="34" charset="-122"/>
              </a:rPr>
              <a:t>C: quit </a:t>
            </a: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20000"/>
              </a:spcBef>
              <a:buClrTx/>
              <a:buFontTx/>
              <a:buNone/>
            </a:pPr>
            <a:endParaRPr lang="en-US" altLang="zh-CN" sz="2000" dirty="0">
              <a:latin typeface="微软雅黑" panose="020B0503020204020204" pitchFamily="34" charset="-122"/>
              <a:ea typeface="微软雅黑" panose="020B0503020204020204" pitchFamily="34" charset="-122"/>
            </a:endParaRPr>
          </a:p>
          <a:p>
            <a:pPr algn="l" eaLnBrk="0" fontAlgn="auto" hangingPunct="0">
              <a:lnSpc>
                <a:spcPct val="120000"/>
              </a:lnSpc>
              <a:spcBef>
                <a:spcPct val="0"/>
              </a:spcBef>
              <a:buClrTx/>
              <a:buFontTx/>
              <a:buNone/>
            </a:pPr>
            <a:r>
              <a:rPr lang="en-US" altLang="zh-CN" sz="2000" dirty="0">
                <a:latin typeface="微软雅黑" panose="020B0503020204020204" pitchFamily="34" charset="-122"/>
                <a:ea typeface="微软雅黑" panose="020B0503020204020204" pitchFamily="34" charset="-122"/>
              </a:rPr>
              <a:t>S: +OK POP3 server signing off</a:t>
            </a:r>
            <a:endParaRPr lang="en-US" altLang="zh-CN" sz="2000" dirty="0">
              <a:latin typeface="微软雅黑" panose="020B0503020204020204" pitchFamily="34" charset="-122"/>
              <a:ea typeface="微软雅黑" panose="020B0503020204020204" pitchFamily="34" charset="-122"/>
            </a:endParaRPr>
          </a:p>
        </p:txBody>
      </p:sp>
      <p:sp>
        <p:nvSpPr>
          <p:cNvPr id="123916" name="Freeform 10"/>
          <p:cNvSpPr/>
          <p:nvPr/>
        </p:nvSpPr>
        <p:spPr bwMode="auto">
          <a:xfrm>
            <a:off x="6387801" y="2261614"/>
            <a:ext cx="347804" cy="773743"/>
          </a:xfrm>
          <a:custGeom>
            <a:avLst/>
            <a:gdLst>
              <a:gd name="T0" fmla="*/ 2147483647 w 234"/>
              <a:gd name="T1" fmla="*/ 0 h 918"/>
              <a:gd name="T2" fmla="*/ 0 w 234"/>
              <a:gd name="T3" fmla="*/ 0 h 918"/>
              <a:gd name="T4" fmla="*/ 0 w 234"/>
              <a:gd name="T5" fmla="*/ 2147483647 h 918"/>
              <a:gd name="T6" fmla="*/ 2147483647 w 234"/>
              <a:gd name="T7" fmla="*/ 2147483647 h 918"/>
              <a:gd name="T8" fmla="*/ 0 60000 65536"/>
              <a:gd name="T9" fmla="*/ 0 60000 65536"/>
              <a:gd name="T10" fmla="*/ 0 60000 65536"/>
              <a:gd name="T11" fmla="*/ 0 60000 65536"/>
              <a:gd name="T12" fmla="*/ 0 w 234"/>
              <a:gd name="T13" fmla="*/ 0 h 918"/>
              <a:gd name="T14" fmla="*/ 234 w 234"/>
              <a:gd name="T15" fmla="*/ 918 h 918"/>
            </a:gdLst>
            <a:ahLst/>
            <a:cxnLst>
              <a:cxn ang="T8">
                <a:pos x="T0" y="T1"/>
              </a:cxn>
              <a:cxn ang="T9">
                <a:pos x="T2" y="T3"/>
              </a:cxn>
              <a:cxn ang="T10">
                <a:pos x="T4" y="T5"/>
              </a:cxn>
              <a:cxn ang="T11">
                <a:pos x="T6" y="T7"/>
              </a:cxn>
            </a:cxnLst>
            <a:rect l="T12" t="T13" r="T14" b="T15"/>
            <a:pathLst>
              <a:path w="234" h="918">
                <a:moveTo>
                  <a:pt x="234" y="0"/>
                </a:moveTo>
                <a:lnTo>
                  <a:pt x="0" y="0"/>
                </a:lnTo>
                <a:lnTo>
                  <a:pt x="0" y="918"/>
                </a:lnTo>
                <a:lnTo>
                  <a:pt x="228" y="918"/>
                </a:lnTo>
              </a:path>
            </a:pathLst>
          </a:custGeom>
          <a:noFill/>
          <a:ln w="19050">
            <a:solidFill>
              <a:srgbClr val="FF0000"/>
            </a:solidFill>
            <a:round/>
          </a:ln>
        </p:spPr>
        <p:txBody>
          <a:bodyPr wrap="none" anchor="ctr"/>
          <a:lstStyle/>
          <a:p>
            <a:endParaRPr lang="zh-CN" altLang="en-US"/>
          </a:p>
        </p:txBody>
      </p:sp>
      <p:sp>
        <p:nvSpPr>
          <p:cNvPr id="123917" name="Line 11"/>
          <p:cNvSpPr>
            <a:spLocks noChangeShapeType="1"/>
          </p:cNvSpPr>
          <p:nvPr/>
        </p:nvSpPr>
        <p:spPr bwMode="auto">
          <a:xfrm flipV="1">
            <a:off x="2978727" y="2673751"/>
            <a:ext cx="3358189" cy="175"/>
          </a:xfrm>
          <a:prstGeom prst="line">
            <a:avLst/>
          </a:prstGeom>
          <a:noFill/>
          <a:ln w="19050">
            <a:solidFill>
              <a:srgbClr val="FF0000"/>
            </a:solidFill>
            <a:round/>
            <a:tailEnd type="triangle" w="med" len="med"/>
          </a:ln>
        </p:spPr>
        <p:txBody>
          <a:bodyPr wrap="none" anchor="ctr"/>
          <a:lstStyle/>
          <a:p>
            <a:endParaRPr lang="zh-CN" altLang="en-US"/>
          </a:p>
        </p:txBody>
      </p:sp>
      <p:sp>
        <p:nvSpPr>
          <p:cNvPr id="4" name="灯片编号占位符 3"/>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POP3 的命令与响应</a:t>
            </a:r>
            <a:endParaRPr lang="zh-CN" altLang="en-US" dirty="0"/>
          </a:p>
        </p:txBody>
      </p:sp>
      <p:sp>
        <p:nvSpPr>
          <p:cNvPr id="3" name="内容占位符 2"/>
          <p:cNvSpPr>
            <a:spLocks noGrp="1"/>
          </p:cNvSpPr>
          <p:nvPr>
            <p:ph idx="1"/>
          </p:nvPr>
        </p:nvSpPr>
        <p:spPr>
          <a:xfrm>
            <a:off x="660399" y="1052515"/>
            <a:ext cx="10871202" cy="5183186"/>
          </a:xfrm>
        </p:spPr>
        <p:txBody>
          <a:bodyPr>
            <a:normAutofit fontScale="95000" lnSpcReduction="10000"/>
          </a:bodyPr>
          <a:lstStyle/>
          <a:p>
            <a:r>
              <a:rPr lang="zh-CN" altLang="en-US" sz="2500" dirty="0"/>
              <a:t>POP3最小命令集</a:t>
            </a:r>
            <a:endParaRPr lang="zh-CN" altLang="en-US" sz="2500" dirty="0"/>
          </a:p>
          <a:p>
            <a:pPr lvl="1">
              <a:buClr>
                <a:srgbClr val="00B050"/>
              </a:buClr>
            </a:pPr>
            <a:r>
              <a:rPr lang="zh-CN" altLang="en-US" sz="1900" dirty="0"/>
              <a:t>USER name</a:t>
            </a:r>
            <a:endParaRPr lang="zh-CN" altLang="en-US" sz="1900" dirty="0"/>
          </a:p>
          <a:p>
            <a:pPr lvl="1">
              <a:buClr>
                <a:srgbClr val="00B050"/>
              </a:buClr>
            </a:pPr>
            <a:r>
              <a:rPr lang="zh-CN" altLang="en-US" sz="1900" dirty="0"/>
              <a:t>PASS string</a:t>
            </a:r>
            <a:endParaRPr lang="zh-CN" altLang="en-US" sz="1900" dirty="0"/>
          </a:p>
          <a:p>
            <a:pPr lvl="1">
              <a:buClr>
                <a:srgbClr val="00B050"/>
              </a:buClr>
            </a:pPr>
            <a:r>
              <a:rPr lang="zh-CN" altLang="en-US" sz="1900" dirty="0"/>
              <a:t>QUIT</a:t>
            </a:r>
            <a:endParaRPr lang="zh-CN" altLang="en-US" sz="1900" dirty="0"/>
          </a:p>
          <a:p>
            <a:pPr lvl="1">
              <a:buClr>
                <a:srgbClr val="00B050"/>
              </a:buClr>
            </a:pPr>
            <a:r>
              <a:rPr lang="zh-CN" altLang="en-US" sz="1900" dirty="0"/>
              <a:t>STAT</a:t>
            </a:r>
            <a:endParaRPr lang="zh-CN" altLang="en-US" sz="1900" dirty="0"/>
          </a:p>
          <a:p>
            <a:pPr lvl="1">
              <a:buClr>
                <a:srgbClr val="00B050"/>
              </a:buClr>
            </a:pPr>
            <a:r>
              <a:rPr lang="zh-CN" altLang="en-US" sz="1900" dirty="0"/>
              <a:t>LIST [msg]</a:t>
            </a:r>
            <a:endParaRPr lang="zh-CN" altLang="en-US" sz="1900" dirty="0"/>
          </a:p>
          <a:p>
            <a:pPr lvl="1">
              <a:buClr>
                <a:srgbClr val="00B050"/>
              </a:buClr>
            </a:pPr>
            <a:r>
              <a:rPr lang="zh-CN" altLang="en-US" sz="1900" dirty="0"/>
              <a:t>RETR msg</a:t>
            </a:r>
            <a:endParaRPr lang="zh-CN" altLang="en-US" sz="1900" dirty="0"/>
          </a:p>
          <a:p>
            <a:pPr lvl="1">
              <a:buClr>
                <a:srgbClr val="00B050"/>
              </a:buClr>
            </a:pPr>
            <a:r>
              <a:rPr lang="zh-CN" altLang="en-US" sz="1900" dirty="0"/>
              <a:t>DELE msg</a:t>
            </a:r>
            <a:endParaRPr lang="zh-CN" altLang="en-US" sz="1900" dirty="0"/>
          </a:p>
          <a:p>
            <a:pPr lvl="1">
              <a:buClr>
                <a:srgbClr val="00B050"/>
              </a:buClr>
            </a:pPr>
            <a:r>
              <a:rPr lang="zh-CN" altLang="en-US" sz="1900" dirty="0"/>
              <a:t>NOOP</a:t>
            </a:r>
            <a:endParaRPr lang="zh-CN" altLang="en-US" sz="1900" dirty="0"/>
          </a:p>
          <a:p>
            <a:pPr lvl="1">
              <a:buClr>
                <a:srgbClr val="00B050"/>
              </a:buClr>
            </a:pPr>
            <a:r>
              <a:rPr lang="zh-CN" altLang="en-US" sz="1900" dirty="0"/>
              <a:t>RSET</a:t>
            </a:r>
            <a:endParaRPr lang="zh-CN" altLang="en-US" sz="1900" dirty="0"/>
          </a:p>
          <a:p>
            <a:pPr lvl="1">
              <a:buClr>
                <a:srgbClr val="00B050"/>
              </a:buClr>
            </a:pPr>
            <a:r>
              <a:rPr lang="zh-CN" altLang="en-US" sz="1900" dirty="0"/>
              <a:t>QUIT</a:t>
            </a:r>
            <a:endParaRPr lang="zh-CN" altLang="en-US" sz="1900" dirty="0"/>
          </a:p>
        </p:txBody>
      </p:sp>
      <p:sp>
        <p:nvSpPr>
          <p:cNvPr id="7" name="内容占位符 2"/>
          <p:cNvSpPr>
            <a:spLocks noGrp="1"/>
          </p:cNvSpPr>
          <p:nvPr/>
        </p:nvSpPr>
        <p:spPr>
          <a:xfrm>
            <a:off x="5398251" y="1052515"/>
            <a:ext cx="5569585" cy="3915699"/>
          </a:xfrm>
          <a:prstGeom prst="rect">
            <a:avLst/>
          </a:prstGeom>
        </p:spPr>
        <p:txBody>
          <a:bodyPr vert="horz" lIns="91440" tIns="45720" rIns="91440" bIns="45720" rtlCol="0">
            <a:normAutofit fontScale="95000"/>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000"/>
              </a:spcBef>
              <a:buClr>
                <a:srgbClr val="C00000"/>
              </a:buClr>
              <a:buFont typeface="Wingdings" panose="05000000000000000000" pitchFamily="2" charset="2"/>
              <a:buChar char="n"/>
            </a:pPr>
            <a:r>
              <a:rPr lang="zh-CN" altLang="en-US" sz="2700" dirty="0">
                <a:latin typeface="+mn-lt"/>
                <a:ea typeface="+mn-ea"/>
              </a:rPr>
              <a:t>可选的POP3命令</a:t>
            </a:r>
            <a:endParaRPr lang="zh-CN" altLang="en-US" sz="2700" dirty="0">
              <a:latin typeface="+mn-lt"/>
              <a:ea typeface="+mn-ea"/>
            </a:endParaRPr>
          </a:p>
          <a:p>
            <a:pPr marL="800100" lvl="1" indent="-342900">
              <a:lnSpc>
                <a:spcPct val="140000"/>
              </a:lnSpc>
              <a:spcBef>
                <a:spcPts val="500"/>
              </a:spcBef>
              <a:spcAft>
                <a:spcPts val="0"/>
              </a:spcAft>
              <a:buClr>
                <a:srgbClr val="00B050"/>
              </a:buClr>
              <a:buFont typeface="Wingdings" panose="05000000000000000000" pitchFamily="2" charset="2"/>
              <a:buChar char="n"/>
            </a:pPr>
            <a:r>
              <a:rPr lang="zh-CN" altLang="en-US" sz="2100" dirty="0">
                <a:solidFill>
                  <a:schemeClr val="tx2">
                    <a:lumMod val="10000"/>
                  </a:schemeClr>
                </a:solidFill>
                <a:latin typeface="+mn-lt"/>
                <a:ea typeface="+mn-ea"/>
                <a:cs typeface="Times New Roman" panose="02020603050405020304" pitchFamily="18" charset="0"/>
              </a:rPr>
              <a:t>APOP name digest </a:t>
            </a:r>
            <a:endParaRPr lang="zh-CN" altLang="en-US" sz="2100" dirty="0">
              <a:solidFill>
                <a:schemeClr val="tx2">
                  <a:lumMod val="10000"/>
                </a:schemeClr>
              </a:solidFill>
              <a:latin typeface="+mn-lt"/>
              <a:ea typeface="+mn-ea"/>
              <a:cs typeface="Times New Roman" panose="02020603050405020304" pitchFamily="18" charset="0"/>
            </a:endParaRPr>
          </a:p>
          <a:p>
            <a:pPr marL="800100" lvl="1" indent="-342900">
              <a:lnSpc>
                <a:spcPct val="140000"/>
              </a:lnSpc>
              <a:spcBef>
                <a:spcPts val="500"/>
              </a:spcBef>
              <a:spcAft>
                <a:spcPts val="0"/>
              </a:spcAft>
              <a:buClr>
                <a:srgbClr val="00B050"/>
              </a:buClr>
              <a:buFont typeface="Wingdings" panose="05000000000000000000" pitchFamily="2" charset="2"/>
              <a:buChar char="n"/>
            </a:pPr>
            <a:r>
              <a:rPr lang="zh-CN" altLang="en-US" sz="2100" dirty="0">
                <a:solidFill>
                  <a:schemeClr val="tx2">
                    <a:lumMod val="10000"/>
                  </a:schemeClr>
                </a:solidFill>
                <a:latin typeface="+mn-lt"/>
                <a:ea typeface="+mn-ea"/>
                <a:cs typeface="Times New Roman" panose="02020603050405020304" pitchFamily="18" charset="0"/>
              </a:rPr>
              <a:t>TOP   msg n</a:t>
            </a:r>
            <a:endParaRPr lang="zh-CN" altLang="en-US" sz="2100" dirty="0">
              <a:solidFill>
                <a:schemeClr val="tx2">
                  <a:lumMod val="10000"/>
                </a:schemeClr>
              </a:solidFill>
              <a:latin typeface="+mn-lt"/>
              <a:ea typeface="+mn-ea"/>
              <a:cs typeface="Times New Roman" panose="02020603050405020304" pitchFamily="18" charset="0"/>
            </a:endParaRPr>
          </a:p>
          <a:p>
            <a:pPr marL="800100" lvl="1" indent="-342900">
              <a:lnSpc>
                <a:spcPct val="140000"/>
              </a:lnSpc>
              <a:spcBef>
                <a:spcPts val="500"/>
              </a:spcBef>
              <a:spcAft>
                <a:spcPts val="0"/>
              </a:spcAft>
              <a:buClr>
                <a:srgbClr val="00B050"/>
              </a:buClr>
              <a:buFont typeface="Wingdings" panose="05000000000000000000" pitchFamily="2" charset="2"/>
              <a:buChar char="n"/>
            </a:pPr>
            <a:r>
              <a:rPr lang="zh-CN" altLang="en-US" sz="2100" dirty="0">
                <a:solidFill>
                  <a:schemeClr val="tx2">
                    <a:lumMod val="10000"/>
                  </a:schemeClr>
                </a:solidFill>
                <a:latin typeface="+mn-lt"/>
                <a:ea typeface="+mn-ea"/>
                <a:cs typeface="Times New Roman" panose="02020603050405020304" pitchFamily="18" charset="0"/>
              </a:rPr>
              <a:t>UIDL [msg]</a:t>
            </a:r>
            <a:endParaRPr lang="zh-CN" altLang="en-US" sz="2100" dirty="0">
              <a:solidFill>
                <a:schemeClr val="tx2">
                  <a:lumMod val="10000"/>
                </a:schemeClr>
              </a:solidFill>
              <a:latin typeface="+mn-lt"/>
              <a:ea typeface="+mn-ea"/>
              <a:cs typeface="Times New Roman" panose="02020603050405020304" pitchFamily="18" charset="0"/>
            </a:endParaRPr>
          </a:p>
          <a:p>
            <a:pPr>
              <a:lnSpc>
                <a:spcPct val="150000"/>
              </a:lnSpc>
              <a:spcBef>
                <a:spcPts val="1000"/>
              </a:spcBef>
              <a:spcAft>
                <a:spcPts val="0"/>
              </a:spcAft>
              <a:buClr>
                <a:srgbClr val="C00000"/>
              </a:buClr>
              <a:buFont typeface="Wingdings" panose="05000000000000000000" pitchFamily="2" charset="2"/>
              <a:buChar char="n"/>
            </a:pPr>
            <a:r>
              <a:rPr lang="zh-CN" altLang="en-US" sz="2700" dirty="0">
                <a:latin typeface="+mn-lt"/>
                <a:ea typeface="+mn-ea"/>
              </a:rPr>
              <a:t>POP3命令响应</a:t>
            </a:r>
            <a:endParaRPr lang="zh-CN" altLang="en-US" sz="2700" dirty="0">
              <a:latin typeface="+mn-lt"/>
              <a:ea typeface="+mn-ea"/>
            </a:endParaRPr>
          </a:p>
          <a:p>
            <a:pPr marL="800100" lvl="1" indent="-342900">
              <a:lnSpc>
                <a:spcPct val="140000"/>
              </a:lnSpc>
              <a:spcBef>
                <a:spcPts val="500"/>
              </a:spcBef>
              <a:buClr>
                <a:srgbClr val="00B050"/>
              </a:buClr>
              <a:buFont typeface="Wingdings" panose="05000000000000000000" pitchFamily="2" charset="2"/>
              <a:buChar char="n"/>
            </a:pPr>
            <a:r>
              <a:rPr lang="zh-CN" altLang="en-US" sz="2100" dirty="0">
                <a:solidFill>
                  <a:schemeClr val="tx2">
                    <a:lumMod val="10000"/>
                  </a:schemeClr>
                </a:solidFill>
                <a:latin typeface="+mn-lt"/>
                <a:ea typeface="+mn-ea"/>
                <a:cs typeface="Times New Roman" panose="02020603050405020304" pitchFamily="18" charset="0"/>
              </a:rPr>
              <a:t>+OK</a:t>
            </a:r>
            <a:endParaRPr lang="zh-CN" altLang="en-US" sz="2100" dirty="0">
              <a:solidFill>
                <a:schemeClr val="tx2">
                  <a:lumMod val="10000"/>
                </a:schemeClr>
              </a:solidFill>
              <a:latin typeface="+mn-lt"/>
              <a:ea typeface="+mn-ea"/>
              <a:cs typeface="Times New Roman" panose="02020603050405020304" pitchFamily="18" charset="0"/>
            </a:endParaRPr>
          </a:p>
          <a:p>
            <a:pPr marL="800100" lvl="1" indent="-342900">
              <a:lnSpc>
                <a:spcPct val="140000"/>
              </a:lnSpc>
              <a:spcBef>
                <a:spcPts val="500"/>
              </a:spcBef>
              <a:buClr>
                <a:srgbClr val="00B050"/>
              </a:buClr>
              <a:buFont typeface="Wingdings" panose="05000000000000000000" pitchFamily="2" charset="2"/>
              <a:buChar char="n"/>
            </a:pPr>
            <a:r>
              <a:rPr lang="zh-CN" altLang="en-US" sz="2100" dirty="0">
                <a:solidFill>
                  <a:schemeClr val="tx2">
                    <a:lumMod val="10000"/>
                  </a:schemeClr>
                </a:solidFill>
                <a:latin typeface="+mn-lt"/>
                <a:ea typeface="+mn-ea"/>
                <a:cs typeface="Times New Roman" panose="02020603050405020304" pitchFamily="18" charset="0"/>
              </a:rPr>
              <a:t>-ERR</a:t>
            </a:r>
            <a:endParaRPr lang="zh-CN" altLang="en-US" sz="2100" dirty="0">
              <a:solidFill>
                <a:schemeClr val="tx2">
                  <a:lumMod val="10000"/>
                </a:schemeClr>
              </a:solidFill>
              <a:latin typeface="+mn-lt"/>
              <a:ea typeface="+mn-ea"/>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sym typeface="+mn-ea"/>
              </a:rPr>
              <a:t>应用进程</a:t>
            </a:r>
            <a:r>
              <a:rPr lang="zh-CN" altLang="en-US">
                <a:sym typeface="+mn-ea"/>
              </a:rPr>
              <a:t>间的</a:t>
            </a:r>
            <a:r>
              <a:rPr lang="zh-CN">
                <a:sym typeface="+mn-ea"/>
              </a:rPr>
              <a:t>通信方式</a:t>
            </a:r>
            <a:r>
              <a:rPr lang="zh-CN" altLang="en-US">
                <a:sym typeface="+mn-ea"/>
              </a:rPr>
              <a:t>：</a:t>
            </a:r>
            <a:r>
              <a:rPr lang="en-US" altLang="zh-CN">
                <a:sym typeface="+mn-ea"/>
              </a:rPr>
              <a:t>C/S  </a:t>
            </a:r>
            <a:r>
              <a:rPr lang="zh-CN" altLang="en-US">
                <a:sym typeface="+mn-ea"/>
              </a:rPr>
              <a:t>方式特点</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zh-CN" sz="2800" dirty="0">
                <a:sym typeface="+mn-ea"/>
              </a:rPr>
              <a:t>服务器进程的特点</a:t>
            </a:r>
            <a:endParaRPr lang="zh-CN" altLang="zh-CN" sz="2800" dirty="0">
              <a:sym typeface="+mn-ea"/>
            </a:endParaRPr>
          </a:p>
          <a:p>
            <a:pPr lvl="1">
              <a:lnSpc>
                <a:spcPct val="130000"/>
              </a:lnSpc>
              <a:spcBef>
                <a:spcPts val="0"/>
              </a:spcBef>
              <a:buClr>
                <a:srgbClr val="00B050"/>
              </a:buClr>
            </a:pPr>
            <a:r>
              <a:rPr lang="zh-CN" altLang="en-US" sz="2400" dirty="0">
                <a:latin typeface="Times New Roman" panose="02020603050405020304" pitchFamily="18" charset="0"/>
                <a:sym typeface="+mn-ea"/>
              </a:rPr>
              <a:t>专门用来提供某种服务的程序，可“同时”处理多个远地或本地客户的请求</a:t>
            </a:r>
            <a:endParaRPr lang="zh-CN" altLang="en-US" sz="2400" dirty="0">
              <a:latin typeface="Times New Roman" panose="02020603050405020304" pitchFamily="18" charset="0"/>
              <a:sym typeface="+mn-ea"/>
            </a:endParaRPr>
          </a:p>
          <a:p>
            <a:pPr lvl="1">
              <a:lnSpc>
                <a:spcPct val="130000"/>
              </a:lnSpc>
              <a:spcBef>
                <a:spcPts val="0"/>
              </a:spcBef>
              <a:buClr>
                <a:srgbClr val="00B050"/>
              </a:buClr>
            </a:pPr>
            <a:r>
              <a:rPr lang="zh-CN" altLang="en-US" sz="2400" dirty="0">
                <a:latin typeface="Times New Roman" panose="02020603050405020304" pitchFamily="18" charset="0"/>
                <a:sym typeface="+mn-ea"/>
              </a:rPr>
              <a:t>必须始终处于运行状态才有可能提供服务</a:t>
            </a:r>
            <a:endParaRPr lang="zh-CN" altLang="en-US" sz="2400" dirty="0">
              <a:latin typeface="Times New Roman" panose="02020603050405020304" pitchFamily="18" charset="0"/>
              <a:sym typeface="+mn-ea"/>
            </a:endParaRPr>
          </a:p>
          <a:p>
            <a:pPr lvl="1">
              <a:lnSpc>
                <a:spcPct val="130000"/>
              </a:lnSpc>
              <a:spcBef>
                <a:spcPts val="0"/>
              </a:spcBef>
              <a:buClr>
                <a:srgbClr val="00B050"/>
              </a:buClr>
            </a:pPr>
            <a:r>
              <a:rPr lang="zh-CN" altLang="en-US" sz="2400" dirty="0">
                <a:latin typeface="Times New Roman" panose="02020603050405020304" pitchFamily="18" charset="0"/>
                <a:sym typeface="+mn-ea"/>
              </a:rPr>
              <a:t>通信开始之前服务器进程不需要知道客户进程所在主机的</a:t>
            </a:r>
            <a:r>
              <a:rPr lang="en-US" altLang="zh-CN" sz="2400" dirty="0">
                <a:latin typeface="Times New Roman" panose="02020603050405020304" pitchFamily="18" charset="0"/>
                <a:sym typeface="+mn-ea"/>
              </a:rPr>
              <a:t>IP</a:t>
            </a:r>
            <a:r>
              <a:rPr lang="zh-CN" altLang="en-US" sz="2400" dirty="0">
                <a:latin typeface="Times New Roman" panose="02020603050405020304" pitchFamily="18" charset="0"/>
                <a:sym typeface="+mn-ea"/>
              </a:rPr>
              <a:t>地址，无论客户请求来自哪里，服务器进程被动等待服务请求的到来即可</a:t>
            </a:r>
            <a:endParaRPr lang="zh-CN" altLang="en-US" sz="2400" dirty="0">
              <a:latin typeface="Times New Roman" panose="02020603050405020304" pitchFamily="18" charset="0"/>
              <a:sym typeface="+mn-ea"/>
            </a:endParaRPr>
          </a:p>
          <a:p>
            <a:pPr lvl="1">
              <a:lnSpc>
                <a:spcPct val="130000"/>
              </a:lnSpc>
              <a:spcBef>
                <a:spcPts val="0"/>
              </a:spcBef>
              <a:buClr>
                <a:srgbClr val="00B050"/>
              </a:buClr>
            </a:pPr>
            <a:r>
              <a:rPr lang="zh-CN" altLang="en-US" sz="2400" dirty="0">
                <a:latin typeface="Times New Roman" panose="02020603050405020304" pitchFamily="18" charset="0"/>
                <a:sym typeface="+mn-ea"/>
              </a:rPr>
              <a:t>当系统启动时即自动调用并一直运行着，也可以由用户或其它进程在通信前启动</a:t>
            </a:r>
            <a:endParaRPr lang="zh-CN" altLang="en-US" sz="2400" dirty="0">
              <a:latin typeface="Times New Roman" panose="02020603050405020304" pitchFamily="18" charset="0"/>
              <a:sym typeface="Arial" panose="020B0604020202020204" pitchFamily="34" charset="0"/>
            </a:endParaRPr>
          </a:p>
          <a:p>
            <a:pPr lvl="1">
              <a:lnSpc>
                <a:spcPct val="130000"/>
              </a:lnSpc>
              <a:spcBef>
                <a:spcPts val="0"/>
              </a:spcBef>
              <a:buClr>
                <a:srgbClr val="00B050"/>
              </a:buClr>
            </a:pPr>
            <a:r>
              <a:rPr lang="zh-CN" altLang="en-US" sz="2400" dirty="0">
                <a:latin typeface="Times New Roman" panose="02020603050405020304" pitchFamily="18" charset="0"/>
                <a:sym typeface="+mn-ea"/>
              </a:rPr>
              <a:t>被动等待并接受来自多个客户的通信请求</a:t>
            </a:r>
            <a:endParaRPr lang="zh-CN" altLang="en-US" sz="2400" dirty="0">
              <a:latin typeface="Times New Roman" panose="02020603050405020304" pitchFamily="18" charset="0"/>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71438"/>
            <a:ext cx="10871202" cy="765175"/>
          </a:xfrm>
        </p:spPr>
        <p:txBody>
          <a:bodyPr>
            <a:normAutofit/>
          </a:bodyPr>
          <a:lstStyle/>
          <a:p>
            <a:r>
              <a:rPr lang="en-US" altLang="zh-CN" dirty="0"/>
              <a:t>IMAP</a:t>
            </a:r>
            <a:r>
              <a:rPr lang="zh-CN" altLang="en-US" dirty="0"/>
              <a:t>协议</a:t>
            </a:r>
            <a:endParaRPr lang="zh-CN" altLang="en-US" dirty="0"/>
          </a:p>
        </p:txBody>
      </p:sp>
      <p:sp>
        <p:nvSpPr>
          <p:cNvPr id="4" name="内容占位符 3"/>
          <p:cNvSpPr>
            <a:spLocks noGrp="1"/>
          </p:cNvSpPr>
          <p:nvPr>
            <p:ph idx="1"/>
          </p:nvPr>
        </p:nvSpPr>
        <p:spPr>
          <a:xfrm>
            <a:off x="660399" y="1052515"/>
            <a:ext cx="10871202" cy="5183186"/>
          </a:xfrm>
        </p:spPr>
        <p:txBody>
          <a:bodyPr numCol="1" spcCol="180000">
            <a:normAutofit/>
          </a:bodyPr>
          <a:lstStyle/>
          <a:p>
            <a:pPr>
              <a:spcBef>
                <a:spcPts val="0"/>
              </a:spcBef>
            </a:pPr>
            <a:r>
              <a:rPr lang="en-US" altLang="zh-CN" dirty="0"/>
              <a:t>IMAP </a:t>
            </a:r>
            <a:r>
              <a:rPr lang="zh-CN" altLang="en-US" dirty="0"/>
              <a:t>使用客户</a:t>
            </a:r>
            <a:r>
              <a:rPr lang="en-US" altLang="zh-CN" dirty="0"/>
              <a:t>–</a:t>
            </a:r>
            <a:r>
              <a:rPr lang="zh-CN" altLang="en-US" dirty="0"/>
              <a:t>服务器方式。</a:t>
            </a:r>
            <a:r>
              <a:rPr lang="en-US" altLang="zh-CN" dirty="0"/>
              <a:t>IMAP </a:t>
            </a:r>
            <a:r>
              <a:rPr lang="zh-CN" altLang="en-US" dirty="0"/>
              <a:t>基于</a:t>
            </a:r>
            <a:r>
              <a:rPr lang="en-US" altLang="zh-CN" dirty="0"/>
              <a:t>TCP</a:t>
            </a:r>
            <a:r>
              <a:rPr lang="zh-CN" altLang="en-US" dirty="0"/>
              <a:t>实现客户与服务器的通信</a:t>
            </a:r>
            <a:endParaRPr lang="en-US" altLang="zh-CN" dirty="0"/>
          </a:p>
          <a:p>
            <a:pPr>
              <a:spcBef>
                <a:spcPts val="0"/>
              </a:spcBef>
            </a:pPr>
            <a:r>
              <a:rPr lang="en-US" altLang="zh-CN" dirty="0"/>
              <a:t>IMAP</a:t>
            </a:r>
            <a:r>
              <a:rPr lang="zh-CN" altLang="en-US" dirty="0"/>
              <a:t>是一个联机协议。要想查阅邮件，必须先联网</a:t>
            </a:r>
            <a:endParaRPr lang="en-US" altLang="zh-CN" dirty="0"/>
          </a:p>
          <a:p>
            <a:pPr>
              <a:spcBef>
                <a:spcPts val="0"/>
              </a:spcBef>
            </a:pPr>
            <a:r>
              <a:rPr lang="zh-CN" altLang="en-US" dirty="0"/>
              <a:t>连接后只下载邮件首部（部分下载）</a:t>
            </a:r>
            <a:endParaRPr lang="zh-CN" altLang="en-US" dirty="0"/>
          </a:p>
          <a:p>
            <a:pPr>
              <a:spcBef>
                <a:spcPts val="0"/>
              </a:spcBef>
            </a:pPr>
            <a:r>
              <a:rPr lang="zh-CN" altLang="en-US" dirty="0"/>
              <a:t>用户直接在</a:t>
            </a:r>
            <a:r>
              <a:rPr lang="en-US" altLang="zh-CN" dirty="0"/>
              <a:t>IMAP</a:t>
            </a:r>
            <a:r>
              <a:rPr lang="zh-CN" altLang="en-US" dirty="0"/>
              <a:t>服务器上创建和管理文件夹</a:t>
            </a:r>
            <a:endParaRPr lang="en-US" altLang="zh-CN" dirty="0"/>
          </a:p>
          <a:p>
            <a:pPr>
              <a:spcBef>
                <a:spcPts val="0"/>
              </a:spcBef>
            </a:pPr>
            <a:r>
              <a:rPr lang="zh-CN" altLang="en-US" dirty="0"/>
              <a:t>用户可以搜索邮件内容</a:t>
            </a:r>
            <a:endParaRPr lang="en-US" altLang="zh-CN" dirty="0"/>
          </a:p>
          <a:p>
            <a:pPr>
              <a:spcBef>
                <a:spcPts val="0"/>
              </a:spcBef>
            </a:pPr>
            <a:r>
              <a:rPr lang="zh-CN" altLang="en-US" dirty="0"/>
              <a:t>用户可以在不同的地方使用不同的计算机随时上网阅读和处理自己的邮件</a:t>
            </a:r>
            <a:endParaRPr lang="zh-CN" altLang="en-US" dirty="0"/>
          </a:p>
          <a:p>
            <a:pPr>
              <a:spcBef>
                <a:spcPts val="0"/>
              </a:spcBef>
            </a:pPr>
            <a:r>
              <a:rPr lang="zh-CN" altLang="en-US" dirty="0"/>
              <a:t>允许收信人只读取邮件中的某一个部分</a:t>
            </a:r>
            <a:endParaRPr lang="en-US" altLang="zh-CN"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IMAP 协议</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a:spcBef>
                <a:spcPts val="0"/>
              </a:spcBef>
            </a:pPr>
            <a:r>
              <a:rPr lang="zh-CN" altLang="en-US" sz="2800" dirty="0">
                <a:latin typeface="+mn-ea"/>
              </a:rPr>
              <a:t>IMAP 是Internet邮件访问协议，</a:t>
            </a:r>
            <a:r>
              <a:rPr lang="en-US" altLang="zh-CN" sz="2800" dirty="0">
                <a:latin typeface="+mn-ea"/>
              </a:rPr>
              <a:t>RFC 2060</a:t>
            </a:r>
            <a:r>
              <a:rPr lang="zh-CN" altLang="en-US" sz="2800" dirty="0">
                <a:latin typeface="+mn-ea"/>
              </a:rPr>
              <a:t>协议标准：</a:t>
            </a:r>
            <a:endParaRPr lang="zh-CN" altLang="en-US" sz="2800" dirty="0">
              <a:latin typeface="+mn-ea"/>
            </a:endParaRPr>
          </a:p>
          <a:p>
            <a:pPr lvl="1">
              <a:spcBef>
                <a:spcPts val="0"/>
              </a:spcBef>
              <a:buClr>
                <a:srgbClr val="00B050"/>
              </a:buClr>
            </a:pPr>
            <a:r>
              <a:rPr lang="zh-CN" altLang="en-US" sz="2400" dirty="0">
                <a:latin typeface="+mn-ea"/>
              </a:rPr>
              <a:t>用于最终交付的主要协议</a:t>
            </a:r>
            <a:endParaRPr lang="zh-CN" altLang="en-US" sz="2400" dirty="0">
              <a:latin typeface="+mn-ea"/>
            </a:endParaRPr>
          </a:p>
          <a:p>
            <a:pPr lvl="1">
              <a:spcBef>
                <a:spcPts val="0"/>
              </a:spcBef>
              <a:buClr>
                <a:srgbClr val="00B050"/>
              </a:buClr>
            </a:pPr>
            <a:r>
              <a:rPr lang="zh-CN" altLang="en-US" sz="2400" dirty="0">
                <a:latin typeface="+mn-ea"/>
              </a:rPr>
              <a:t>IMAP是较早使用的最终交付协议—POP3(邮局协议，版本3)的改进版</a:t>
            </a:r>
            <a:endParaRPr lang="zh-CN" altLang="en-US" sz="2400" dirty="0">
              <a:latin typeface="+mn-ea"/>
            </a:endParaRPr>
          </a:p>
          <a:p>
            <a:pPr lvl="1">
              <a:spcBef>
                <a:spcPts val="0"/>
              </a:spcBef>
              <a:buClr>
                <a:srgbClr val="00B050"/>
              </a:buClr>
            </a:pPr>
            <a:r>
              <a:rPr lang="zh-CN" altLang="en-US" sz="2400" dirty="0">
                <a:latin typeface="+mn-ea"/>
              </a:rPr>
              <a:t>邮件服务器运行侦听端口143的IMAP服务器</a:t>
            </a:r>
            <a:endParaRPr lang="zh-CN" altLang="en-US" sz="2400" dirty="0">
              <a:latin typeface="+mn-ea"/>
            </a:endParaRPr>
          </a:p>
          <a:p>
            <a:pPr lvl="1">
              <a:spcBef>
                <a:spcPts val="0"/>
              </a:spcBef>
              <a:buClr>
                <a:srgbClr val="00B050"/>
              </a:buClr>
            </a:pPr>
            <a:r>
              <a:rPr lang="zh-CN" altLang="en-US" sz="2400" dirty="0">
                <a:latin typeface="+mn-ea"/>
              </a:rPr>
              <a:t>用户代理运行一个IMAP客户端</a:t>
            </a:r>
            <a:endParaRPr lang="zh-CN" altLang="en-US" sz="2400" dirty="0">
              <a:latin typeface="+mn-ea"/>
            </a:endParaRPr>
          </a:p>
          <a:p>
            <a:pPr lvl="1">
              <a:spcBef>
                <a:spcPts val="0"/>
              </a:spcBef>
              <a:buClr>
                <a:srgbClr val="00B050"/>
              </a:buClr>
            </a:pPr>
            <a:r>
              <a:rPr lang="zh-CN" altLang="en-US" sz="2400" dirty="0">
                <a:latin typeface="+mn-ea"/>
              </a:rPr>
              <a:t>客户端连接到服务器并开始发出命令</a:t>
            </a:r>
            <a:endParaRPr lang="zh-CN" altLang="en-US"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IMAP特性</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marL="228600" lvl="1" indent="-228600">
              <a:lnSpc>
                <a:spcPct val="130000"/>
              </a:lnSpc>
              <a:spcBef>
                <a:spcPts val="0"/>
              </a:spcBef>
            </a:pPr>
            <a:r>
              <a:rPr lang="en-US" altLang="zh-CN" sz="2200" dirty="0">
                <a:latin typeface="+mn-ea"/>
              </a:rPr>
              <a:t>IMAP</a:t>
            </a:r>
            <a:r>
              <a:rPr lang="zh-CN" altLang="en-US" sz="2200" dirty="0">
                <a:latin typeface="+mn-ea"/>
              </a:rPr>
              <a:t>允许用户在不同地方使用不同的计算机随时上网阅读和处理自己的邮件</a:t>
            </a:r>
            <a:endParaRPr lang="zh-CN" altLang="en-US" sz="2200" dirty="0">
              <a:latin typeface="+mn-ea"/>
            </a:endParaRPr>
          </a:p>
          <a:p>
            <a:pPr marL="228600" lvl="1" indent="-228600">
              <a:lnSpc>
                <a:spcPct val="130000"/>
              </a:lnSpc>
              <a:spcBef>
                <a:spcPts val="0"/>
              </a:spcBef>
            </a:pPr>
            <a:r>
              <a:rPr lang="en-US" altLang="zh-CN" sz="2200" dirty="0" err="1">
                <a:latin typeface="+mn-ea"/>
              </a:rPr>
              <a:t>IMAP</a:t>
            </a:r>
            <a:r>
              <a:rPr lang="zh-CN" altLang="en-US" sz="2200" dirty="0">
                <a:latin typeface="+mn-ea"/>
              </a:rPr>
              <a:t>服务器把每个邮件与一个文件夹联系起来，当邮件第一次到达服务器时，与收件人的</a:t>
            </a:r>
            <a:r>
              <a:rPr lang="en-US" altLang="zh-CN" sz="2200" dirty="0" err="1">
                <a:latin typeface="+mn-ea"/>
              </a:rPr>
              <a:t>INBOX</a:t>
            </a:r>
            <a:r>
              <a:rPr lang="zh-CN" altLang="en-US" sz="2200" dirty="0" err="1">
                <a:latin typeface="+mn-ea"/>
              </a:rPr>
              <a:t>文件夹相关联。收件人把邮件移到一个新创建的文件夹中，阅读邮件，删除邮件等</a:t>
            </a:r>
            <a:endParaRPr lang="zh-CN" altLang="en-US" sz="2200" dirty="0">
              <a:latin typeface="+mn-ea"/>
            </a:endParaRPr>
          </a:p>
          <a:p>
            <a:pPr marL="228600" lvl="1" indent="-228600">
              <a:lnSpc>
                <a:spcPct val="130000"/>
              </a:lnSpc>
              <a:spcBef>
                <a:spcPts val="0"/>
              </a:spcBef>
            </a:pPr>
            <a:r>
              <a:rPr lang="en-US" altLang="zh-CN" sz="2200" dirty="0" err="1">
                <a:latin typeface="+mn-ea"/>
              </a:rPr>
              <a:t>IMAP</a:t>
            </a:r>
            <a:r>
              <a:rPr lang="zh-CN" altLang="en-US" sz="2200" dirty="0" err="1">
                <a:latin typeface="+mn-ea"/>
              </a:rPr>
              <a:t>还为用户提供了在远程文件夹中查询邮件的命令，按指定条件去查询匹配的邮件</a:t>
            </a:r>
            <a:endParaRPr lang="zh-CN" altLang="en-US" sz="2200" dirty="0">
              <a:latin typeface="+mn-ea"/>
            </a:endParaRPr>
          </a:p>
          <a:p>
            <a:pPr marL="228600" lvl="1" indent="-228600">
              <a:lnSpc>
                <a:spcPct val="130000"/>
              </a:lnSpc>
              <a:spcBef>
                <a:spcPts val="0"/>
              </a:spcBef>
            </a:pPr>
            <a:r>
              <a:rPr lang="zh-CN" altLang="en-US" sz="2200" dirty="0">
                <a:latin typeface="+mn-ea"/>
              </a:rPr>
              <a:t>与</a:t>
            </a:r>
            <a:r>
              <a:rPr lang="en-US" altLang="zh-CN" sz="2200" dirty="0">
                <a:latin typeface="+mn-ea"/>
              </a:rPr>
              <a:t>POP3</a:t>
            </a:r>
            <a:r>
              <a:rPr lang="zh-CN" altLang="en-US" sz="2200" dirty="0">
                <a:latin typeface="+mn-ea"/>
              </a:rPr>
              <a:t>不同，</a:t>
            </a:r>
            <a:r>
              <a:rPr lang="en-US" altLang="zh-CN" sz="2200" dirty="0">
                <a:latin typeface="+mn-ea"/>
              </a:rPr>
              <a:t>IMAP</a:t>
            </a:r>
            <a:r>
              <a:rPr lang="zh-CN" altLang="en-US" sz="2200" dirty="0">
                <a:latin typeface="+mn-ea"/>
              </a:rPr>
              <a:t>服务器维护了</a:t>
            </a:r>
            <a:r>
              <a:rPr lang="en-US" altLang="zh-CN" sz="2200" dirty="0">
                <a:latin typeface="+mn-ea"/>
              </a:rPr>
              <a:t>IMAP</a:t>
            </a:r>
            <a:r>
              <a:rPr lang="zh-CN" altLang="en-US" sz="2200" dirty="0">
                <a:latin typeface="+mn-ea"/>
              </a:rPr>
              <a:t>会话的用户状态信息，例如，文件夹的名字以及哪些邮件</a:t>
            </a:r>
            <a:r>
              <a:rPr lang="zh-CN" altLang="en-US" sz="2200" dirty="0" err="1">
                <a:latin typeface="+mn-ea"/>
              </a:rPr>
              <a:t>与哪些文件夹相关联</a:t>
            </a:r>
            <a:endParaRPr lang="zh-CN" altLang="en-US" sz="2200" dirty="0">
              <a:latin typeface="+mn-ea"/>
            </a:endParaRPr>
          </a:p>
          <a:p>
            <a:pPr marL="228600" lvl="1" indent="-228600">
              <a:lnSpc>
                <a:spcPct val="130000"/>
              </a:lnSpc>
              <a:spcBef>
                <a:spcPts val="0"/>
              </a:spcBef>
            </a:pPr>
            <a:r>
              <a:rPr lang="en-US" altLang="zh-CN" sz="2200" dirty="0">
                <a:latin typeface="+mn-ea"/>
              </a:rPr>
              <a:t>IMAP</a:t>
            </a:r>
            <a:r>
              <a:rPr lang="zh-CN" altLang="en-US" sz="2200" dirty="0">
                <a:latin typeface="+mn-ea"/>
              </a:rPr>
              <a:t>具有允许用户代理获取邮件某些部分的命令。例如，一个用户代理可以只读取一个邮件的首部，或只是一个多部分</a:t>
            </a:r>
            <a:r>
              <a:rPr lang="en-US" altLang="zh-CN" sz="2200" dirty="0">
                <a:latin typeface="+mn-ea"/>
              </a:rPr>
              <a:t>MIME</a:t>
            </a:r>
            <a:r>
              <a:rPr lang="zh-CN" altLang="en-US" sz="2200" dirty="0">
                <a:latin typeface="+mn-ea"/>
              </a:rPr>
              <a:t>邮件的一部分</a:t>
            </a:r>
            <a:endParaRPr lang="zh-CN" altLang="en-US" sz="2200" dirty="0">
              <a:latin typeface="+mn-ea"/>
            </a:endParaRPr>
          </a:p>
          <a:p>
            <a:pPr marL="228600" lvl="1" indent="-228600">
              <a:lnSpc>
                <a:spcPct val="130000"/>
              </a:lnSpc>
              <a:spcBef>
                <a:spcPts val="0"/>
              </a:spcBef>
            </a:pPr>
            <a:r>
              <a:rPr lang="en-US" altLang="zh-CN" sz="2200" dirty="0">
                <a:latin typeface="+mn-ea"/>
              </a:rPr>
              <a:t>IMAP</a:t>
            </a:r>
            <a:r>
              <a:rPr lang="zh-CN" altLang="en-US" sz="2200" dirty="0">
                <a:latin typeface="+mn-ea"/>
              </a:rPr>
              <a:t>的缺点是如果用户没有将邮件复制到自己的</a:t>
            </a:r>
            <a:r>
              <a:rPr lang="en-US" altLang="zh-CN" sz="2200" dirty="0">
                <a:latin typeface="+mn-ea"/>
              </a:rPr>
              <a:t>PC</a:t>
            </a:r>
            <a:r>
              <a:rPr lang="zh-CN" altLang="en-US" sz="2200" dirty="0">
                <a:latin typeface="+mn-ea"/>
              </a:rPr>
              <a:t>上，则邮件一直是存放在</a:t>
            </a:r>
            <a:r>
              <a:rPr lang="en-US" altLang="zh-CN" sz="2200" dirty="0">
                <a:latin typeface="+mn-ea"/>
              </a:rPr>
              <a:t>IMAP</a:t>
            </a:r>
            <a:r>
              <a:rPr lang="zh-CN" altLang="en-US" sz="2200" dirty="0">
                <a:latin typeface="+mn-ea"/>
              </a:rPr>
              <a:t>服务器上。用户需要经常与</a:t>
            </a:r>
            <a:r>
              <a:rPr lang="en-US" altLang="zh-CN" sz="2200" dirty="0">
                <a:latin typeface="+mn-ea"/>
              </a:rPr>
              <a:t>IMAP</a:t>
            </a:r>
            <a:r>
              <a:rPr lang="zh-CN" altLang="en-US" sz="2200" dirty="0">
                <a:latin typeface="+mn-ea"/>
              </a:rPr>
              <a:t>服务器建立连接</a:t>
            </a:r>
            <a:endParaRPr lang="zh-CN" altLang="en-US" sz="2200" dirty="0">
              <a:latin typeface="+mn-ea"/>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0" dirty="0">
                <a:latin typeface="+mj-ea"/>
                <a:ea typeface="+mj-ea"/>
              </a:rPr>
              <a:t>IMAP</a:t>
            </a:r>
            <a:r>
              <a:rPr lang="en-US" altLang="zh-CN" b="0" dirty="0">
                <a:latin typeface="+mj-ea"/>
                <a:ea typeface="+mj-ea"/>
              </a:rPr>
              <a:t>v</a:t>
            </a:r>
            <a:r>
              <a:rPr lang="zh-CN" altLang="en-US" b="0" dirty="0">
                <a:latin typeface="+mj-ea"/>
                <a:ea typeface="+mj-ea"/>
              </a:rPr>
              <a:t>4 协议命令</a:t>
            </a:r>
            <a:endParaRPr lang="zh-CN" altLang="en-US" b="0" dirty="0">
              <a:latin typeface="+mj-ea"/>
              <a:ea typeface="+mj-ea"/>
            </a:endParaRPr>
          </a:p>
        </p:txBody>
      </p:sp>
      <p:pic>
        <p:nvPicPr>
          <p:cNvPr id="8" name="Picture Placeholder 3" descr="Short Description:  &#10;A table provides I M A P (version 4) commands.&#10;&#10;Long Description:  &#10;&#10;The table has two columns and twenty five rows. The column headings are as follows from left to right. Command and Description. The table data are as follows.&#10;Row 1. Command, CAPABILITY. Description, List server capabilities&#10;Row 2. Command, START T L S. Description, Start secure transport (T L S, see Chap. 8).&#10;Row 3. Command, LOGIN. Description, Log on to server.&#10;Row 4. Command, AUTHENTICATE. Description, Log on with other method.&#10;Row 5. Command, SELECT. Description, Select a folder.&#10;Row 6. Command, EXAMINE. Description, Select a read-only folder.&#10;Row 7. Command, CREATE. Description, Create a folder.&#10;Row 8. Command, DELETE. Description, Delete a folder.&#10;Row 9. Command, RENAME. Description, Rename a folder.&#10;Row 10. Command, SUBSCRIBE. Description, Add folder to active set.&#10;Row 11. Command, UNSUBSCRIBE. Description, Remove folder from active set.&#10;Row 12. Command, LIST. Description, List the available folders.&#10;Row 13. Command, L S U B. Description, List the active folders.&#10;Row 14. Command, STATUS. Description, Get the status of a folder.&#10;Row 15. Command, APPEND. Description, Add a message to a folder.&#10;Row 16. Command, CHECK. Description, Get a checkpoint of a folder.&#10;Row 17. Command, FETCH. Description, Get messages from a folder.&#10;Row 18. Command, SEARCH. Description, Find messages in a folder.&#10;Row 19. Command, STORE. Description, Alter message flags.&#10;Row 20. Command, COPY. Description, Make a copy of a message in a folder.&#10;Row 21. Command, EXPUNGE. Description, Remove messages flagged for deletion.&#10;Row 22. Command, UID. Description, Issue commands using unique identifiers.&#10;Row 23. Command, NOOP. Description, Do nothing.&#10;Row 24. Command, CLOSE. Description, Remove flagged messages and close folder.&#10;Row 25. Command, LOGOUT. Description, Log out and close connection.&#10;&#10;"/>
          <p:cNvPicPr>
            <a:picLocks noGrp="1" noChangeAspect="1"/>
          </p:cNvPicPr>
          <p:nvPr>
            <p:ph type="pic" sz="quarter" idx="4294967295"/>
          </p:nvPr>
        </p:nvPicPr>
        <p:blipFill>
          <a:blip r:embed="rId1">
            <a:extLst>
              <a:ext uri="{28A0092B-C50C-407E-A947-70E740481C1C}">
                <a14:useLocalDpi xmlns:a14="http://schemas.microsoft.com/office/drawing/2010/main" val="0"/>
              </a:ext>
            </a:extLst>
          </a:blip>
          <a:stretch>
            <a:fillRect/>
          </a:stretch>
        </p:blipFill>
        <p:spPr>
          <a:xfrm>
            <a:off x="2706255" y="960870"/>
            <a:ext cx="5791200" cy="5345113"/>
          </a:xfrm>
          <a:prstGeom prst="rect">
            <a:avLst/>
          </a:prstGeom>
        </p:spPr>
      </p:pic>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2574925" y="1416685"/>
            <a:ext cx="7014845" cy="4772660"/>
          </a:xfrm>
          <a:prstGeom prst="rect">
            <a:avLst/>
          </a:prstGeom>
        </p:spPr>
      </p:pic>
      <p:sp>
        <p:nvSpPr>
          <p:cNvPr id="2" name="标题 1"/>
          <p:cNvSpPr>
            <a:spLocks noGrp="1"/>
          </p:cNvSpPr>
          <p:nvPr>
            <p:ph type="title"/>
          </p:nvPr>
        </p:nvSpPr>
        <p:spPr>
          <a:xfrm>
            <a:off x="660400" y="71438"/>
            <a:ext cx="10858500" cy="765175"/>
          </a:xfrm>
        </p:spPr>
        <p:txBody>
          <a:bodyPr>
            <a:normAutofit/>
          </a:bodyPr>
          <a:lstStyle/>
          <a:p>
            <a:r>
              <a:rPr lang="zh-CN" altLang="en-US" b="0" dirty="0">
                <a:latin typeface="+mj-ea"/>
                <a:ea typeface="+mj-ea"/>
              </a:rPr>
              <a:t>POP3 和 IMAP</a:t>
            </a:r>
            <a:r>
              <a:rPr lang="en-US" altLang="zh-CN" b="0" dirty="0">
                <a:latin typeface="+mj-ea"/>
                <a:ea typeface="+mj-ea"/>
              </a:rPr>
              <a:t>v4 </a:t>
            </a:r>
            <a:r>
              <a:rPr lang="zh-CN" altLang="en-US" b="0" dirty="0">
                <a:latin typeface="+mj-ea"/>
                <a:ea typeface="+mj-ea"/>
              </a:rPr>
              <a:t>协议比较</a:t>
            </a:r>
            <a:endParaRPr lang="zh-CN" altLang="en-US" b="0" dirty="0">
              <a:latin typeface="+mj-ea"/>
              <a:ea typeface="+mj-ea"/>
            </a:endParaRPr>
          </a:p>
        </p:txBody>
      </p:sp>
      <p:sp>
        <p:nvSpPr>
          <p:cNvPr id="8" name="object 4"/>
          <p:cNvSpPr/>
          <p:nvPr/>
        </p:nvSpPr>
        <p:spPr>
          <a:xfrm>
            <a:off x="1849373" y="2126742"/>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p:txBody>
      </p:sp>
      <p:sp>
        <p:nvSpPr>
          <p:cNvPr id="9" name="object 5"/>
          <p:cNvSpPr/>
          <p:nvPr/>
        </p:nvSpPr>
        <p:spPr>
          <a:xfrm>
            <a:off x="1849373" y="2440939"/>
            <a:ext cx="7886700" cy="274320"/>
          </a:xfrm>
          <a:custGeom>
            <a:avLst/>
            <a:gdLst/>
            <a:ahLst/>
            <a:cxnLst/>
            <a:rect l="l" t="t" r="r" b="b"/>
            <a:pathLst>
              <a:path w="7886700" h="274319">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p:txBody>
      </p:sp>
      <p:sp>
        <p:nvSpPr>
          <p:cNvPr id="10" name="object 6"/>
          <p:cNvSpPr/>
          <p:nvPr/>
        </p:nvSpPr>
        <p:spPr>
          <a:xfrm>
            <a:off x="1849373" y="3975353"/>
            <a:ext cx="7886700" cy="273050"/>
          </a:xfrm>
          <a:custGeom>
            <a:avLst/>
            <a:gdLst/>
            <a:ahLst/>
            <a:cxnLst/>
            <a:rect l="l" t="t" r="r" b="b"/>
            <a:pathLst>
              <a:path w="7886700" h="273050">
                <a:moveTo>
                  <a:pt x="0" y="272796"/>
                </a:moveTo>
                <a:lnTo>
                  <a:pt x="7886700" y="272796"/>
                </a:lnTo>
                <a:lnTo>
                  <a:pt x="7886700" y="0"/>
                </a:lnTo>
                <a:lnTo>
                  <a:pt x="0" y="0"/>
                </a:lnTo>
                <a:lnTo>
                  <a:pt x="0" y="272796"/>
                </a:lnTo>
                <a:close/>
              </a:path>
            </a:pathLst>
          </a:custGeom>
          <a:ln w="19050">
            <a:solidFill>
              <a:srgbClr val="FF0000"/>
            </a:solidFill>
            <a:prstDash val="lgDash"/>
          </a:ln>
        </p:spPr>
        <p:txBody>
          <a:bodyPr wrap="square" lIns="0" tIns="0" rIns="0" bIns="0" rtlCol="0"/>
          <a:lstStyle/>
          <a:p/>
        </p:txBody>
      </p:sp>
      <p:sp>
        <p:nvSpPr>
          <p:cNvPr id="11" name="object 7"/>
          <p:cNvSpPr/>
          <p:nvPr/>
        </p:nvSpPr>
        <p:spPr>
          <a:xfrm>
            <a:off x="1849373" y="4301490"/>
            <a:ext cx="7886700" cy="273050"/>
          </a:xfrm>
          <a:custGeom>
            <a:avLst/>
            <a:gdLst/>
            <a:ahLst/>
            <a:cxnLst/>
            <a:rect l="l" t="t" r="r" b="b"/>
            <a:pathLst>
              <a:path w="7886700" h="273050">
                <a:moveTo>
                  <a:pt x="0" y="272795"/>
                </a:moveTo>
                <a:lnTo>
                  <a:pt x="7886700" y="272795"/>
                </a:lnTo>
                <a:lnTo>
                  <a:pt x="7886700" y="0"/>
                </a:lnTo>
                <a:lnTo>
                  <a:pt x="0" y="0"/>
                </a:lnTo>
                <a:lnTo>
                  <a:pt x="0" y="272795"/>
                </a:lnTo>
                <a:close/>
              </a:path>
            </a:pathLst>
          </a:custGeom>
          <a:ln w="19050">
            <a:solidFill>
              <a:srgbClr val="FF0000"/>
            </a:solidFill>
            <a:prstDash val="lgDash"/>
          </a:ln>
        </p:spPr>
        <p:txBody>
          <a:bodyPr wrap="square" lIns="0" tIns="0" rIns="0" bIns="0" rtlCol="0"/>
          <a:lstStyle/>
          <a:p/>
        </p:txBody>
      </p:sp>
      <p:sp>
        <p:nvSpPr>
          <p:cNvPr id="12" name="object 8"/>
          <p:cNvSpPr/>
          <p:nvPr/>
        </p:nvSpPr>
        <p:spPr>
          <a:xfrm>
            <a:off x="1849373" y="5234178"/>
            <a:ext cx="7886700" cy="274320"/>
          </a:xfrm>
          <a:custGeom>
            <a:avLst/>
            <a:gdLst/>
            <a:ahLst/>
            <a:cxnLst/>
            <a:rect l="l" t="t" r="r" b="b"/>
            <a:pathLst>
              <a:path w="7886700" h="274320">
                <a:moveTo>
                  <a:pt x="0" y="274320"/>
                </a:moveTo>
                <a:lnTo>
                  <a:pt x="7886700" y="274320"/>
                </a:lnTo>
                <a:lnTo>
                  <a:pt x="7886700" y="0"/>
                </a:lnTo>
                <a:lnTo>
                  <a:pt x="0" y="0"/>
                </a:lnTo>
                <a:lnTo>
                  <a:pt x="0" y="274320"/>
                </a:lnTo>
                <a:close/>
              </a:path>
            </a:pathLst>
          </a:custGeom>
          <a:ln w="19050">
            <a:solidFill>
              <a:srgbClr val="FF0000"/>
            </a:solidFill>
            <a:prstDash val="lgDash"/>
          </a:ln>
        </p:spPr>
        <p:txBody>
          <a:bodyPr wrap="square" lIns="0" tIns="0" rIns="0" bIns="0" rtlCol="0"/>
          <a:lstStyle/>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zh-CN" altLang="en-US" dirty="0"/>
              <a:t>通用互联网邮件扩充：</a:t>
            </a:r>
            <a:r>
              <a:rPr lang="en-US" altLang="zh-CN" dirty="0"/>
              <a:t>MIME</a:t>
            </a:r>
            <a:endParaRPr lang="zh-CN" altLang="en-US" dirty="0"/>
          </a:p>
        </p:txBody>
      </p:sp>
      <p:sp>
        <p:nvSpPr>
          <p:cNvPr id="3" name="内容占位符 2"/>
          <p:cNvSpPr>
            <a:spLocks noGrp="1"/>
          </p:cNvSpPr>
          <p:nvPr>
            <p:ph idx="1"/>
          </p:nvPr>
        </p:nvSpPr>
        <p:spPr>
          <a:xfrm>
            <a:off x="660400" y="1052514"/>
            <a:ext cx="10871200" cy="3316286"/>
          </a:xfrm>
        </p:spPr>
        <p:txBody>
          <a:bodyPr>
            <a:normAutofit fontScale="77500" lnSpcReduction="20000"/>
          </a:bodyPr>
          <a:lstStyle/>
          <a:p>
            <a:pPr>
              <a:spcBef>
                <a:spcPts val="600"/>
              </a:spcBef>
            </a:pPr>
            <a:r>
              <a:rPr lang="en-US" altLang="zh-CN" sz="2800" dirty="0"/>
              <a:t>MIME(Multipurpose Internet Mail Extensions)—</a:t>
            </a:r>
            <a:r>
              <a:rPr lang="zh-CN" altLang="en-US" sz="2800" dirty="0"/>
              <a:t>多用途</a:t>
            </a:r>
            <a:r>
              <a:rPr lang="en-US" altLang="zh-CN" sz="2800" dirty="0"/>
              <a:t>Internet</a:t>
            </a:r>
            <a:r>
              <a:rPr lang="zh-CN" altLang="en-US" sz="2800" dirty="0"/>
              <a:t>邮件扩展，基本格式的多媒体扩展，可传输</a:t>
            </a:r>
            <a:endParaRPr lang="en-US" altLang="zh-CN" sz="2800" dirty="0"/>
          </a:p>
          <a:p>
            <a:pPr lvl="1">
              <a:spcBef>
                <a:spcPts val="600"/>
              </a:spcBef>
              <a:buClr>
                <a:srgbClr val="00B050"/>
              </a:buClr>
            </a:pPr>
            <a:r>
              <a:rPr lang="zh-CN" altLang="en-US" sz="2100" dirty="0"/>
              <a:t>多媒体消息</a:t>
            </a:r>
            <a:endParaRPr lang="en-US" altLang="zh-CN" sz="2100" dirty="0"/>
          </a:p>
          <a:p>
            <a:pPr lvl="1">
              <a:spcBef>
                <a:spcPts val="600"/>
              </a:spcBef>
              <a:buClr>
                <a:srgbClr val="00B050"/>
              </a:buClr>
            </a:pPr>
            <a:r>
              <a:rPr lang="zh-CN" altLang="en-US" sz="2100" dirty="0"/>
              <a:t>二进制文件</a:t>
            </a:r>
            <a:endParaRPr lang="zh-CN" altLang="en-US" sz="2100" dirty="0"/>
          </a:p>
          <a:p>
            <a:pPr>
              <a:spcBef>
                <a:spcPts val="600"/>
              </a:spcBef>
            </a:pPr>
            <a:r>
              <a:rPr lang="zh-CN" altLang="en-US" sz="2800" dirty="0">
                <a:sym typeface="+mn-ea"/>
              </a:rPr>
              <a:t>MIME沿用了RFC 822格式，但是加入了消息体结构，定义了非ASCII消息编码规则</a:t>
            </a:r>
            <a:endParaRPr lang="zh-CN" altLang="en-US" sz="2800" dirty="0">
              <a:sym typeface="+mn-ea"/>
            </a:endParaRPr>
          </a:p>
          <a:p>
            <a:pPr>
              <a:spcBef>
                <a:spcPts val="600"/>
              </a:spcBef>
            </a:pPr>
            <a:r>
              <a:rPr lang="zh-CN" altLang="en-US" sz="2800" dirty="0">
                <a:sym typeface="+mn-ea"/>
              </a:rPr>
              <a:t>MIME类型的消息使用现有邮件程序和协议进行传送，但需要用户代理能够解释MIME格式</a:t>
            </a:r>
            <a:endParaRPr lang="en-US" altLang="zh-CN" sz="2800" dirty="0">
              <a:sym typeface="+mn-ea"/>
            </a:endParaRPr>
          </a:p>
          <a:p>
            <a:endParaRPr lang="zh-CN" altLang="en-US" dirty="0">
              <a:sym typeface="+mn-ea"/>
            </a:endParaRPr>
          </a:p>
        </p:txBody>
      </p:sp>
      <p:pic>
        <p:nvPicPr>
          <p:cNvPr id="7" name="Picture Placeholder 7" descr="Short Description:&#10;&#10;A table provides Message headers added by M I M E.&#10;&#10;Long Description:  &#10;&#10;The table has two columns and five rows. The column headings are as follows from left to right. Header and Meaning. The table data are as follows.&#10;Row 1. Header, M I M E Version colon. Meaning, Identifies the M I M E version.&#10;Row 2. Header, Content Description colon. Meaning, Human-readable string telling what is in the message.&#10;Row 3. Header, Content I d colon. Meaning, Unique identifier.&#10;Row 4. Header, Content Transfer Encoding colon. Meaning, How the body is wrapped for transmission&#10;Row 5. Header, Content Type colon. Meaning, Type and format of the content&#10;&#10;"/>
          <p:cNvPicPr>
            <a:picLocks noGrp="1" noChangeAspect="1"/>
          </p:cNvPicPr>
          <p:nvPr/>
        </p:nvPicPr>
        <p:blipFill>
          <a:blip r:embed="rId1">
            <a:extLst>
              <a:ext uri="{28A0092B-C50C-407E-A947-70E740481C1C}">
                <a14:useLocalDpi xmlns:a14="http://schemas.microsoft.com/office/drawing/2010/main" val="0"/>
              </a:ext>
            </a:extLst>
          </a:blip>
          <a:stretch>
            <a:fillRect/>
          </a:stretch>
        </p:blipFill>
        <p:spPr>
          <a:xfrm>
            <a:off x="3209637" y="4139843"/>
            <a:ext cx="5962073" cy="1644941"/>
          </a:xfrm>
          <a:prstGeom prst="rect">
            <a:avLst/>
          </a:prstGeom>
          <a:noFill/>
          <a:ln>
            <a:noFill/>
          </a:ln>
        </p:spPr>
      </p:pic>
      <p:sp>
        <p:nvSpPr>
          <p:cNvPr id="8" name="文本框 7"/>
          <p:cNvSpPr txBox="1"/>
          <p:nvPr/>
        </p:nvSpPr>
        <p:spPr>
          <a:xfrm>
            <a:off x="4692530" y="5750558"/>
            <a:ext cx="2446504" cy="369332"/>
          </a:xfrm>
          <a:prstGeom prst="rect">
            <a:avLst/>
          </a:prstGeom>
          <a:noFill/>
        </p:spPr>
        <p:txBody>
          <a:bodyPr wrap="none" rtlCol="0" anchor="t">
            <a:spAutoFit/>
          </a:bodyPr>
          <a:lstStyle/>
          <a:p>
            <a:pPr lvl="0" algn="l">
              <a:buClrTx/>
              <a:buSzTx/>
              <a:buFontTx/>
            </a:pPr>
            <a:r>
              <a:rPr dirty="0" err="1">
                <a:latin typeface="微软雅黑" panose="020B0503020204020204" pitchFamily="34" charset="-122"/>
                <a:ea typeface="微软雅黑" panose="020B0503020204020204" pitchFamily="34" charset="-122"/>
                <a:cs typeface="微软雅黑" panose="020B0503020204020204" pitchFamily="34" charset="-122"/>
                <a:sym typeface="+mn-ea"/>
              </a:rPr>
              <a:t>MIME增加的消息头部</a:t>
            </a:r>
            <a:endParaRPr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71438"/>
            <a:ext cx="10871202" cy="765175"/>
          </a:xfrm>
        </p:spPr>
        <p:txBody>
          <a:bodyPr/>
          <a:lstStyle/>
          <a:p>
            <a:r>
              <a:rPr lang="zh-CN" altLang="en-US" dirty="0"/>
              <a:t>内容传输编码</a:t>
            </a:r>
            <a:r>
              <a:rPr lang="en-US" altLang="zh-CN" dirty="0"/>
              <a:t>——Quoted-Printable</a:t>
            </a:r>
            <a:r>
              <a:rPr lang="zh-CN" altLang="en-US" dirty="0"/>
              <a:t>编码</a:t>
            </a:r>
            <a:endParaRPr lang="zh-CN" altLang="en-US" dirty="0"/>
          </a:p>
        </p:txBody>
      </p:sp>
      <p:sp>
        <p:nvSpPr>
          <p:cNvPr id="2" name="内容占位符 1"/>
          <p:cNvSpPr>
            <a:spLocks noGrp="1"/>
          </p:cNvSpPr>
          <p:nvPr>
            <p:ph idx="1"/>
          </p:nvPr>
        </p:nvSpPr>
        <p:spPr>
          <a:xfrm>
            <a:off x="660399" y="1052515"/>
            <a:ext cx="10871202" cy="5183186"/>
          </a:xfrm>
        </p:spPr>
        <p:txBody>
          <a:bodyPr>
            <a:normAutofit/>
          </a:bodyPr>
          <a:lstStyle/>
          <a:p>
            <a:r>
              <a:rPr lang="en-US" altLang="zh-CN" sz="2800" dirty="0">
                <a:latin typeface="+mn-ea"/>
              </a:rPr>
              <a:t>Quoted-Printable</a:t>
            </a:r>
            <a:r>
              <a:rPr lang="zh-CN" altLang="en-US" sz="2800" dirty="0">
                <a:latin typeface="+mn-ea"/>
              </a:rPr>
              <a:t>编码方法可用于包含了非英文文本（例如汉字）的邮件中</a:t>
            </a:r>
            <a:endParaRPr lang="en-US" altLang="zh-CN" sz="2800" dirty="0">
              <a:latin typeface="+mn-ea"/>
            </a:endParaRPr>
          </a:p>
          <a:p>
            <a:pPr lvl="1">
              <a:buClr>
                <a:srgbClr val="00B050"/>
              </a:buClr>
            </a:pPr>
            <a:r>
              <a:rPr lang="zh-CN" altLang="zh-CN" sz="2400" dirty="0">
                <a:latin typeface="+mn-ea"/>
              </a:rPr>
              <a:t>对于可打印的</a:t>
            </a:r>
            <a:r>
              <a:rPr lang="en-US" altLang="zh-CN" sz="2400" dirty="0">
                <a:latin typeface="+mn-ea"/>
              </a:rPr>
              <a:t>ASCII</a:t>
            </a:r>
            <a:r>
              <a:rPr lang="zh-CN" altLang="zh-CN" sz="2400" dirty="0">
                <a:latin typeface="+mn-ea"/>
              </a:rPr>
              <a:t>码（除等号外）都不改变</a:t>
            </a:r>
            <a:endParaRPr lang="en-US" altLang="zh-CN" sz="2400" dirty="0">
              <a:latin typeface="+mn-ea"/>
            </a:endParaRPr>
          </a:p>
          <a:p>
            <a:pPr lvl="1">
              <a:buClr>
                <a:srgbClr val="00B050"/>
              </a:buClr>
            </a:pPr>
            <a:r>
              <a:rPr lang="zh-CN" altLang="zh-CN" sz="2400" dirty="0">
                <a:latin typeface="+mn-ea"/>
              </a:rPr>
              <a:t>对等号以及编号超过</a:t>
            </a:r>
            <a:r>
              <a:rPr lang="en-US" altLang="zh-CN" sz="2400" dirty="0">
                <a:latin typeface="+mn-ea"/>
              </a:rPr>
              <a:t>127</a:t>
            </a:r>
            <a:r>
              <a:rPr lang="zh-CN" altLang="zh-CN" sz="2400" dirty="0">
                <a:latin typeface="+mn-ea"/>
              </a:rPr>
              <a:t>的</a:t>
            </a:r>
            <a:r>
              <a:rPr lang="en-US" altLang="zh-CN" sz="2400" dirty="0">
                <a:latin typeface="+mn-ea"/>
              </a:rPr>
              <a:t>ASCII</a:t>
            </a:r>
            <a:r>
              <a:rPr lang="zh-CN" altLang="zh-CN" sz="2400" dirty="0">
                <a:latin typeface="+mn-ea"/>
              </a:rPr>
              <a:t>码的编码方法是</a:t>
            </a:r>
            <a:r>
              <a:rPr lang="zh-CN" altLang="en-US" sz="2400" dirty="0">
                <a:latin typeface="+mn-ea"/>
              </a:rPr>
              <a:t>：</a:t>
            </a:r>
            <a:endParaRPr lang="en-US" altLang="zh-CN" sz="2400" dirty="0">
              <a:latin typeface="+mn-ea"/>
            </a:endParaRPr>
          </a:p>
          <a:p>
            <a:pPr lvl="2">
              <a:buClr>
                <a:srgbClr val="0836BF"/>
              </a:buClr>
            </a:pPr>
            <a:r>
              <a:rPr lang="zh-CN" altLang="zh-CN" sz="2000" dirty="0">
                <a:latin typeface="+mn-ea"/>
              </a:rPr>
              <a:t>先将每个字节的二进制代码用两个十六进制数字表示，然后在前面再加上一个等号</a:t>
            </a:r>
            <a:endParaRPr lang="en-US" altLang="zh-CN" sz="2000" dirty="0">
              <a:latin typeface="+mn-ea"/>
            </a:endParaRPr>
          </a:p>
          <a:p>
            <a:pPr lvl="2">
              <a:buClr>
                <a:srgbClr val="0836BF"/>
              </a:buClr>
            </a:pPr>
            <a:r>
              <a:rPr lang="zh-CN" altLang="en-US" sz="2000" dirty="0">
                <a:latin typeface="+mn-ea"/>
              </a:rPr>
              <a:t>示例：</a:t>
            </a:r>
            <a:r>
              <a:rPr lang="zh-CN" altLang="zh-CN" sz="2000" dirty="0">
                <a:latin typeface="+mn-ea"/>
              </a:rPr>
              <a:t>汉字的“系统”的二进制编码是：</a:t>
            </a:r>
            <a:r>
              <a:rPr lang="en-US" altLang="zh-CN" sz="2000" dirty="0">
                <a:latin typeface="+mn-ea"/>
              </a:rPr>
              <a:t>10111111 10100101 10111100 10100011</a:t>
            </a:r>
            <a:r>
              <a:rPr lang="zh-CN" altLang="zh-CN" sz="2000" dirty="0">
                <a:latin typeface="+mn-ea"/>
              </a:rPr>
              <a:t>，其十六进制数字表示为：</a:t>
            </a:r>
            <a:r>
              <a:rPr lang="en-US" altLang="zh-CN" sz="2000" dirty="0">
                <a:latin typeface="+mn-ea"/>
              </a:rPr>
              <a:t>CFB5CDB3</a:t>
            </a:r>
            <a:r>
              <a:rPr lang="zh-CN" altLang="zh-CN" sz="2000" dirty="0">
                <a:latin typeface="+mn-ea"/>
              </a:rPr>
              <a:t>，用</a:t>
            </a:r>
            <a:r>
              <a:rPr lang="en-US" altLang="zh-CN" sz="2000" dirty="0">
                <a:latin typeface="+mn-ea"/>
              </a:rPr>
              <a:t>Quoted-Printable</a:t>
            </a:r>
            <a:r>
              <a:rPr lang="zh-CN" altLang="zh-CN" sz="2000" dirty="0">
                <a:latin typeface="+mn-ea"/>
              </a:rPr>
              <a:t>编码表示为：</a:t>
            </a:r>
            <a:r>
              <a:rPr lang="en-US" altLang="zh-CN" sz="2000" dirty="0">
                <a:latin typeface="+mn-ea"/>
              </a:rPr>
              <a:t>=CF=B5=CD=B3</a:t>
            </a:r>
            <a:endParaRPr lang="en-US" altLang="zh-CN" sz="2000" dirty="0">
              <a:latin typeface="+mn-ea"/>
            </a:endParaRPr>
          </a:p>
          <a:p>
            <a:pPr lvl="2">
              <a:buClr>
                <a:srgbClr val="0836BF"/>
              </a:buClr>
            </a:pPr>
            <a:r>
              <a:rPr lang="zh-CN" altLang="zh-CN" sz="2000" dirty="0">
                <a:latin typeface="+mn-ea"/>
              </a:rPr>
              <a:t>等号的二进制代码为</a:t>
            </a:r>
            <a:r>
              <a:rPr lang="en-US" altLang="zh-CN" sz="2000" dirty="0">
                <a:latin typeface="+mn-ea"/>
              </a:rPr>
              <a:t>00111101</a:t>
            </a:r>
            <a:r>
              <a:rPr lang="zh-CN" altLang="zh-CN" sz="2000" dirty="0">
                <a:latin typeface="+mn-ea"/>
              </a:rPr>
              <a:t>，即十六进制的</a:t>
            </a:r>
            <a:r>
              <a:rPr lang="en-US" altLang="zh-CN" sz="2000" dirty="0">
                <a:latin typeface="+mn-ea"/>
              </a:rPr>
              <a:t>3D</a:t>
            </a:r>
            <a:r>
              <a:rPr lang="zh-CN" altLang="zh-CN" sz="2000" dirty="0">
                <a:latin typeface="+mn-ea"/>
              </a:rPr>
              <a:t>，因此等号的</a:t>
            </a:r>
            <a:r>
              <a:rPr lang="en-US" altLang="zh-CN" sz="2000" dirty="0">
                <a:latin typeface="+mn-ea"/>
              </a:rPr>
              <a:t>Quoted-Printable</a:t>
            </a:r>
            <a:r>
              <a:rPr lang="zh-CN" altLang="zh-CN" sz="2000" dirty="0">
                <a:latin typeface="+mn-ea"/>
              </a:rPr>
              <a:t>编码为“</a:t>
            </a:r>
            <a:r>
              <a:rPr lang="en-US" altLang="zh-CN" sz="2000" dirty="0">
                <a:latin typeface="+mn-ea"/>
              </a:rPr>
              <a:t>=3D</a:t>
            </a:r>
            <a:r>
              <a:rPr lang="zh-CN" altLang="zh-CN" sz="2000" dirty="0">
                <a:latin typeface="+mn-ea"/>
              </a:rPr>
              <a:t>”</a:t>
            </a:r>
            <a:endParaRPr lang="en-US" altLang="zh-CN" sz="2000"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dirty="0"/>
          </a:p>
        </p:txBody>
      </p:sp>
      <p:sp>
        <p:nvSpPr>
          <p:cNvPr id="3" name="标题 2"/>
          <p:cNvSpPr>
            <a:spLocks noGrp="1"/>
          </p:cNvSpPr>
          <p:nvPr>
            <p:ph type="title"/>
          </p:nvPr>
        </p:nvSpPr>
        <p:spPr>
          <a:xfrm>
            <a:off x="660399" y="71438"/>
            <a:ext cx="10871202" cy="765175"/>
          </a:xfrm>
        </p:spPr>
        <p:txBody>
          <a:bodyPr/>
          <a:lstStyle/>
          <a:p>
            <a:r>
              <a:rPr lang="zh-CN" altLang="en-US" dirty="0"/>
              <a:t>内容传输编码</a:t>
            </a:r>
            <a:r>
              <a:rPr lang="en-US" altLang="zh-CN" dirty="0"/>
              <a:t>——Base64</a:t>
            </a:r>
            <a:r>
              <a:rPr lang="zh-CN" altLang="en-US" dirty="0"/>
              <a:t>编码</a:t>
            </a:r>
            <a:endParaRPr lang="zh-CN" altLang="en-US" dirty="0"/>
          </a:p>
        </p:txBody>
      </p:sp>
      <p:sp>
        <p:nvSpPr>
          <p:cNvPr id="2" name="内容占位符 1"/>
          <p:cNvSpPr>
            <a:spLocks noGrp="1"/>
          </p:cNvSpPr>
          <p:nvPr>
            <p:ph idx="1"/>
          </p:nvPr>
        </p:nvSpPr>
        <p:spPr>
          <a:xfrm>
            <a:off x="660399" y="1052515"/>
            <a:ext cx="10871202" cy="5183186"/>
          </a:xfrm>
        </p:spPr>
        <p:txBody>
          <a:bodyPr>
            <a:normAutofit/>
          </a:bodyPr>
          <a:lstStyle/>
          <a:p>
            <a:pPr>
              <a:lnSpc>
                <a:spcPct val="130000"/>
              </a:lnSpc>
              <a:spcBef>
                <a:spcPts val="600"/>
              </a:spcBef>
            </a:pPr>
            <a:r>
              <a:rPr lang="zh-CN" altLang="en-US" sz="2800" dirty="0">
                <a:latin typeface="+mn-ea"/>
              </a:rPr>
              <a:t>这种编码方法是先将</a:t>
            </a:r>
            <a:r>
              <a:rPr lang="en-US" altLang="zh-CN" sz="2800" dirty="0">
                <a:latin typeface="+mn-ea"/>
              </a:rPr>
              <a:t>24</a:t>
            </a:r>
            <a:r>
              <a:rPr lang="zh-CN" altLang="en-US" sz="2800" dirty="0">
                <a:latin typeface="+mn-ea"/>
              </a:rPr>
              <a:t>位的代码划分为</a:t>
            </a:r>
            <a:r>
              <a:rPr lang="en-US" altLang="zh-CN" sz="2800" dirty="0">
                <a:latin typeface="+mn-ea"/>
              </a:rPr>
              <a:t>4</a:t>
            </a:r>
            <a:r>
              <a:rPr lang="zh-CN" altLang="en-US" sz="2800" dirty="0">
                <a:latin typeface="+mn-ea"/>
              </a:rPr>
              <a:t>个</a:t>
            </a:r>
            <a:r>
              <a:rPr lang="en-US" altLang="zh-CN" sz="2800" dirty="0">
                <a:latin typeface="+mn-ea"/>
              </a:rPr>
              <a:t>6</a:t>
            </a:r>
            <a:r>
              <a:rPr lang="zh-CN" altLang="en-US" sz="2800" dirty="0">
                <a:latin typeface="+mn-ea"/>
              </a:rPr>
              <a:t>位组</a:t>
            </a:r>
            <a:endParaRPr lang="en-US" altLang="zh-CN" sz="2800" dirty="0">
              <a:latin typeface="+mn-ea"/>
            </a:endParaRPr>
          </a:p>
          <a:p>
            <a:pPr>
              <a:lnSpc>
                <a:spcPct val="130000"/>
              </a:lnSpc>
              <a:spcBef>
                <a:spcPts val="600"/>
              </a:spcBef>
            </a:pPr>
            <a:r>
              <a:rPr lang="en-US" altLang="zh-CN" sz="2800" dirty="0">
                <a:latin typeface="+mn-ea"/>
              </a:rPr>
              <a:t>6</a:t>
            </a:r>
            <a:r>
              <a:rPr lang="zh-CN" altLang="en-US" sz="2800" dirty="0">
                <a:latin typeface="+mn-ea"/>
              </a:rPr>
              <a:t>位组的二进制代码共有</a:t>
            </a:r>
            <a:r>
              <a:rPr lang="en-US" altLang="zh-CN" sz="2800" dirty="0">
                <a:latin typeface="+mn-ea"/>
              </a:rPr>
              <a:t>64</a:t>
            </a:r>
            <a:r>
              <a:rPr lang="zh-CN" altLang="en-US" sz="2800" dirty="0">
                <a:latin typeface="+mn-ea"/>
              </a:rPr>
              <a:t>种不同的值，从</a:t>
            </a:r>
            <a:r>
              <a:rPr lang="en-US" altLang="zh-CN" sz="2800" dirty="0">
                <a:latin typeface="+mn-ea"/>
              </a:rPr>
              <a:t>0</a:t>
            </a:r>
            <a:r>
              <a:rPr lang="zh-CN" altLang="en-US" sz="2800" dirty="0">
                <a:latin typeface="+mn-ea"/>
              </a:rPr>
              <a:t>到</a:t>
            </a:r>
            <a:r>
              <a:rPr lang="en-US" altLang="zh-CN" sz="2800" dirty="0">
                <a:latin typeface="+mn-ea"/>
              </a:rPr>
              <a:t>63</a:t>
            </a:r>
            <a:endParaRPr lang="en-US" altLang="zh-CN" sz="2800" dirty="0">
              <a:latin typeface="+mn-ea"/>
            </a:endParaRPr>
          </a:p>
          <a:p>
            <a:pPr lvl="1">
              <a:lnSpc>
                <a:spcPct val="130000"/>
              </a:lnSpc>
              <a:spcBef>
                <a:spcPts val="600"/>
              </a:spcBef>
              <a:buClr>
                <a:srgbClr val="00B050"/>
              </a:buClr>
            </a:pPr>
            <a:r>
              <a:rPr lang="zh-CN" altLang="zh-CN" sz="2400" dirty="0">
                <a:latin typeface="+mn-ea"/>
              </a:rPr>
              <a:t>用</a:t>
            </a:r>
            <a:r>
              <a:rPr lang="en-US" altLang="zh-CN" sz="2400" dirty="0">
                <a:latin typeface="+mn-ea"/>
              </a:rPr>
              <a:t>A</a:t>
            </a:r>
            <a:r>
              <a:rPr lang="zh-CN" altLang="zh-CN" sz="2400" dirty="0">
                <a:latin typeface="+mn-ea"/>
              </a:rPr>
              <a:t>表示</a:t>
            </a:r>
            <a:r>
              <a:rPr lang="en-US" altLang="zh-CN" sz="2400" dirty="0">
                <a:latin typeface="+mn-ea"/>
              </a:rPr>
              <a:t>0</a:t>
            </a:r>
            <a:r>
              <a:rPr lang="zh-CN" altLang="zh-CN" sz="2400" dirty="0">
                <a:latin typeface="+mn-ea"/>
              </a:rPr>
              <a:t>，用</a:t>
            </a:r>
            <a:r>
              <a:rPr lang="en-US" altLang="zh-CN" sz="2400" dirty="0">
                <a:latin typeface="+mn-ea"/>
              </a:rPr>
              <a:t>B</a:t>
            </a:r>
            <a:r>
              <a:rPr lang="zh-CN" altLang="zh-CN" sz="2400" dirty="0">
                <a:latin typeface="+mn-ea"/>
              </a:rPr>
              <a:t>表示</a:t>
            </a:r>
            <a:r>
              <a:rPr lang="en-US" altLang="zh-CN" sz="2400" dirty="0">
                <a:latin typeface="+mn-ea"/>
              </a:rPr>
              <a:t>1</a:t>
            </a:r>
            <a:endParaRPr lang="en-US" altLang="zh-CN" sz="2400" dirty="0">
              <a:latin typeface="+mn-ea"/>
            </a:endParaRPr>
          </a:p>
          <a:p>
            <a:pPr lvl="1">
              <a:lnSpc>
                <a:spcPct val="130000"/>
              </a:lnSpc>
              <a:spcBef>
                <a:spcPts val="600"/>
              </a:spcBef>
              <a:buClr>
                <a:srgbClr val="00B050"/>
              </a:buClr>
            </a:pPr>
            <a:r>
              <a:rPr lang="en-US" altLang="zh-CN" sz="2400" dirty="0">
                <a:latin typeface="+mn-ea"/>
              </a:rPr>
              <a:t>26</a:t>
            </a:r>
            <a:r>
              <a:rPr lang="zh-CN" altLang="zh-CN" sz="2400" dirty="0">
                <a:latin typeface="+mn-ea"/>
              </a:rPr>
              <a:t>个大写字母排列完毕后，接下去再排</a:t>
            </a:r>
            <a:r>
              <a:rPr lang="en-US" altLang="zh-CN" sz="2400" dirty="0">
                <a:latin typeface="+mn-ea"/>
              </a:rPr>
              <a:t>26</a:t>
            </a:r>
            <a:r>
              <a:rPr lang="zh-CN" altLang="zh-CN" sz="2400" dirty="0">
                <a:latin typeface="+mn-ea"/>
              </a:rPr>
              <a:t>个小写字母，再后面是</a:t>
            </a:r>
            <a:r>
              <a:rPr lang="en-US" altLang="zh-CN" sz="2400" dirty="0">
                <a:latin typeface="+mn-ea"/>
              </a:rPr>
              <a:t>10</a:t>
            </a:r>
            <a:r>
              <a:rPr lang="zh-CN" altLang="zh-CN" sz="2400" dirty="0">
                <a:latin typeface="+mn-ea"/>
              </a:rPr>
              <a:t>个数字</a:t>
            </a:r>
            <a:endParaRPr lang="en-US" altLang="zh-CN" sz="2400" dirty="0">
              <a:latin typeface="+mn-ea"/>
            </a:endParaRPr>
          </a:p>
          <a:p>
            <a:pPr lvl="1">
              <a:lnSpc>
                <a:spcPct val="130000"/>
              </a:lnSpc>
              <a:spcBef>
                <a:spcPts val="600"/>
              </a:spcBef>
              <a:buClr>
                <a:srgbClr val="00B050"/>
              </a:buClr>
            </a:pPr>
            <a:r>
              <a:rPr lang="zh-CN" altLang="en-US" sz="2400" dirty="0">
                <a:latin typeface="+mn-ea"/>
              </a:rPr>
              <a:t>最后用“</a:t>
            </a:r>
            <a:r>
              <a:rPr lang="en-US" altLang="zh-CN" sz="2400" dirty="0">
                <a:latin typeface="+mn-ea"/>
              </a:rPr>
              <a:t>+”</a:t>
            </a:r>
            <a:r>
              <a:rPr lang="zh-CN" altLang="en-US" sz="2400" dirty="0">
                <a:latin typeface="+mn-ea"/>
              </a:rPr>
              <a:t>号表示</a:t>
            </a:r>
            <a:r>
              <a:rPr lang="en-US" altLang="zh-CN" sz="2400" dirty="0">
                <a:latin typeface="+mn-ea"/>
              </a:rPr>
              <a:t>62</a:t>
            </a:r>
            <a:r>
              <a:rPr lang="zh-CN" altLang="en-US" sz="2400" dirty="0">
                <a:latin typeface="+mn-ea"/>
              </a:rPr>
              <a:t>，而用“</a:t>
            </a:r>
            <a:r>
              <a:rPr lang="en-US" altLang="zh-CN" sz="2400" dirty="0">
                <a:latin typeface="+mn-ea"/>
              </a:rPr>
              <a:t>/”</a:t>
            </a:r>
            <a:r>
              <a:rPr lang="zh-CN" altLang="en-US" sz="2400" dirty="0">
                <a:latin typeface="+mn-ea"/>
              </a:rPr>
              <a:t>号表示</a:t>
            </a:r>
            <a:r>
              <a:rPr lang="en-US" altLang="zh-CN" sz="2400" dirty="0">
                <a:latin typeface="+mn-ea"/>
              </a:rPr>
              <a:t>63</a:t>
            </a:r>
            <a:r>
              <a:rPr lang="zh-CN" altLang="en-US" sz="2400" dirty="0">
                <a:latin typeface="+mn-ea"/>
              </a:rPr>
              <a:t>。再用两个连在一起的等号“</a:t>
            </a:r>
            <a:r>
              <a:rPr lang="en-US" altLang="zh-CN" sz="2400" dirty="0">
                <a:latin typeface="+mn-ea"/>
              </a:rPr>
              <a:t>= =”</a:t>
            </a:r>
            <a:r>
              <a:rPr lang="zh-CN" altLang="en-US" sz="2400" dirty="0">
                <a:latin typeface="+mn-ea"/>
              </a:rPr>
              <a:t>和一个等号“</a:t>
            </a:r>
            <a:r>
              <a:rPr lang="en-US" altLang="zh-CN" sz="2400" dirty="0">
                <a:latin typeface="+mn-ea"/>
              </a:rPr>
              <a:t>=”</a:t>
            </a:r>
            <a:r>
              <a:rPr lang="zh-CN" altLang="en-US" sz="2400" dirty="0">
                <a:latin typeface="+mn-ea"/>
              </a:rPr>
              <a:t>分别表示最后一组的代码只有</a:t>
            </a:r>
            <a:r>
              <a:rPr lang="en-US" altLang="zh-CN" sz="2400" dirty="0">
                <a:latin typeface="+mn-ea"/>
              </a:rPr>
              <a:t>8</a:t>
            </a:r>
            <a:r>
              <a:rPr lang="zh-CN" altLang="en-US" sz="2400" dirty="0">
                <a:latin typeface="+mn-ea"/>
              </a:rPr>
              <a:t>或</a:t>
            </a:r>
            <a:r>
              <a:rPr lang="en-US" altLang="zh-CN" sz="2400" dirty="0">
                <a:latin typeface="+mn-ea"/>
              </a:rPr>
              <a:t>16</a:t>
            </a:r>
            <a:r>
              <a:rPr lang="zh-CN" altLang="en-US" sz="2400" dirty="0">
                <a:latin typeface="+mn-ea"/>
              </a:rPr>
              <a:t>位</a:t>
            </a:r>
            <a:endParaRPr lang="en-US" altLang="zh-CN" sz="2400" dirty="0">
              <a:latin typeface="+mn-ea"/>
            </a:endParaRPr>
          </a:p>
          <a:p>
            <a:pPr>
              <a:lnSpc>
                <a:spcPct val="130000"/>
              </a:lnSpc>
              <a:spcBef>
                <a:spcPts val="600"/>
              </a:spcBef>
              <a:buClr>
                <a:schemeClr val="tx1"/>
              </a:buClr>
              <a:buFont typeface="Wingdings" panose="05000000000000000000" pitchFamily="2" charset="2"/>
              <a:buChar char="Ø"/>
            </a:pPr>
            <a:r>
              <a:rPr lang="zh-CN" altLang="en-US" dirty="0">
                <a:latin typeface="+mn-ea"/>
              </a:rPr>
              <a:t>示例：二进制代码，共</a:t>
            </a:r>
            <a:r>
              <a:rPr lang="en-US" altLang="zh-CN" dirty="0">
                <a:latin typeface="+mn-ea"/>
              </a:rPr>
              <a:t>24</a:t>
            </a:r>
            <a:r>
              <a:rPr lang="zh-CN" altLang="en-US" dirty="0">
                <a:latin typeface="+mn-ea"/>
              </a:rPr>
              <a:t>位：</a:t>
            </a:r>
            <a:r>
              <a:rPr lang="en-US" altLang="zh-CN" dirty="0">
                <a:latin typeface="+mn-ea"/>
              </a:rPr>
              <a:t>01001001 00110001 01111001</a:t>
            </a:r>
            <a:r>
              <a:rPr lang="zh-CN" altLang="en-US" dirty="0">
                <a:latin typeface="+mn-ea"/>
              </a:rPr>
              <a:t>，先将其划分为</a:t>
            </a:r>
            <a:r>
              <a:rPr lang="en-US" altLang="zh-CN" dirty="0">
                <a:latin typeface="+mn-ea"/>
              </a:rPr>
              <a:t>4</a:t>
            </a:r>
            <a:r>
              <a:rPr lang="zh-CN" altLang="en-US" dirty="0">
                <a:latin typeface="+mn-ea"/>
              </a:rPr>
              <a:t>个</a:t>
            </a:r>
            <a:r>
              <a:rPr lang="en-US" altLang="zh-CN" dirty="0">
                <a:latin typeface="+mn-ea"/>
              </a:rPr>
              <a:t>6</a:t>
            </a:r>
            <a:r>
              <a:rPr lang="zh-CN" altLang="en-US" dirty="0">
                <a:latin typeface="+mn-ea"/>
              </a:rPr>
              <a:t>位组，即</a:t>
            </a:r>
            <a:r>
              <a:rPr lang="en-US" altLang="zh-CN" dirty="0">
                <a:latin typeface="+mn-ea"/>
              </a:rPr>
              <a:t>010010 010011 000101 111001</a:t>
            </a:r>
            <a:r>
              <a:rPr lang="zh-CN" altLang="en-US" dirty="0">
                <a:latin typeface="+mn-ea"/>
              </a:rPr>
              <a:t>。对应的</a:t>
            </a:r>
            <a:r>
              <a:rPr lang="en-US" altLang="zh-CN" dirty="0">
                <a:latin typeface="+mn-ea"/>
              </a:rPr>
              <a:t>base64</a:t>
            </a:r>
            <a:r>
              <a:rPr lang="zh-CN" altLang="en-US" dirty="0">
                <a:latin typeface="+mn-ea"/>
              </a:rPr>
              <a:t>编码为：</a:t>
            </a:r>
            <a:r>
              <a:rPr lang="en-US" altLang="zh-CN" dirty="0">
                <a:latin typeface="+mn-ea"/>
              </a:rPr>
              <a:t>STE5</a:t>
            </a:r>
            <a:endParaRPr lang="zh-CN" altLang="en-US" dirty="0">
              <a:latin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a:p>
        </p:txBody>
      </p:sp>
      <p:sp>
        <p:nvSpPr>
          <p:cNvPr id="3" name="标题 2"/>
          <p:cNvSpPr>
            <a:spLocks noGrp="1"/>
          </p:cNvSpPr>
          <p:nvPr>
            <p:ph type="title"/>
          </p:nvPr>
        </p:nvSpPr>
        <p:spPr>
          <a:xfrm>
            <a:off x="660399" y="71438"/>
            <a:ext cx="10871202" cy="765175"/>
          </a:xfrm>
        </p:spPr>
        <p:txBody>
          <a:bodyPr/>
          <a:lstStyle/>
          <a:p>
            <a:r>
              <a:rPr lang="zh-CN" altLang="en-US" dirty="0"/>
              <a:t>内容类型</a:t>
            </a:r>
            <a:endParaRPr lang="zh-CN" altLang="en-US" dirty="0"/>
          </a:p>
        </p:txBody>
      </p:sp>
      <p:sp>
        <p:nvSpPr>
          <p:cNvPr id="2" name="内容占位符 1"/>
          <p:cNvSpPr>
            <a:spLocks noGrp="1"/>
          </p:cNvSpPr>
          <p:nvPr>
            <p:ph idx="1"/>
          </p:nvPr>
        </p:nvSpPr>
        <p:spPr>
          <a:xfrm>
            <a:off x="660399" y="1052515"/>
            <a:ext cx="10871202" cy="5183186"/>
          </a:xfrm>
        </p:spPr>
        <p:txBody>
          <a:bodyPr>
            <a:normAutofit/>
          </a:bodyPr>
          <a:lstStyle/>
          <a:p>
            <a:pPr>
              <a:lnSpc>
                <a:spcPct val="130000"/>
              </a:lnSpc>
              <a:spcBef>
                <a:spcPts val="600"/>
              </a:spcBef>
            </a:pPr>
            <a:r>
              <a:rPr lang="en-US" altLang="zh-CN" sz="2800" dirty="0">
                <a:latin typeface="+mn-ea"/>
              </a:rPr>
              <a:t>MIME</a:t>
            </a:r>
            <a:r>
              <a:rPr lang="zh-CN" altLang="en-US" sz="2800" dirty="0">
                <a:latin typeface="+mn-ea"/>
              </a:rPr>
              <a:t>标准规定</a:t>
            </a:r>
            <a:r>
              <a:rPr lang="en-US" altLang="zh-CN" sz="2800" dirty="0">
                <a:latin typeface="+mn-ea"/>
              </a:rPr>
              <a:t>Content-Type</a:t>
            </a:r>
            <a:r>
              <a:rPr lang="zh-CN" altLang="en-US" sz="2800" dirty="0">
                <a:latin typeface="+mn-ea"/>
              </a:rPr>
              <a:t>说明必须含内容类型（</a:t>
            </a:r>
            <a:r>
              <a:rPr lang="en-US" altLang="zh-CN" sz="2800" dirty="0">
                <a:latin typeface="+mn-ea"/>
              </a:rPr>
              <a:t>type</a:t>
            </a:r>
            <a:r>
              <a:rPr lang="zh-CN" altLang="en-US" sz="2800" dirty="0">
                <a:latin typeface="+mn-ea"/>
              </a:rPr>
              <a:t>）和子类型（</a:t>
            </a:r>
            <a:r>
              <a:rPr lang="en-US" altLang="zh-CN" sz="2800" dirty="0">
                <a:latin typeface="+mn-ea"/>
              </a:rPr>
              <a:t>subtype</a:t>
            </a:r>
            <a:r>
              <a:rPr lang="zh-CN" altLang="en-US" sz="2800" dirty="0">
                <a:latin typeface="+mn-ea"/>
              </a:rPr>
              <a:t>），中间用“</a:t>
            </a:r>
            <a:r>
              <a:rPr lang="en-US" altLang="zh-CN" sz="2800" dirty="0">
                <a:latin typeface="+mn-ea"/>
              </a:rPr>
              <a:t>/”</a:t>
            </a:r>
            <a:r>
              <a:rPr lang="zh-CN" altLang="en-US" sz="2800" dirty="0">
                <a:latin typeface="+mn-ea"/>
              </a:rPr>
              <a:t>分开，参数（</a:t>
            </a:r>
            <a:r>
              <a:rPr lang="en-US" altLang="zh-CN" sz="2800" dirty="0">
                <a:latin typeface="+mn-ea"/>
              </a:rPr>
              <a:t>parameters</a:t>
            </a:r>
            <a:r>
              <a:rPr lang="zh-CN" altLang="en-US" sz="2800" dirty="0">
                <a:latin typeface="+mn-ea"/>
              </a:rPr>
              <a:t>）则是可选的</a:t>
            </a:r>
            <a:endParaRPr lang="en-US" altLang="zh-CN" sz="2800" dirty="0">
              <a:latin typeface="+mn-ea"/>
            </a:endParaRPr>
          </a:p>
          <a:p>
            <a:pPr>
              <a:lnSpc>
                <a:spcPct val="130000"/>
              </a:lnSpc>
              <a:spcBef>
                <a:spcPts val="600"/>
              </a:spcBef>
            </a:pPr>
            <a:r>
              <a:rPr lang="en-US" altLang="zh-CN" sz="2800" dirty="0">
                <a:latin typeface="+mn-ea"/>
              </a:rPr>
              <a:t>MIME</a:t>
            </a:r>
            <a:r>
              <a:rPr lang="zh-CN" altLang="en-US" sz="2800" dirty="0">
                <a:latin typeface="+mn-ea"/>
              </a:rPr>
              <a:t>用于传输文本、图像、声音等多种媒体数据</a:t>
            </a:r>
            <a:endParaRPr lang="en-US" altLang="zh-CN" sz="2800" dirty="0">
              <a:latin typeface="+mn-ea"/>
            </a:endParaRPr>
          </a:p>
          <a:p>
            <a:pPr>
              <a:lnSpc>
                <a:spcPct val="130000"/>
              </a:lnSpc>
              <a:spcBef>
                <a:spcPts val="600"/>
              </a:spcBef>
            </a:pPr>
            <a:r>
              <a:rPr lang="zh-CN" altLang="en-US" sz="2800" dirty="0">
                <a:latin typeface="+mn-ea"/>
              </a:rPr>
              <a:t>媒体分为两大类：</a:t>
            </a:r>
            <a:endParaRPr lang="en-US" altLang="zh-CN" sz="2800" dirty="0">
              <a:latin typeface="+mn-ea"/>
            </a:endParaRPr>
          </a:p>
          <a:p>
            <a:pPr lvl="1">
              <a:lnSpc>
                <a:spcPct val="130000"/>
              </a:lnSpc>
              <a:spcBef>
                <a:spcPts val="600"/>
              </a:spcBef>
              <a:buClr>
                <a:srgbClr val="00B050"/>
              </a:buClr>
            </a:pPr>
            <a:r>
              <a:rPr lang="zh-CN" altLang="en-US" sz="2400" dirty="0">
                <a:latin typeface="+mn-ea"/>
              </a:rPr>
              <a:t>独立媒体类型（</a:t>
            </a:r>
            <a:r>
              <a:rPr lang="en-US" altLang="zh-CN" sz="2400" dirty="0">
                <a:latin typeface="+mn-ea"/>
              </a:rPr>
              <a:t>discrete</a:t>
            </a:r>
            <a:r>
              <a:rPr lang="zh-CN" altLang="en-US" sz="2400" dirty="0">
                <a:latin typeface="+mn-ea"/>
              </a:rPr>
              <a:t>）</a:t>
            </a:r>
            <a:endParaRPr lang="en-US" altLang="zh-CN" sz="2400" dirty="0">
              <a:latin typeface="+mn-ea"/>
            </a:endParaRPr>
          </a:p>
          <a:p>
            <a:pPr lvl="1">
              <a:lnSpc>
                <a:spcPct val="130000"/>
              </a:lnSpc>
              <a:spcBef>
                <a:spcPts val="600"/>
              </a:spcBef>
              <a:buClr>
                <a:srgbClr val="00B050"/>
              </a:buClr>
            </a:pPr>
            <a:r>
              <a:rPr lang="zh-CN" altLang="en-US" sz="2400" dirty="0">
                <a:latin typeface="+mn-ea"/>
              </a:rPr>
              <a:t>复合媒体类型（</a:t>
            </a:r>
            <a:r>
              <a:rPr lang="en-US" altLang="zh-CN" sz="2400" dirty="0">
                <a:latin typeface="+mn-ea"/>
              </a:rPr>
              <a:t>composite</a:t>
            </a:r>
            <a:r>
              <a:rPr lang="zh-CN" altLang="en-US" sz="2400" dirty="0">
                <a:latin typeface="+mn-ea"/>
              </a:rPr>
              <a:t>）</a:t>
            </a:r>
            <a:endParaRPr lang="zh-CN" altLang="en-US" sz="2400" dirty="0">
              <a:latin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7768168" y="6409690"/>
            <a:ext cx="3750732" cy="274320"/>
          </a:xfrm>
        </p:spPr>
        <p:txBody>
          <a:bodyPr/>
          <a:lstStyle/>
          <a:p>
            <a:fld id="{C8BB1146-E542-4D4E-B8E9-6919A11DDD48}" type="slidenum">
              <a:rPr lang="en-US" smtClean="0"/>
            </a:fld>
            <a:endParaRPr lang="en-US" dirty="0"/>
          </a:p>
        </p:txBody>
      </p:sp>
      <p:sp>
        <p:nvSpPr>
          <p:cNvPr id="3" name="标题 2"/>
          <p:cNvSpPr>
            <a:spLocks noGrp="1"/>
          </p:cNvSpPr>
          <p:nvPr>
            <p:ph type="title"/>
          </p:nvPr>
        </p:nvSpPr>
        <p:spPr>
          <a:xfrm>
            <a:off x="660399" y="71438"/>
            <a:ext cx="10871202" cy="765175"/>
          </a:xfrm>
        </p:spPr>
        <p:txBody>
          <a:bodyPr/>
          <a:lstStyle/>
          <a:p>
            <a:r>
              <a:rPr lang="zh-CN" altLang="en-US" dirty="0"/>
              <a:t>内容类型</a:t>
            </a:r>
            <a:endParaRPr lang="zh-CN" altLang="en-US" dirty="0"/>
          </a:p>
        </p:txBody>
      </p:sp>
      <p:sp>
        <p:nvSpPr>
          <p:cNvPr id="2" name="内容占位符 1"/>
          <p:cNvSpPr>
            <a:spLocks noGrp="1"/>
          </p:cNvSpPr>
          <p:nvPr>
            <p:ph idx="1"/>
          </p:nvPr>
        </p:nvSpPr>
        <p:spPr>
          <a:xfrm>
            <a:off x="660399" y="1052515"/>
            <a:ext cx="10871202" cy="5183186"/>
          </a:xfrm>
        </p:spPr>
        <p:txBody>
          <a:bodyPr/>
          <a:lstStyle/>
          <a:p>
            <a:pPr>
              <a:spcBef>
                <a:spcPts val="0"/>
              </a:spcBef>
            </a:pPr>
            <a:r>
              <a:rPr lang="en-US" altLang="zh-CN" sz="2800" dirty="0"/>
              <a:t>MIME</a:t>
            </a:r>
            <a:r>
              <a:rPr lang="zh-CN" altLang="en-US" sz="2800" dirty="0"/>
              <a:t>标准的独立媒体类型的五个基本媒体类型：</a:t>
            </a:r>
            <a:endParaRPr lang="en-US" altLang="zh-CN" sz="2800" dirty="0"/>
          </a:p>
          <a:p>
            <a:pPr lvl="1">
              <a:spcBef>
                <a:spcPts val="0"/>
              </a:spcBef>
            </a:pPr>
            <a:endParaRPr lang="en-US" altLang="zh-CN" dirty="0"/>
          </a:p>
          <a:p>
            <a:pPr lvl="1">
              <a:spcBef>
                <a:spcPts val="0"/>
              </a:spcBef>
            </a:pPr>
            <a:endParaRPr lang="en-US" altLang="zh-CN" dirty="0"/>
          </a:p>
          <a:p>
            <a:pPr marL="457200" lvl="1" indent="0">
              <a:spcBef>
                <a:spcPts val="0"/>
              </a:spcBef>
              <a:buNone/>
            </a:pPr>
            <a:endParaRPr lang="en-US" altLang="zh-CN" dirty="0"/>
          </a:p>
          <a:p>
            <a:pPr marL="228600" lvl="1" indent="-228600">
              <a:spcBef>
                <a:spcPts val="0"/>
              </a:spcBef>
            </a:pPr>
            <a:r>
              <a:rPr lang="zh-CN" altLang="en-US" sz="2800" dirty="0"/>
              <a:t>复合媒体类型包含两个基本媒体类型：多重（</a:t>
            </a:r>
            <a:r>
              <a:rPr lang="en-US" altLang="zh-CN" sz="2800" dirty="0"/>
              <a:t>multipart</a:t>
            </a:r>
            <a:r>
              <a:rPr lang="zh-CN" altLang="en-US" sz="2800" dirty="0"/>
              <a:t>）类型和消息（</a:t>
            </a:r>
            <a:r>
              <a:rPr lang="en-US" altLang="zh-CN" sz="2800" dirty="0"/>
              <a:t>message</a:t>
            </a:r>
            <a:r>
              <a:rPr lang="zh-CN" altLang="en-US" sz="2800" dirty="0"/>
              <a:t>）类型</a:t>
            </a:r>
            <a:endParaRPr lang="en-US" altLang="zh-CN" sz="2800" dirty="0"/>
          </a:p>
          <a:p>
            <a:pPr marL="228600" lvl="1" indent="-228600">
              <a:spcBef>
                <a:spcPts val="0"/>
              </a:spcBef>
            </a:pPr>
            <a:r>
              <a:rPr lang="en-US" altLang="zh-CN" sz="2800" dirty="0"/>
              <a:t>MIME</a:t>
            </a:r>
            <a:r>
              <a:rPr lang="zh-CN" altLang="en-US" sz="2800" dirty="0"/>
              <a:t>标准中定义了多重类型的四种子类型：</a:t>
            </a:r>
            <a:endParaRPr lang="en-US" altLang="zh-CN" sz="2800" dirty="0"/>
          </a:p>
        </p:txBody>
      </p:sp>
      <p:sp>
        <p:nvSpPr>
          <p:cNvPr id="8" name="文本框 7"/>
          <p:cNvSpPr txBox="1"/>
          <p:nvPr/>
        </p:nvSpPr>
        <p:spPr>
          <a:xfrm>
            <a:off x="798946" y="1818226"/>
            <a:ext cx="7389090" cy="1292662"/>
          </a:xfrm>
          <a:prstGeom prst="rect">
            <a:avLst/>
          </a:prstGeom>
          <a:noFill/>
        </p:spPr>
        <p:txBody>
          <a:bodyPr wrap="square" numCol="2">
            <a:spAutoFit/>
          </a:bodyPr>
          <a:lstStyle/>
          <a:p>
            <a:pPr marL="800100" lvl="1" indent="-342900">
              <a:lnSpc>
                <a:spcPct val="130000"/>
              </a:lnSpc>
              <a:buClr>
                <a:srgbClr val="00B050"/>
              </a:buClr>
              <a:buFont typeface="Wingdings" panose="05000000000000000000" pitchFamily="2" charset="2"/>
              <a:buChar char="n"/>
            </a:pPr>
            <a:r>
              <a:rPr lang="zh-CN" altLang="en-US" sz="2000" dirty="0">
                <a:latin typeface="+mn-ea"/>
              </a:rPr>
              <a:t>文本（</a:t>
            </a:r>
            <a:r>
              <a:rPr lang="en-US" altLang="zh-CN" sz="2000" dirty="0">
                <a:latin typeface="+mn-ea"/>
              </a:rPr>
              <a:t>text</a:t>
            </a:r>
            <a:r>
              <a:rPr lang="zh-CN" altLang="en-US" sz="2000" dirty="0">
                <a:latin typeface="+mn-ea"/>
              </a:rPr>
              <a:t>）</a:t>
            </a:r>
            <a:endParaRPr lang="en-US" altLang="zh-CN" sz="2000" dirty="0">
              <a:latin typeface="+mn-ea"/>
            </a:endParaRPr>
          </a:p>
          <a:p>
            <a:pPr marL="800100" lvl="1" indent="-342900">
              <a:lnSpc>
                <a:spcPct val="130000"/>
              </a:lnSpc>
              <a:buClr>
                <a:srgbClr val="00B050"/>
              </a:buClr>
              <a:buFont typeface="Wingdings" panose="05000000000000000000" pitchFamily="2" charset="2"/>
              <a:buChar char="n"/>
            </a:pPr>
            <a:r>
              <a:rPr lang="zh-CN" altLang="en-US" sz="2000" dirty="0">
                <a:latin typeface="+mn-ea"/>
              </a:rPr>
              <a:t>图像（</a:t>
            </a:r>
            <a:r>
              <a:rPr lang="en-US" altLang="zh-CN" sz="2000" dirty="0">
                <a:latin typeface="+mn-ea"/>
              </a:rPr>
              <a:t>image</a:t>
            </a:r>
            <a:r>
              <a:rPr lang="zh-CN" altLang="en-US" sz="2000" dirty="0">
                <a:latin typeface="+mn-ea"/>
              </a:rPr>
              <a:t>）</a:t>
            </a:r>
            <a:endParaRPr lang="en-US" altLang="zh-CN" sz="2000" dirty="0">
              <a:latin typeface="+mn-ea"/>
            </a:endParaRPr>
          </a:p>
          <a:p>
            <a:pPr marL="800100" lvl="1" indent="-342900">
              <a:lnSpc>
                <a:spcPct val="130000"/>
              </a:lnSpc>
              <a:buClr>
                <a:srgbClr val="00B050"/>
              </a:buClr>
              <a:buFont typeface="Wingdings" panose="05000000000000000000" pitchFamily="2" charset="2"/>
              <a:buChar char="n"/>
            </a:pPr>
            <a:r>
              <a:rPr lang="zh-CN" altLang="en-US" sz="2000" dirty="0">
                <a:latin typeface="+mn-ea"/>
              </a:rPr>
              <a:t>音频（</a:t>
            </a:r>
            <a:r>
              <a:rPr lang="en-US" altLang="zh-CN" sz="2000" dirty="0">
                <a:latin typeface="+mn-ea"/>
              </a:rPr>
              <a:t>audio</a:t>
            </a:r>
            <a:r>
              <a:rPr lang="zh-CN" altLang="en-US" sz="2000" dirty="0">
                <a:latin typeface="+mn-ea"/>
              </a:rPr>
              <a:t>）</a:t>
            </a:r>
            <a:endParaRPr lang="en-US" altLang="zh-CN" sz="2000" dirty="0">
              <a:latin typeface="+mn-ea"/>
            </a:endParaRPr>
          </a:p>
          <a:p>
            <a:pPr marL="800100" lvl="1" indent="-342900">
              <a:lnSpc>
                <a:spcPct val="130000"/>
              </a:lnSpc>
              <a:buClr>
                <a:srgbClr val="00B050"/>
              </a:buClr>
              <a:buFont typeface="Wingdings" panose="05000000000000000000" pitchFamily="2" charset="2"/>
              <a:buChar char="n"/>
            </a:pPr>
            <a:r>
              <a:rPr lang="zh-CN" altLang="en-US" sz="2000" dirty="0">
                <a:latin typeface="+mn-ea"/>
              </a:rPr>
              <a:t>视频（</a:t>
            </a:r>
            <a:r>
              <a:rPr lang="en-US" altLang="zh-CN" sz="2000" dirty="0">
                <a:latin typeface="+mn-ea"/>
              </a:rPr>
              <a:t>video</a:t>
            </a:r>
            <a:r>
              <a:rPr lang="zh-CN" altLang="en-US" sz="2000" dirty="0">
                <a:latin typeface="+mn-ea"/>
              </a:rPr>
              <a:t>）</a:t>
            </a:r>
            <a:endParaRPr lang="en-US" altLang="zh-CN" sz="2000" dirty="0">
              <a:latin typeface="+mn-ea"/>
            </a:endParaRPr>
          </a:p>
          <a:p>
            <a:pPr marL="800100" lvl="1" indent="-342900">
              <a:lnSpc>
                <a:spcPct val="130000"/>
              </a:lnSpc>
              <a:buClr>
                <a:srgbClr val="00B050"/>
              </a:buClr>
              <a:buFont typeface="Wingdings" panose="05000000000000000000" pitchFamily="2" charset="2"/>
              <a:buChar char="n"/>
            </a:pPr>
            <a:r>
              <a:rPr lang="zh-CN" altLang="en-US" sz="2000" dirty="0">
                <a:latin typeface="+mn-ea"/>
              </a:rPr>
              <a:t>应用（</a:t>
            </a:r>
            <a:r>
              <a:rPr lang="en-US" altLang="zh-CN" sz="2000" dirty="0">
                <a:latin typeface="+mn-ea"/>
              </a:rPr>
              <a:t>application</a:t>
            </a:r>
            <a:r>
              <a:rPr lang="zh-CN" altLang="en-US" sz="2000" dirty="0"/>
              <a:t>）</a:t>
            </a:r>
            <a:endParaRPr lang="en-US" altLang="zh-CN" sz="2000" dirty="0"/>
          </a:p>
        </p:txBody>
      </p:sp>
      <p:sp>
        <p:nvSpPr>
          <p:cNvPr id="9" name="文本框 8"/>
          <p:cNvSpPr txBox="1"/>
          <p:nvPr/>
        </p:nvSpPr>
        <p:spPr>
          <a:xfrm>
            <a:off x="798946" y="5083603"/>
            <a:ext cx="8032173" cy="1015663"/>
          </a:xfrm>
          <a:prstGeom prst="rect">
            <a:avLst/>
          </a:prstGeom>
          <a:noFill/>
        </p:spPr>
        <p:txBody>
          <a:bodyPr wrap="square" numCol="2">
            <a:spAutoFit/>
          </a:bodyPr>
          <a:lstStyle/>
          <a:p>
            <a:pPr marL="800100" lvl="1" indent="-342900">
              <a:lnSpc>
                <a:spcPct val="150000"/>
              </a:lnSpc>
              <a:buClr>
                <a:srgbClr val="00B050"/>
              </a:buClr>
              <a:buFont typeface="Wingdings" panose="05000000000000000000" pitchFamily="2" charset="2"/>
              <a:buChar char="n"/>
            </a:pPr>
            <a:r>
              <a:rPr lang="zh-CN" altLang="en-US" sz="2000" dirty="0">
                <a:latin typeface="+mn-ea"/>
              </a:rPr>
              <a:t>混合（</a:t>
            </a:r>
            <a:r>
              <a:rPr lang="en-US" altLang="zh-CN" sz="2000" dirty="0">
                <a:latin typeface="+mn-ea"/>
              </a:rPr>
              <a:t>mixed</a:t>
            </a:r>
            <a:r>
              <a:rPr lang="zh-CN" altLang="en-US" sz="2000" dirty="0">
                <a:latin typeface="+mn-ea"/>
              </a:rPr>
              <a:t>）子类型</a:t>
            </a:r>
            <a:endParaRPr lang="en-US" altLang="zh-CN" sz="2000" dirty="0">
              <a:latin typeface="+mn-ea"/>
            </a:endParaRPr>
          </a:p>
          <a:p>
            <a:pPr marL="800100" lvl="1" indent="-342900">
              <a:lnSpc>
                <a:spcPct val="150000"/>
              </a:lnSpc>
              <a:buClr>
                <a:srgbClr val="00B050"/>
              </a:buClr>
              <a:buFont typeface="Wingdings" panose="05000000000000000000" pitchFamily="2" charset="2"/>
              <a:buChar char="n"/>
            </a:pPr>
            <a:r>
              <a:rPr lang="zh-CN" altLang="en-US" sz="2000" dirty="0">
                <a:latin typeface="+mn-ea"/>
              </a:rPr>
              <a:t>选择（</a:t>
            </a:r>
            <a:r>
              <a:rPr lang="en-US" altLang="zh-CN" sz="2000" dirty="0">
                <a:latin typeface="+mn-ea"/>
              </a:rPr>
              <a:t>alternative</a:t>
            </a:r>
            <a:r>
              <a:rPr lang="zh-CN" altLang="en-US" sz="2000" dirty="0">
                <a:latin typeface="+mn-ea"/>
              </a:rPr>
              <a:t>）子类型</a:t>
            </a:r>
            <a:endParaRPr lang="en-US" altLang="zh-CN" sz="2000" dirty="0">
              <a:latin typeface="+mn-ea"/>
            </a:endParaRPr>
          </a:p>
          <a:p>
            <a:pPr marL="800100" lvl="1" indent="-342900">
              <a:lnSpc>
                <a:spcPct val="150000"/>
              </a:lnSpc>
              <a:buClr>
                <a:srgbClr val="00B050"/>
              </a:buClr>
              <a:buFont typeface="Wingdings" panose="05000000000000000000" pitchFamily="2" charset="2"/>
              <a:buChar char="n"/>
            </a:pPr>
            <a:r>
              <a:rPr lang="zh-CN" altLang="en-US" sz="2000" dirty="0">
                <a:latin typeface="+mn-ea"/>
              </a:rPr>
              <a:t>并行（</a:t>
            </a:r>
            <a:r>
              <a:rPr lang="en-US" altLang="zh-CN" sz="2000" dirty="0">
                <a:latin typeface="+mn-ea"/>
              </a:rPr>
              <a:t>parallel</a:t>
            </a:r>
            <a:r>
              <a:rPr lang="zh-CN" altLang="en-US" sz="2000" dirty="0">
                <a:latin typeface="+mn-ea"/>
              </a:rPr>
              <a:t>）子类型</a:t>
            </a:r>
            <a:endParaRPr lang="en-US" altLang="zh-CN" sz="2000" dirty="0">
              <a:latin typeface="+mn-ea"/>
            </a:endParaRPr>
          </a:p>
          <a:p>
            <a:pPr marL="800100" lvl="1" indent="-342900">
              <a:lnSpc>
                <a:spcPct val="150000"/>
              </a:lnSpc>
              <a:buClr>
                <a:srgbClr val="00B050"/>
              </a:buClr>
              <a:buFont typeface="Wingdings" panose="05000000000000000000" pitchFamily="2" charset="2"/>
              <a:buChar char="n"/>
            </a:pPr>
            <a:r>
              <a:rPr lang="zh-CN" altLang="en-US" sz="2000" dirty="0">
                <a:latin typeface="+mn-ea"/>
              </a:rPr>
              <a:t>摘要（</a:t>
            </a:r>
            <a:r>
              <a:rPr lang="en-US" altLang="zh-CN" sz="2000" dirty="0">
                <a:latin typeface="+mn-ea"/>
              </a:rPr>
              <a:t>digest</a:t>
            </a:r>
            <a:r>
              <a:rPr lang="zh-CN" altLang="en-US" sz="2000" dirty="0">
                <a:latin typeface="+mn-ea"/>
              </a:rPr>
              <a:t>）子类型</a:t>
            </a:r>
            <a:endParaRPr lang="en-US" altLang="zh-CN" sz="2000"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3240437" y="4250537"/>
            <a:ext cx="2053828"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请求</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a:xfrm>
            <a:off x="660399" y="71438"/>
            <a:ext cx="10871202" cy="765175"/>
          </a:xfrm>
        </p:spPr>
        <p:txBody>
          <a:bodyPr>
            <a:normAutofit/>
          </a:bodyPr>
          <a:lstStyle/>
          <a:p>
            <a:r>
              <a:rPr lang="zh-CN">
                <a:sym typeface="+mn-ea"/>
              </a:rPr>
              <a:t>应用进程</a:t>
            </a:r>
            <a:r>
              <a:rPr lang="zh-CN" altLang="en-US">
                <a:sym typeface="+mn-ea"/>
              </a:rPr>
              <a:t>间的</a:t>
            </a:r>
            <a:r>
              <a:rPr lang="zh-CN">
                <a:sym typeface="+mn-ea"/>
              </a:rPr>
              <a:t>通信方式</a:t>
            </a:r>
            <a:r>
              <a:rPr lang="zh-CN" altLang="en-US">
                <a:sym typeface="+mn-ea"/>
              </a:rPr>
              <a:t>：</a:t>
            </a:r>
            <a:r>
              <a:rPr lang="en-US" altLang="zh-CN">
                <a:sym typeface="+mn-ea"/>
              </a:rPr>
              <a:t>B/S</a:t>
            </a:r>
            <a:r>
              <a:rPr lang="zh-CN" altLang="en-US">
                <a:sym typeface="+mn-ea"/>
              </a:rPr>
              <a:t>方式</a:t>
            </a:r>
            <a:endParaRPr lang="zh-CN" altLang="en-US" dirty="0"/>
          </a:p>
        </p:txBody>
      </p:sp>
      <p:sp>
        <p:nvSpPr>
          <p:cNvPr id="3" name="内容占位符 2"/>
          <p:cNvSpPr>
            <a:spLocks noGrp="1"/>
          </p:cNvSpPr>
          <p:nvPr>
            <p:ph idx="1"/>
          </p:nvPr>
        </p:nvSpPr>
        <p:spPr>
          <a:xfrm>
            <a:off x="660399" y="1052515"/>
            <a:ext cx="10871202" cy="5183186"/>
          </a:xfrm>
        </p:spPr>
        <p:txBody>
          <a:bodyPr>
            <a:noAutofit/>
          </a:bodyPr>
          <a:lstStyle/>
          <a:p>
            <a:pPr>
              <a:lnSpc>
                <a:spcPct val="130000"/>
              </a:lnSpc>
              <a:spcBef>
                <a:spcPts val="0"/>
              </a:spcBef>
            </a:pPr>
            <a:r>
              <a:rPr lang="zh-CN" altLang="en-US" dirty="0">
                <a:sym typeface="+mn-ea"/>
              </a:rPr>
              <a:t>B/S方式也就是浏览器</a:t>
            </a:r>
            <a:r>
              <a:rPr lang="en-US" altLang="zh-CN" dirty="0">
                <a:sym typeface="+mn-ea"/>
              </a:rPr>
              <a:t>/</a:t>
            </a:r>
            <a:r>
              <a:rPr lang="zh-CN" altLang="en-US" dirty="0">
                <a:sym typeface="+mn-ea"/>
              </a:rPr>
              <a:t>服务器（</a:t>
            </a:r>
            <a:r>
              <a:rPr lang="en-US" altLang="zh-CN" dirty="0">
                <a:sym typeface="+mn-ea"/>
              </a:rPr>
              <a:t> Browser/Server </a:t>
            </a:r>
            <a:r>
              <a:rPr lang="zh-CN" altLang="en-US" dirty="0">
                <a:sym typeface="+mn-ea"/>
              </a:rPr>
              <a:t>）模式，可看做是</a:t>
            </a:r>
            <a:r>
              <a:rPr lang="en-US" altLang="zh-CN" noProof="0" dirty="0">
                <a:sym typeface="+mn-ea"/>
              </a:rPr>
              <a:t>C/S</a:t>
            </a:r>
            <a:r>
              <a:rPr lang="zh-CN" altLang="en-US" noProof="0" dirty="0">
                <a:sym typeface="+mn-ea"/>
              </a:rPr>
              <a:t>方式</a:t>
            </a:r>
            <a:r>
              <a:rPr lang="zh-CN" altLang="en-US" dirty="0">
                <a:sym typeface="+mn-ea"/>
              </a:rPr>
              <a:t>的特例，即客户端软件改为浏览器罢了</a:t>
            </a:r>
            <a:endParaRPr lang="zh-CN" altLang="en-US" dirty="0">
              <a:sym typeface="+mn-ea"/>
            </a:endParaRPr>
          </a:p>
          <a:p>
            <a:pPr>
              <a:lnSpc>
                <a:spcPct val="130000"/>
              </a:lnSpc>
              <a:spcBef>
                <a:spcPts val="0"/>
              </a:spcBef>
            </a:pPr>
            <a:r>
              <a:rPr lang="zh-CN" altLang="en-US" dirty="0">
                <a:sym typeface="+mn-ea"/>
              </a:rPr>
              <a:t>B/S方式采取</a:t>
            </a:r>
            <a:r>
              <a:rPr lang="en-US" altLang="zh-CN" noProof="0" dirty="0" err="1">
                <a:sym typeface="+mn-ea"/>
              </a:rPr>
              <a:t>浏览器请求、服务器响应</a:t>
            </a:r>
            <a:r>
              <a:rPr lang="zh-CN" altLang="en-US" dirty="0">
                <a:sym typeface="+mn-ea"/>
              </a:rPr>
              <a:t>的工作模式</a:t>
            </a:r>
            <a:endParaRPr lang="zh-CN" altLang="en-US" dirty="0">
              <a:sym typeface="+mn-ea"/>
            </a:endParaRPr>
          </a:p>
          <a:p>
            <a:pPr>
              <a:lnSpc>
                <a:spcPct val="130000"/>
              </a:lnSpc>
              <a:spcBef>
                <a:spcPts val="0"/>
              </a:spcBef>
            </a:pPr>
            <a:r>
              <a:rPr lang="zh-CN" altLang="en-US" dirty="0">
                <a:sym typeface="+mn-ea"/>
              </a:rPr>
              <a:t>在B/S方式下，</a:t>
            </a:r>
            <a:r>
              <a:rPr lang="en-US" altLang="zh-CN" noProof="0" dirty="0" err="1">
                <a:sym typeface="+mn-ea"/>
              </a:rPr>
              <a:t>用户界面</a:t>
            </a:r>
            <a:r>
              <a:rPr lang="zh-CN" altLang="en-US" dirty="0">
                <a:sym typeface="+mn-ea"/>
              </a:rPr>
              <a:t>通过</a:t>
            </a:r>
            <a:r>
              <a:rPr lang="en-US" altLang="zh-CN" noProof="0" dirty="0" err="1">
                <a:sym typeface="+mn-ea"/>
              </a:rPr>
              <a:t>Web浏览器</a:t>
            </a:r>
            <a:r>
              <a:rPr lang="zh-CN" altLang="en-US" dirty="0">
                <a:sym typeface="+mn-ea"/>
              </a:rPr>
              <a:t>实现，一部分简单的事务逻辑可以在客户端实现，但主要的、复杂的事务逻辑在</a:t>
            </a:r>
            <a:r>
              <a:rPr lang="en-US" altLang="zh-CN" noProof="0" dirty="0" err="1">
                <a:sym typeface="+mn-ea"/>
              </a:rPr>
              <a:t>服务器端</a:t>
            </a:r>
            <a:r>
              <a:rPr lang="zh-CN" altLang="en-US" dirty="0">
                <a:sym typeface="+mn-ea"/>
              </a:rPr>
              <a:t>实现</a:t>
            </a:r>
            <a:endParaRPr lang="zh-CN" altLang="en-US" dirty="0"/>
          </a:p>
        </p:txBody>
      </p:sp>
      <p:sp>
        <p:nvSpPr>
          <p:cNvPr id="7" name="矩形: 圆角 6"/>
          <p:cNvSpPr/>
          <p:nvPr/>
        </p:nvSpPr>
        <p:spPr>
          <a:xfrm>
            <a:off x="1774382" y="4142252"/>
            <a:ext cx="1408254" cy="1813143"/>
          </a:xfrm>
          <a:prstGeom prst="roundRect">
            <a:avLst/>
          </a:prstGeom>
          <a:noFill/>
          <a:ln w="38100">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p:cNvSpPr txBox="1"/>
          <p:nvPr/>
        </p:nvSpPr>
        <p:spPr>
          <a:xfrm>
            <a:off x="1931272" y="4506140"/>
            <a:ext cx="1124501" cy="960714"/>
          </a:xfrm>
          <a:prstGeom prst="rect">
            <a:avLst/>
          </a:prstGeom>
          <a:noFill/>
        </p:spPr>
        <p:txBody>
          <a:bodyPr wrap="square" rtlCol="0">
            <a:spAutoFit/>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客户</a:t>
            </a:r>
            <a:endParaRPr lang="zh-CN" altLang="en-US" sz="2000"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浏览器</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2" name="矩形: 圆角 11"/>
          <p:cNvSpPr/>
          <p:nvPr/>
        </p:nvSpPr>
        <p:spPr>
          <a:xfrm>
            <a:off x="5207939" y="4142252"/>
            <a:ext cx="1408254" cy="1813143"/>
          </a:xfrm>
          <a:prstGeom prst="roundRect">
            <a:avLst/>
          </a:prstGeom>
          <a:noFill/>
          <a:ln w="3810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5301022" y="4567837"/>
            <a:ext cx="1124501" cy="960714"/>
          </a:xfrm>
          <a:prstGeom prst="rect">
            <a:avLst/>
          </a:prstGeom>
          <a:noFill/>
        </p:spPr>
        <p:txBody>
          <a:bodyPr wrap="square" rtlCol="0">
            <a:spAutoFit/>
          </a:bodyPr>
          <a:lstStyle/>
          <a:p>
            <a:pPr algn="ctr">
              <a:lnSpc>
                <a:spcPct val="15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WEB</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服务器</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圆角 13"/>
          <p:cNvSpPr/>
          <p:nvPr/>
        </p:nvSpPr>
        <p:spPr>
          <a:xfrm>
            <a:off x="8456831" y="4142252"/>
            <a:ext cx="1408254" cy="1813143"/>
          </a:xfrm>
          <a:prstGeom prst="roundRect">
            <a:avLst/>
          </a:prstGeom>
          <a:noFill/>
          <a:ln w="38100">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8641496" y="4506140"/>
            <a:ext cx="1124501" cy="960714"/>
          </a:xfrm>
          <a:prstGeom prst="rect">
            <a:avLst/>
          </a:prstGeom>
          <a:noFill/>
        </p:spPr>
        <p:txBody>
          <a:bodyPr wrap="square" rtlCol="0">
            <a:spAutoFit/>
          </a:bodyP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数据库服务器</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17" name="直接箭头连接符 16"/>
          <p:cNvCxnSpPr/>
          <p:nvPr/>
        </p:nvCxnSpPr>
        <p:spPr>
          <a:xfrm>
            <a:off x="3401080" y="4693750"/>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835388" y="4693750"/>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3401080" y="5242729"/>
            <a:ext cx="135420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6835388" y="5242729"/>
            <a:ext cx="1419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282475" y="5376197"/>
            <a:ext cx="2011791"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4.HTTP</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响应</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文本框 24"/>
          <p:cNvSpPr txBox="1"/>
          <p:nvPr/>
        </p:nvSpPr>
        <p:spPr>
          <a:xfrm>
            <a:off x="6972760" y="4236687"/>
            <a:ext cx="1167289"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查询</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文本框 25"/>
          <p:cNvSpPr txBox="1"/>
          <p:nvPr/>
        </p:nvSpPr>
        <p:spPr>
          <a:xfrm>
            <a:off x="7093618" y="5383752"/>
            <a:ext cx="1174045" cy="657264"/>
          </a:xfrm>
          <a:prstGeom prst="rect">
            <a:avLst/>
          </a:prstGeom>
          <a:noFill/>
        </p:spPr>
        <p:txBody>
          <a:bodyPr wrap="square" rtlCol="0">
            <a:spAutoFit/>
          </a:bodyPr>
          <a:lstStyle/>
          <a:p>
            <a:pPr>
              <a:lnSpc>
                <a:spcPct val="80000"/>
              </a:lnSpc>
            </a:pP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a:xfrm>
            <a:off x="660399" y="71438"/>
            <a:ext cx="10871202" cy="765175"/>
          </a:xfrm>
        </p:spPr>
        <p:txBody>
          <a:bodyPr>
            <a:normAutofit/>
          </a:bodyPr>
          <a:lstStyle/>
          <a:p>
            <a:r>
              <a:rPr lang="en-US" altLang="zh-CN" dirty="0"/>
              <a:t>7.4 FTP</a:t>
            </a:r>
            <a:r>
              <a:rPr lang="zh-CN" altLang="en-US" dirty="0"/>
              <a:t>服务</a:t>
            </a:r>
            <a:endParaRPr lang="en-US" altLang="zh-CN" dirty="0"/>
          </a:p>
        </p:txBody>
      </p:sp>
      <p:sp>
        <p:nvSpPr>
          <p:cNvPr id="21509" name="Rectangle 3"/>
          <p:cNvSpPr>
            <a:spLocks noGrp="1" noChangeArrowheads="1"/>
          </p:cNvSpPr>
          <p:nvPr>
            <p:ph idx="1"/>
          </p:nvPr>
        </p:nvSpPr>
        <p:spPr>
          <a:xfrm>
            <a:off x="660399" y="1052515"/>
            <a:ext cx="10871202" cy="5183186"/>
          </a:xfrm>
        </p:spPr>
        <p:txBody>
          <a:bodyPr>
            <a:normAutofit fontScale="92500" lnSpcReduction="10000"/>
          </a:bodyPr>
          <a:lstStyle/>
          <a:p>
            <a:pPr>
              <a:lnSpc>
                <a:spcPct val="140000"/>
              </a:lnSpc>
              <a:spcBef>
                <a:spcPts val="0"/>
              </a:spcBef>
            </a:pPr>
            <a:r>
              <a:rPr lang="zh-CN" altLang="en-US" sz="2800" dirty="0">
                <a:latin typeface="+mn-ea"/>
              </a:rPr>
              <a:t>网络环境下复制文件的复杂性</a:t>
            </a:r>
            <a:endParaRPr lang="zh-CN" altLang="en-US" sz="2800" dirty="0">
              <a:latin typeface="+mn-ea"/>
            </a:endParaRPr>
          </a:p>
          <a:p>
            <a:pPr lvl="1">
              <a:lnSpc>
                <a:spcPct val="140000"/>
              </a:lnSpc>
              <a:spcBef>
                <a:spcPts val="0"/>
              </a:spcBef>
              <a:buClr>
                <a:srgbClr val="00B050"/>
              </a:buClr>
            </a:pPr>
            <a:r>
              <a:rPr lang="zh-CN" altLang="en-US" sz="2400" dirty="0">
                <a:latin typeface="+mn-ea"/>
              </a:rPr>
              <a:t>计算机存储数据的格式不同</a:t>
            </a:r>
            <a:endParaRPr lang="zh-CN" altLang="en-US" sz="2400" dirty="0">
              <a:latin typeface="+mn-ea"/>
            </a:endParaRPr>
          </a:p>
          <a:p>
            <a:pPr lvl="1">
              <a:lnSpc>
                <a:spcPct val="140000"/>
              </a:lnSpc>
              <a:spcBef>
                <a:spcPts val="0"/>
              </a:spcBef>
              <a:buClr>
                <a:srgbClr val="00B050"/>
              </a:buClr>
            </a:pPr>
            <a:r>
              <a:rPr lang="zh-CN" altLang="en-US" sz="2400" dirty="0">
                <a:latin typeface="+mn-ea"/>
              </a:rPr>
              <a:t>文件目录结构和文件命名规则不同</a:t>
            </a:r>
            <a:endParaRPr lang="zh-CN" altLang="en-US" sz="2400" dirty="0">
              <a:latin typeface="+mn-ea"/>
            </a:endParaRPr>
          </a:p>
          <a:p>
            <a:pPr lvl="1">
              <a:lnSpc>
                <a:spcPct val="140000"/>
              </a:lnSpc>
              <a:spcBef>
                <a:spcPts val="0"/>
              </a:spcBef>
              <a:buClr>
                <a:srgbClr val="00B050"/>
              </a:buClr>
            </a:pPr>
            <a:r>
              <a:rPr lang="zh-CN" altLang="en-US" sz="2400" dirty="0">
                <a:latin typeface="+mn-ea"/>
              </a:rPr>
              <a:t>对于相同的文件存取功能，操作系统使用的命令不同</a:t>
            </a:r>
            <a:endParaRPr lang="zh-CN" altLang="en-US" sz="2400" dirty="0">
              <a:latin typeface="+mn-ea"/>
            </a:endParaRPr>
          </a:p>
          <a:p>
            <a:pPr lvl="1">
              <a:lnSpc>
                <a:spcPct val="140000"/>
              </a:lnSpc>
              <a:spcBef>
                <a:spcPts val="0"/>
              </a:spcBef>
              <a:buClr>
                <a:srgbClr val="00B050"/>
              </a:buClr>
            </a:pPr>
            <a:r>
              <a:rPr lang="zh-CN" altLang="en-US" sz="2400" dirty="0">
                <a:latin typeface="+mn-ea"/>
              </a:rPr>
              <a:t>访问控制方法不同</a:t>
            </a:r>
            <a:endParaRPr lang="en-US" altLang="zh-CN" sz="2400" dirty="0">
              <a:latin typeface="+mn-ea"/>
            </a:endParaRPr>
          </a:p>
          <a:p>
            <a:pPr>
              <a:lnSpc>
                <a:spcPct val="140000"/>
              </a:lnSpc>
              <a:spcBef>
                <a:spcPts val="0"/>
              </a:spcBef>
            </a:pPr>
            <a:r>
              <a:rPr lang="zh-CN" altLang="en-US" sz="2800" dirty="0">
                <a:latin typeface="+mn-ea"/>
              </a:rPr>
              <a:t>文件传输协议</a:t>
            </a:r>
            <a:r>
              <a:rPr lang="en-US" altLang="zh-CN" sz="2800" dirty="0">
                <a:latin typeface="+mn-ea"/>
              </a:rPr>
              <a:t>FTP</a:t>
            </a:r>
            <a:endParaRPr lang="en-US" altLang="zh-CN" sz="2800" dirty="0">
              <a:latin typeface="+mn-ea"/>
            </a:endParaRPr>
          </a:p>
          <a:p>
            <a:pPr lvl="1">
              <a:lnSpc>
                <a:spcPct val="140000"/>
              </a:lnSpc>
              <a:spcBef>
                <a:spcPts val="0"/>
              </a:spcBef>
              <a:buClr>
                <a:srgbClr val="00B050"/>
              </a:buClr>
            </a:pPr>
            <a:r>
              <a:rPr lang="en-US" altLang="zh-CN" sz="2400" dirty="0">
                <a:latin typeface="+mn-ea"/>
              </a:rPr>
              <a:t>FTP(File Transfer Protocol)</a:t>
            </a:r>
            <a:r>
              <a:rPr lang="zh-CN" altLang="en-US" sz="2400" dirty="0">
                <a:latin typeface="+mn-ea"/>
              </a:rPr>
              <a:t>是</a:t>
            </a:r>
            <a:r>
              <a:rPr lang="en-US" altLang="zh-CN" sz="2400" dirty="0">
                <a:latin typeface="+mn-ea"/>
              </a:rPr>
              <a:t>Internet</a:t>
            </a:r>
            <a:r>
              <a:rPr lang="zh-CN" altLang="en-US" sz="2400" dirty="0">
                <a:latin typeface="+mn-ea"/>
              </a:rPr>
              <a:t>上使用最广泛的应用层协议之一</a:t>
            </a:r>
            <a:endParaRPr lang="zh-CN" altLang="en-US" sz="2400" dirty="0">
              <a:latin typeface="+mn-ea"/>
            </a:endParaRPr>
          </a:p>
          <a:p>
            <a:pPr lvl="1">
              <a:lnSpc>
                <a:spcPct val="140000"/>
              </a:lnSpc>
              <a:spcBef>
                <a:spcPts val="0"/>
              </a:spcBef>
              <a:buClr>
                <a:srgbClr val="00B050"/>
              </a:buClr>
            </a:pPr>
            <a:r>
              <a:rPr lang="en-US" altLang="zh-CN" sz="2400" dirty="0">
                <a:latin typeface="+mn-ea"/>
              </a:rPr>
              <a:t>FTP</a:t>
            </a:r>
            <a:r>
              <a:rPr lang="zh-CN" altLang="en-US" sz="2400" dirty="0">
                <a:latin typeface="+mn-ea"/>
              </a:rPr>
              <a:t>提供交互式的访问，允许用户指明文件的类型与格式，并允许文件具有存取权限</a:t>
            </a:r>
            <a:endParaRPr lang="zh-CN" altLang="en-US" sz="2400" dirty="0">
              <a:latin typeface="+mn-ea"/>
            </a:endParaRPr>
          </a:p>
          <a:p>
            <a:pPr lvl="1">
              <a:lnSpc>
                <a:spcPct val="140000"/>
              </a:lnSpc>
              <a:spcBef>
                <a:spcPts val="0"/>
              </a:spcBef>
              <a:buClr>
                <a:srgbClr val="00B050"/>
              </a:buClr>
            </a:pPr>
            <a:r>
              <a:rPr lang="en-US" altLang="zh-CN" sz="2400" dirty="0">
                <a:latin typeface="+mn-ea"/>
              </a:rPr>
              <a:t>FTP</a:t>
            </a:r>
            <a:r>
              <a:rPr lang="zh-CN" altLang="en-US" sz="2400" dirty="0">
                <a:latin typeface="+mn-ea"/>
              </a:rPr>
              <a:t>屏蔽了各计算机系统的细节，适用于在异构网络中任意计算机之间传送文件</a:t>
            </a:r>
            <a:endParaRPr lang="zh-CN" altLang="en-US" sz="2400" dirty="0">
              <a:latin typeface="+mn-ea"/>
            </a:endParaRPr>
          </a:p>
          <a:p>
            <a:pPr lvl="1">
              <a:lnSpc>
                <a:spcPct val="140000"/>
              </a:lnSpc>
              <a:spcBef>
                <a:spcPts val="0"/>
              </a:spcBef>
              <a:buClr>
                <a:srgbClr val="00B050"/>
              </a:buClr>
            </a:pPr>
            <a:r>
              <a:rPr lang="en-US" altLang="zh-CN" sz="2400" dirty="0">
                <a:latin typeface="+mn-ea"/>
              </a:rPr>
              <a:t>RFC 959</a:t>
            </a:r>
            <a:r>
              <a:rPr lang="zh-CN" altLang="en-US" sz="2400" dirty="0">
                <a:latin typeface="+mn-ea"/>
              </a:rPr>
              <a:t>早在</a:t>
            </a:r>
            <a:r>
              <a:rPr lang="en-US" altLang="zh-CN" sz="2400" dirty="0">
                <a:latin typeface="+mn-ea"/>
              </a:rPr>
              <a:t>1985</a:t>
            </a:r>
            <a:r>
              <a:rPr lang="zh-CN" altLang="en-US" sz="2400" dirty="0">
                <a:latin typeface="+mn-ea"/>
              </a:rPr>
              <a:t>年就已经成为</a:t>
            </a:r>
            <a:r>
              <a:rPr lang="en-US" altLang="zh-CN" sz="2400" dirty="0">
                <a:latin typeface="+mn-ea"/>
              </a:rPr>
              <a:t>Internet</a:t>
            </a:r>
            <a:r>
              <a:rPr lang="zh-CN" altLang="en-US" sz="2400" dirty="0">
                <a:latin typeface="+mn-ea"/>
              </a:rPr>
              <a:t>的正式标准</a:t>
            </a:r>
            <a:endParaRPr lang="en-US" altLang="zh-CN" sz="2400" dirty="0">
              <a:latin typeface="+mn-ea"/>
            </a:endParaRPr>
          </a:p>
          <a:p>
            <a:pPr lvl="1"/>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FTP </a:t>
            </a:r>
            <a:r>
              <a:rPr lang="zh-CN" altLang="en-US" dirty="0"/>
              <a:t>工作过程</a:t>
            </a:r>
            <a:endParaRPr lang="zh-CN" altLang="en-US" dirty="0"/>
          </a:p>
        </p:txBody>
      </p:sp>
      <p:sp>
        <p:nvSpPr>
          <p:cNvPr id="610307" name="Rectangle 3"/>
          <p:cNvSpPr>
            <a:spLocks noGrp="1" noChangeArrowheads="1"/>
          </p:cNvSpPr>
          <p:nvPr>
            <p:ph idx="1"/>
          </p:nvPr>
        </p:nvSpPr>
        <p:spPr>
          <a:xfrm>
            <a:off x="660400" y="1052513"/>
            <a:ext cx="10871200" cy="3237573"/>
          </a:xfrm>
        </p:spPr>
        <p:txBody>
          <a:bodyPr>
            <a:normAutofit/>
          </a:bodyPr>
          <a:lstStyle/>
          <a:p>
            <a:pPr>
              <a:lnSpc>
                <a:spcPct val="130000"/>
              </a:lnSpc>
              <a:spcBef>
                <a:spcPts val="0"/>
              </a:spcBef>
            </a:pPr>
            <a:r>
              <a:rPr lang="en-US" altLang="zh-CN" dirty="0"/>
              <a:t>  </a:t>
            </a:r>
            <a:r>
              <a:rPr lang="en-US" altLang="zh-CN" dirty="0">
                <a:latin typeface="+mn-ea"/>
              </a:rPr>
              <a:t>FTP</a:t>
            </a:r>
            <a:r>
              <a:rPr lang="zh-CN" altLang="en-US" dirty="0">
                <a:latin typeface="+mn-ea"/>
              </a:rPr>
              <a:t>的两个端口与两个连接：</a:t>
            </a:r>
            <a:endParaRPr lang="zh-CN" altLang="en-US" dirty="0">
              <a:latin typeface="+mn-ea"/>
            </a:endParaRPr>
          </a:p>
          <a:p>
            <a:pPr lvl="1">
              <a:lnSpc>
                <a:spcPct val="130000"/>
              </a:lnSpc>
              <a:spcBef>
                <a:spcPts val="0"/>
              </a:spcBef>
              <a:buClr>
                <a:srgbClr val="00B050"/>
              </a:buClr>
            </a:pPr>
            <a:r>
              <a:rPr lang="zh-CN" altLang="en-US" sz="2100" dirty="0">
                <a:latin typeface="+mn-ea"/>
              </a:rPr>
              <a:t>控制连接在整个会话期间一直保持，客户进程发出的文件传输请求通过控制连接发送给服务器控制进程（工作在</a:t>
            </a:r>
            <a:r>
              <a:rPr lang="en-US" altLang="zh-CN" sz="2100" dirty="0">
                <a:latin typeface="+mn-ea"/>
              </a:rPr>
              <a:t>TCP21</a:t>
            </a:r>
            <a:r>
              <a:rPr lang="zh-CN" altLang="en-US" sz="2100" dirty="0">
                <a:latin typeface="+mn-ea"/>
              </a:rPr>
              <a:t>端口），但控制连接不用来传输文件</a:t>
            </a:r>
            <a:endParaRPr lang="zh-CN" altLang="en-US" sz="2100" dirty="0">
              <a:latin typeface="+mn-ea"/>
            </a:endParaRPr>
          </a:p>
          <a:p>
            <a:pPr lvl="1">
              <a:lnSpc>
                <a:spcPct val="130000"/>
              </a:lnSpc>
              <a:spcBef>
                <a:spcPts val="0"/>
              </a:spcBef>
              <a:buClr>
                <a:srgbClr val="00B050"/>
              </a:buClr>
            </a:pPr>
            <a:r>
              <a:rPr lang="zh-CN" altLang="en-US" sz="2100" dirty="0">
                <a:latin typeface="+mn-ea"/>
              </a:rPr>
              <a:t>服务器控制进程在接收到客户进程发送来的文件传输请求后就创建数据传输进程（工作在</a:t>
            </a:r>
            <a:r>
              <a:rPr lang="en-US" altLang="zh-CN" sz="2100" dirty="0">
                <a:latin typeface="+mn-ea"/>
              </a:rPr>
              <a:t>TCP20</a:t>
            </a:r>
            <a:r>
              <a:rPr lang="zh-CN" altLang="en-US" sz="2100" dirty="0">
                <a:latin typeface="+mn-ea"/>
              </a:rPr>
              <a:t>端口，也可以协商一个端口）和数据连接</a:t>
            </a:r>
            <a:endParaRPr lang="en-US" altLang="zh-CN" sz="2100" dirty="0">
              <a:latin typeface="+mn-ea"/>
            </a:endParaRPr>
          </a:p>
          <a:p>
            <a:pPr lvl="1">
              <a:lnSpc>
                <a:spcPct val="130000"/>
              </a:lnSpc>
              <a:spcBef>
                <a:spcPts val="0"/>
              </a:spcBef>
              <a:buClr>
                <a:srgbClr val="00B050"/>
              </a:buClr>
            </a:pPr>
            <a:r>
              <a:rPr lang="zh-CN" altLang="en-US" sz="2100" dirty="0">
                <a:latin typeface="+mn-ea"/>
              </a:rPr>
              <a:t>数据连接用来连接客户进程和服务器数据传输进程，实际完成文件的传输。服务器数据传输进程在文件传输完毕后关闭数据连接并结束运行</a:t>
            </a:r>
            <a:endParaRPr lang="en-US" altLang="zh-CN" sz="2100" dirty="0">
              <a:latin typeface="+mn-ea"/>
            </a:endParaRPr>
          </a:p>
        </p:txBody>
      </p:sp>
      <p:sp>
        <p:nvSpPr>
          <p:cNvPr id="9" name="Rectangle 4"/>
          <p:cNvSpPr>
            <a:spLocks noChangeArrowheads="1"/>
          </p:cNvSpPr>
          <p:nvPr/>
        </p:nvSpPr>
        <p:spPr bwMode="auto">
          <a:xfrm>
            <a:off x="8261038" y="4761131"/>
            <a:ext cx="1664603" cy="1115208"/>
          </a:xfrm>
          <a:prstGeom prst="rect">
            <a:avLst/>
          </a:prstGeom>
          <a:noFill/>
          <a:ln w="28575" algn="ctr">
            <a:solidFill>
              <a:srgbClr val="FF0000"/>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a:latin typeface="微软雅黑" panose="020B0503020204020204" pitchFamily="34" charset="-122"/>
              <a:ea typeface="微软雅黑" panose="020B0503020204020204" pitchFamily="34" charset="-122"/>
            </a:endParaRPr>
          </a:p>
        </p:txBody>
      </p:sp>
      <p:sp>
        <p:nvSpPr>
          <p:cNvPr id="10" name="Oval 5"/>
          <p:cNvSpPr>
            <a:spLocks noChangeArrowheads="1"/>
          </p:cNvSpPr>
          <p:nvPr/>
        </p:nvSpPr>
        <p:spPr bwMode="auto">
          <a:xfrm>
            <a:off x="8353515" y="4877886"/>
            <a:ext cx="1387170" cy="352949"/>
          </a:xfrm>
          <a:prstGeom prst="ellipse">
            <a:avLst/>
          </a:prstGeom>
          <a:solidFill>
            <a:srgbClr val="FFCCCC"/>
          </a:solidFill>
          <a:ln w="9525" algn="ctr">
            <a:solidFill>
              <a:schemeClr val="folHlink"/>
            </a:solidFill>
            <a:rou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控制进程</a:t>
            </a:r>
            <a:endParaRPr kumimoji="1" lang="zh-CN" altLang="en-US" sz="1400" dirty="0">
              <a:latin typeface="微软雅黑" panose="020B0503020204020204" pitchFamily="34" charset="-122"/>
              <a:ea typeface="微软雅黑" panose="020B0503020204020204" pitchFamily="34" charset="-122"/>
            </a:endParaRPr>
          </a:p>
        </p:txBody>
      </p:sp>
      <p:sp>
        <p:nvSpPr>
          <p:cNvPr id="12" name="Rectangle 60"/>
          <p:cNvSpPr>
            <a:spLocks noChangeArrowheads="1"/>
          </p:cNvSpPr>
          <p:nvPr/>
        </p:nvSpPr>
        <p:spPr bwMode="auto">
          <a:xfrm>
            <a:off x="2804838" y="4349134"/>
            <a:ext cx="1664603" cy="1527206"/>
          </a:xfrm>
          <a:prstGeom prst="rect">
            <a:avLst/>
          </a:prstGeom>
          <a:noFill/>
          <a:ln w="19050">
            <a:solidFill>
              <a:schemeClr val="tx1"/>
            </a:solidFill>
            <a:prstDash val="sysDot"/>
            <a:miter lim="800000"/>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a:latin typeface="微软雅黑" panose="020B0503020204020204" pitchFamily="34" charset="-122"/>
              <a:ea typeface="微软雅黑" panose="020B0503020204020204" pitchFamily="34" charset="-122"/>
            </a:endParaRPr>
          </a:p>
        </p:txBody>
      </p:sp>
      <p:sp>
        <p:nvSpPr>
          <p:cNvPr id="13" name="Line 61"/>
          <p:cNvSpPr>
            <a:spLocks noChangeShapeType="1"/>
          </p:cNvSpPr>
          <p:nvPr/>
        </p:nvSpPr>
        <p:spPr bwMode="auto">
          <a:xfrm>
            <a:off x="2249971" y="4583986"/>
            <a:ext cx="647346"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Text Box 62"/>
          <p:cNvSpPr txBox="1">
            <a:spLocks noChangeArrowheads="1"/>
          </p:cNvSpPr>
          <p:nvPr/>
        </p:nvSpPr>
        <p:spPr bwMode="auto">
          <a:xfrm>
            <a:off x="3117121" y="5895128"/>
            <a:ext cx="900116"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微软雅黑" panose="020B0503020204020204" pitchFamily="34" charset="-122"/>
                <a:ea typeface="微软雅黑" panose="020B0503020204020204" pitchFamily="34" charset="-122"/>
              </a:rPr>
              <a:t>FTP </a:t>
            </a:r>
            <a:r>
              <a:rPr kumimoji="1" lang="zh-CN" altLang="en-US" sz="1400">
                <a:latin typeface="微软雅黑" panose="020B0503020204020204" pitchFamily="34" charset="-122"/>
                <a:ea typeface="微软雅黑" panose="020B0503020204020204" pitchFamily="34" charset="-122"/>
              </a:rPr>
              <a:t>客户端</a:t>
            </a:r>
            <a:endParaRPr kumimoji="1" lang="zh-CN" altLang="en-US" sz="1400">
              <a:latin typeface="微软雅黑" panose="020B0503020204020204" pitchFamily="34" charset="-122"/>
              <a:ea typeface="微软雅黑" panose="020B0503020204020204" pitchFamily="34" charset="-122"/>
            </a:endParaRPr>
          </a:p>
        </p:txBody>
      </p:sp>
      <p:sp>
        <p:nvSpPr>
          <p:cNvPr id="15" name="Text Box 63"/>
          <p:cNvSpPr txBox="1">
            <a:spLocks noChangeArrowheads="1"/>
          </p:cNvSpPr>
          <p:nvPr/>
        </p:nvSpPr>
        <p:spPr bwMode="auto">
          <a:xfrm>
            <a:off x="8545656" y="5913916"/>
            <a:ext cx="104880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a:latin typeface="微软雅黑" panose="020B0503020204020204" pitchFamily="34" charset="-122"/>
                <a:ea typeface="微软雅黑" panose="020B0503020204020204" pitchFamily="34" charset="-122"/>
              </a:rPr>
              <a:t>FTP </a:t>
            </a:r>
            <a:r>
              <a:rPr kumimoji="1" lang="zh-CN" altLang="en-US" sz="1400">
                <a:latin typeface="微软雅黑" panose="020B0503020204020204" pitchFamily="34" charset="-122"/>
                <a:ea typeface="微软雅黑" panose="020B0503020204020204" pitchFamily="34" charset="-122"/>
              </a:rPr>
              <a:t>服务器端</a:t>
            </a:r>
            <a:endParaRPr kumimoji="1" lang="zh-CN" altLang="en-US" sz="1400">
              <a:latin typeface="微软雅黑" panose="020B0503020204020204" pitchFamily="34" charset="-122"/>
              <a:ea typeface="微软雅黑" panose="020B0503020204020204" pitchFamily="34" charset="-122"/>
            </a:endParaRPr>
          </a:p>
        </p:txBody>
      </p:sp>
      <p:sp>
        <p:nvSpPr>
          <p:cNvPr id="16" name="AutoShape 64"/>
          <p:cNvSpPr>
            <a:spLocks noChangeArrowheads="1"/>
          </p:cNvSpPr>
          <p:nvPr/>
        </p:nvSpPr>
        <p:spPr bwMode="auto">
          <a:xfrm>
            <a:off x="1602624" y="5288540"/>
            <a:ext cx="647345" cy="530094"/>
          </a:xfrm>
          <a:prstGeom prst="can">
            <a:avLst>
              <a:gd name="adj" fmla="val 35490"/>
            </a:avLst>
          </a:prstGeom>
          <a:noFill/>
          <a:ln w="28575">
            <a:solidFill>
              <a:srgbClr val="0836BF"/>
            </a:solidFill>
            <a:round/>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dirty="0">
              <a:latin typeface="微软雅黑" panose="020B0503020204020204" pitchFamily="34" charset="-122"/>
              <a:ea typeface="微软雅黑" panose="020B0503020204020204" pitchFamily="34" charset="-122"/>
            </a:endParaRPr>
          </a:p>
        </p:txBody>
      </p:sp>
      <p:sp>
        <p:nvSpPr>
          <p:cNvPr id="17" name="Line 65"/>
          <p:cNvSpPr>
            <a:spLocks noChangeShapeType="1"/>
          </p:cNvSpPr>
          <p:nvPr/>
        </p:nvSpPr>
        <p:spPr bwMode="auto">
          <a:xfrm>
            <a:off x="2249971" y="5552916"/>
            <a:ext cx="647346"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Line 66"/>
          <p:cNvSpPr>
            <a:spLocks noChangeShapeType="1"/>
          </p:cNvSpPr>
          <p:nvPr/>
        </p:nvSpPr>
        <p:spPr bwMode="auto">
          <a:xfrm>
            <a:off x="9740684" y="5552916"/>
            <a:ext cx="647345" cy="0"/>
          </a:xfrm>
          <a:prstGeom prst="line">
            <a:avLst/>
          </a:prstGeom>
          <a:noFill/>
          <a:ln w="9525">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0" name="Line 68"/>
          <p:cNvSpPr>
            <a:spLocks noChangeShapeType="1"/>
          </p:cNvSpPr>
          <p:nvPr/>
        </p:nvSpPr>
        <p:spPr bwMode="auto">
          <a:xfrm>
            <a:off x="4284484" y="5582440"/>
            <a:ext cx="4069030" cy="0"/>
          </a:xfrm>
          <a:prstGeom prst="line">
            <a:avLst/>
          </a:prstGeom>
          <a:noFill/>
          <a:ln w="5715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1" name="Line 69"/>
          <p:cNvSpPr>
            <a:spLocks noChangeShapeType="1"/>
          </p:cNvSpPr>
          <p:nvPr/>
        </p:nvSpPr>
        <p:spPr bwMode="auto">
          <a:xfrm>
            <a:off x="4284484" y="5053688"/>
            <a:ext cx="4069030" cy="0"/>
          </a:xfrm>
          <a:prstGeom prst="line">
            <a:avLst/>
          </a:prstGeom>
          <a:noFill/>
          <a:ln w="57150">
            <a:solidFill>
              <a:schemeClr va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graphicFrame>
        <p:nvGraphicFramePr>
          <p:cNvPr id="22" name="Object 70"/>
          <p:cNvGraphicFramePr>
            <a:graphicFrameLocks noChangeAspect="1"/>
          </p:cNvGraphicFramePr>
          <p:nvPr/>
        </p:nvGraphicFramePr>
        <p:xfrm>
          <a:off x="5116788" y="4818837"/>
          <a:ext cx="2404427" cy="1107158"/>
        </p:xfrm>
        <a:graphic>
          <a:graphicData uri="http://schemas.openxmlformats.org/presentationml/2006/ole">
            <mc:AlternateContent xmlns:mc="http://schemas.openxmlformats.org/markup-compatibility/2006">
              <mc:Choice xmlns:v="urn:schemas-microsoft-com:vml" Requires="v">
                <p:oleObj spid="_x0000_s3" name="VISIO" r:id="rId1" imgW="1687195" imgH="964565" progId="Visio.Drawing.6">
                  <p:embed/>
                </p:oleObj>
              </mc:Choice>
              <mc:Fallback>
                <p:oleObj name="VISIO" r:id="rId1" imgW="1687195" imgH="964565" progId="Visio.Drawing.6">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6788" y="4818837"/>
                        <a:ext cx="2404427" cy="1107158"/>
                      </a:xfrm>
                      <a:prstGeom prst="rect">
                        <a:avLst/>
                      </a:prstGeom>
                      <a:noFill/>
                      <a:ln>
                        <a:noFill/>
                      </a:ln>
                      <a:effectLst>
                        <a:outerShdw dist="25400" dir="54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3" name="Text Box 71"/>
          <p:cNvSpPr txBox="1">
            <a:spLocks noChangeArrowheads="1"/>
          </p:cNvSpPr>
          <p:nvPr/>
        </p:nvSpPr>
        <p:spPr bwMode="auto">
          <a:xfrm>
            <a:off x="5916424" y="5072478"/>
            <a:ext cx="716971"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Internet</a:t>
            </a:r>
            <a:endParaRPr kumimoji="1" lang="zh-CN" altLang="en-US" sz="1400" dirty="0">
              <a:latin typeface="微软雅黑" panose="020B0503020204020204" pitchFamily="34" charset="-122"/>
              <a:ea typeface="微软雅黑" panose="020B0503020204020204" pitchFamily="34" charset="-122"/>
            </a:endParaRPr>
          </a:p>
        </p:txBody>
      </p:sp>
      <p:sp>
        <p:nvSpPr>
          <p:cNvPr id="24" name="Text Box 72"/>
          <p:cNvSpPr txBox="1">
            <a:spLocks noChangeArrowheads="1"/>
          </p:cNvSpPr>
          <p:nvPr/>
        </p:nvSpPr>
        <p:spPr bwMode="auto">
          <a:xfrm>
            <a:off x="5746702" y="4355844"/>
            <a:ext cx="106043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TCP </a:t>
            </a:r>
            <a:r>
              <a:rPr kumimoji="1" lang="zh-CN" altLang="en-US" sz="1400" dirty="0">
                <a:latin typeface="微软雅黑" panose="020B0503020204020204" pitchFamily="34" charset="-122"/>
                <a:ea typeface="微软雅黑" panose="020B0503020204020204" pitchFamily="34" charset="-122"/>
              </a:rPr>
              <a:t>控制连接</a:t>
            </a:r>
            <a:endParaRPr kumimoji="1" lang="zh-CN" altLang="en-US" sz="1400" dirty="0">
              <a:latin typeface="微软雅黑" panose="020B0503020204020204" pitchFamily="34" charset="-122"/>
              <a:ea typeface="微软雅黑" panose="020B0503020204020204" pitchFamily="34" charset="-122"/>
            </a:endParaRPr>
          </a:p>
        </p:txBody>
      </p:sp>
      <p:sp>
        <p:nvSpPr>
          <p:cNvPr id="25" name="Text Box 73"/>
          <p:cNvSpPr txBox="1">
            <a:spLocks noChangeArrowheads="1"/>
          </p:cNvSpPr>
          <p:nvPr/>
        </p:nvSpPr>
        <p:spPr bwMode="auto">
          <a:xfrm>
            <a:off x="5746702" y="6057510"/>
            <a:ext cx="1060430" cy="232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latin typeface="微软雅黑" panose="020B0503020204020204" pitchFamily="34" charset="-122"/>
                <a:ea typeface="微软雅黑" panose="020B0503020204020204" pitchFamily="34" charset="-122"/>
              </a:rPr>
              <a:t>TCP </a:t>
            </a:r>
            <a:r>
              <a:rPr kumimoji="1" lang="zh-CN" altLang="en-US" sz="1400" dirty="0">
                <a:latin typeface="微软雅黑" panose="020B0503020204020204" pitchFamily="34" charset="-122"/>
                <a:ea typeface="微软雅黑" panose="020B0503020204020204" pitchFamily="34" charset="-122"/>
              </a:rPr>
              <a:t>数据连接</a:t>
            </a:r>
            <a:endParaRPr kumimoji="1" lang="zh-CN" altLang="en-US" sz="1400" dirty="0">
              <a:latin typeface="微软雅黑" panose="020B0503020204020204" pitchFamily="34" charset="-122"/>
              <a:ea typeface="微软雅黑" panose="020B0503020204020204" pitchFamily="34" charset="-122"/>
            </a:endParaRPr>
          </a:p>
        </p:txBody>
      </p:sp>
      <p:sp>
        <p:nvSpPr>
          <p:cNvPr id="26" name="Line 74"/>
          <p:cNvSpPr>
            <a:spLocks noChangeShapeType="1"/>
          </p:cNvSpPr>
          <p:nvPr/>
        </p:nvSpPr>
        <p:spPr bwMode="auto">
          <a:xfrm flipH="1" flipV="1">
            <a:off x="4931831" y="5582440"/>
            <a:ext cx="1017257" cy="411996"/>
          </a:xfrm>
          <a:prstGeom prst="line">
            <a:avLst/>
          </a:prstGeom>
          <a:noFill/>
          <a:ln w="9525">
            <a:solidFill>
              <a:schemeClr val="folHlink"/>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7" name="Line 75"/>
          <p:cNvSpPr>
            <a:spLocks noChangeShapeType="1"/>
          </p:cNvSpPr>
          <p:nvPr/>
        </p:nvSpPr>
        <p:spPr bwMode="auto">
          <a:xfrm flipV="1">
            <a:off x="6596434" y="5582440"/>
            <a:ext cx="1109735" cy="411996"/>
          </a:xfrm>
          <a:prstGeom prst="line">
            <a:avLst/>
          </a:prstGeom>
          <a:noFill/>
          <a:ln w="9525">
            <a:solidFill>
              <a:schemeClr val="folHlink"/>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8" name="Line 76"/>
          <p:cNvSpPr>
            <a:spLocks noChangeShapeType="1"/>
          </p:cNvSpPr>
          <p:nvPr/>
        </p:nvSpPr>
        <p:spPr bwMode="auto">
          <a:xfrm>
            <a:off x="6503955" y="4700740"/>
            <a:ext cx="1202214" cy="352949"/>
          </a:xfrm>
          <a:prstGeom prst="line">
            <a:avLst/>
          </a:prstGeom>
          <a:noFill/>
          <a:ln w="9525">
            <a:solidFill>
              <a:schemeClr val="folHlink"/>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29" name="Line 77"/>
          <p:cNvSpPr>
            <a:spLocks noChangeShapeType="1"/>
          </p:cNvSpPr>
          <p:nvPr/>
        </p:nvSpPr>
        <p:spPr bwMode="auto">
          <a:xfrm flipH="1">
            <a:off x="4839352" y="4700740"/>
            <a:ext cx="1109735" cy="352949"/>
          </a:xfrm>
          <a:prstGeom prst="line">
            <a:avLst/>
          </a:prstGeom>
          <a:noFill/>
          <a:ln w="9525">
            <a:solidFill>
              <a:schemeClr val="folHlink"/>
            </a:solidFill>
            <a:rou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0" name="Oval 78"/>
          <p:cNvSpPr>
            <a:spLocks noChangeArrowheads="1"/>
          </p:cNvSpPr>
          <p:nvPr/>
        </p:nvSpPr>
        <p:spPr bwMode="auto">
          <a:xfrm>
            <a:off x="2897316" y="4406841"/>
            <a:ext cx="1387168" cy="354290"/>
          </a:xfrm>
          <a:prstGeom prst="ellipse">
            <a:avLst/>
          </a:prstGeom>
          <a:solidFill>
            <a:srgbClr val="99FF33"/>
          </a:solidFill>
          <a:ln w="9525">
            <a:solidFill>
              <a:schemeClr val="tx1"/>
            </a:solidFill>
            <a:rou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用户界面</a:t>
            </a:r>
            <a:endParaRPr kumimoji="1" lang="zh-CN" altLang="en-US" sz="1400" dirty="0">
              <a:latin typeface="微软雅黑" panose="020B0503020204020204" pitchFamily="34" charset="-122"/>
              <a:ea typeface="微软雅黑" panose="020B0503020204020204" pitchFamily="34" charset="-122"/>
            </a:endParaRPr>
          </a:p>
        </p:txBody>
      </p:sp>
      <p:sp>
        <p:nvSpPr>
          <p:cNvPr id="31" name="Line 79"/>
          <p:cNvSpPr>
            <a:spLocks noChangeShapeType="1"/>
          </p:cNvSpPr>
          <p:nvPr/>
        </p:nvSpPr>
        <p:spPr bwMode="auto">
          <a:xfrm>
            <a:off x="3637140" y="5230834"/>
            <a:ext cx="0" cy="17580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2" name="Oval 80"/>
          <p:cNvSpPr>
            <a:spLocks noChangeArrowheads="1"/>
          </p:cNvSpPr>
          <p:nvPr/>
        </p:nvSpPr>
        <p:spPr bwMode="auto">
          <a:xfrm>
            <a:off x="2897316" y="4877886"/>
            <a:ext cx="1387168" cy="352949"/>
          </a:xfrm>
          <a:prstGeom prst="ellipse">
            <a:avLst/>
          </a:prstGeom>
          <a:solidFill>
            <a:srgbClr val="FFCCCC"/>
          </a:solidFill>
          <a:ln w="9525">
            <a:solidFill>
              <a:schemeClr val="folHlink"/>
            </a:solidFill>
            <a:rou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控制进程</a:t>
            </a:r>
            <a:endParaRPr kumimoji="1" lang="zh-CN" altLang="en-US" sz="1400" dirty="0">
              <a:latin typeface="微软雅黑" panose="020B0503020204020204" pitchFamily="34" charset="-122"/>
              <a:ea typeface="微软雅黑" panose="020B0503020204020204" pitchFamily="34" charset="-122"/>
            </a:endParaRPr>
          </a:p>
        </p:txBody>
      </p:sp>
      <p:sp>
        <p:nvSpPr>
          <p:cNvPr id="33" name="Oval 81"/>
          <p:cNvSpPr>
            <a:spLocks noChangeArrowheads="1"/>
          </p:cNvSpPr>
          <p:nvPr/>
        </p:nvSpPr>
        <p:spPr bwMode="auto">
          <a:xfrm>
            <a:off x="2897316" y="5348931"/>
            <a:ext cx="1387168" cy="469703"/>
          </a:xfrm>
          <a:prstGeom prst="ellipse">
            <a:avLst/>
          </a:prstGeom>
          <a:solidFill>
            <a:srgbClr val="CCECFF"/>
          </a:solidFill>
          <a:ln w="9525">
            <a:solidFill>
              <a:schemeClr val="folHlink"/>
            </a:solidFill>
            <a:rou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数据传输</a:t>
            </a:r>
            <a:endParaRPr kumimoji="1" lang="zh-CN" altLang="en-US" sz="1400" dirty="0">
              <a:latin typeface="微软雅黑" panose="020B0503020204020204" pitchFamily="34" charset="-122"/>
              <a:ea typeface="微软雅黑" panose="020B0503020204020204" pitchFamily="34" charset="-122"/>
            </a:endParaRPr>
          </a:p>
          <a:p>
            <a:pPr algn="ctr" eaLnBrk="1" hangingPunct="1"/>
            <a:r>
              <a:rPr kumimoji="1" lang="zh-CN" altLang="en-US" sz="1400" dirty="0">
                <a:latin typeface="微软雅黑" panose="020B0503020204020204" pitchFamily="34" charset="-122"/>
                <a:ea typeface="微软雅黑" panose="020B0503020204020204" pitchFamily="34" charset="-122"/>
              </a:rPr>
              <a:t>进程</a:t>
            </a:r>
            <a:endParaRPr kumimoji="1" lang="zh-CN" altLang="en-US" sz="1400" dirty="0">
              <a:latin typeface="微软雅黑" panose="020B0503020204020204" pitchFamily="34" charset="-122"/>
              <a:ea typeface="微软雅黑" panose="020B0503020204020204" pitchFamily="34" charset="-122"/>
            </a:endParaRPr>
          </a:p>
        </p:txBody>
      </p:sp>
      <p:sp>
        <p:nvSpPr>
          <p:cNvPr id="34" name="Line 82"/>
          <p:cNvSpPr>
            <a:spLocks noChangeShapeType="1"/>
          </p:cNvSpPr>
          <p:nvPr/>
        </p:nvSpPr>
        <p:spPr bwMode="auto">
          <a:xfrm>
            <a:off x="9093338" y="5230834"/>
            <a:ext cx="0" cy="17580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a:latin typeface="微软雅黑" panose="020B0503020204020204" pitchFamily="34" charset="-122"/>
              <a:ea typeface="微软雅黑" panose="020B0503020204020204" pitchFamily="34" charset="-122"/>
            </a:endParaRPr>
          </a:p>
        </p:txBody>
      </p:sp>
      <p:sp>
        <p:nvSpPr>
          <p:cNvPr id="35" name="Oval 83"/>
          <p:cNvSpPr>
            <a:spLocks noChangeArrowheads="1"/>
          </p:cNvSpPr>
          <p:nvPr/>
        </p:nvSpPr>
        <p:spPr bwMode="auto">
          <a:xfrm>
            <a:off x="8353515" y="5348931"/>
            <a:ext cx="1387170" cy="469703"/>
          </a:xfrm>
          <a:prstGeom prst="ellipse">
            <a:avLst/>
          </a:prstGeom>
          <a:solidFill>
            <a:srgbClr val="CCECFF"/>
          </a:solidFill>
          <a:ln w="9525" algn="ctr">
            <a:solidFill>
              <a:schemeClr val="folHlink"/>
            </a:solidFill>
            <a:round/>
          </a:ln>
          <a:effectLst>
            <a:outerShdw dist="35921" dir="2700000" algn="ctr" rotWithShape="0">
              <a:schemeClr val="bg2"/>
            </a:outerShdw>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数据传输</a:t>
            </a:r>
            <a:endParaRPr kumimoji="1" lang="zh-CN" altLang="en-US" sz="1400" dirty="0">
              <a:latin typeface="微软雅黑" panose="020B0503020204020204" pitchFamily="34" charset="-122"/>
              <a:ea typeface="微软雅黑" panose="020B0503020204020204" pitchFamily="34" charset="-122"/>
            </a:endParaRPr>
          </a:p>
          <a:p>
            <a:pPr algn="ctr" eaLnBrk="1" hangingPunct="1"/>
            <a:r>
              <a:rPr kumimoji="1" lang="zh-CN" altLang="en-US" sz="1400" dirty="0">
                <a:latin typeface="微软雅黑" panose="020B0503020204020204" pitchFamily="34" charset="-122"/>
                <a:ea typeface="微软雅黑" panose="020B0503020204020204" pitchFamily="34" charset="-122"/>
              </a:rPr>
              <a:t>进程</a:t>
            </a:r>
            <a:endParaRPr kumimoji="1" lang="zh-CN" altLang="en-US" sz="1400" dirty="0">
              <a:latin typeface="微软雅黑" panose="020B0503020204020204" pitchFamily="34" charset="-122"/>
              <a:ea typeface="微软雅黑" panose="020B0503020204020204" pitchFamily="34" charset="-122"/>
            </a:endParaRPr>
          </a:p>
        </p:txBody>
      </p:sp>
      <p:sp>
        <p:nvSpPr>
          <p:cNvPr id="90" name="Text Box 72"/>
          <p:cNvSpPr txBox="1">
            <a:spLocks noChangeArrowheads="1"/>
          </p:cNvSpPr>
          <p:nvPr/>
        </p:nvSpPr>
        <p:spPr bwMode="auto">
          <a:xfrm>
            <a:off x="7366988" y="4460429"/>
            <a:ext cx="7553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solidFill>
                  <a:srgbClr val="FF0000"/>
                </a:solidFill>
                <a:latin typeface="微软雅黑" panose="020B0503020204020204" pitchFamily="34" charset="-122"/>
                <a:ea typeface="微软雅黑" panose="020B0503020204020204" pitchFamily="34" charset="-122"/>
              </a:rPr>
              <a:t>21</a:t>
            </a:r>
            <a:r>
              <a:rPr kumimoji="1" lang="zh-CN" altLang="en-US" sz="1400" dirty="0">
                <a:solidFill>
                  <a:srgbClr val="FF0000"/>
                </a:solidFill>
                <a:latin typeface="微软雅黑" panose="020B0503020204020204" pitchFamily="34" charset="-122"/>
                <a:ea typeface="微软雅黑" panose="020B0503020204020204" pitchFamily="34" charset="-122"/>
              </a:rPr>
              <a:t>端口</a:t>
            </a:r>
            <a:endParaRPr kumimoji="1"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92" name="Text Box 72"/>
          <p:cNvSpPr txBox="1">
            <a:spLocks noChangeArrowheads="1"/>
          </p:cNvSpPr>
          <p:nvPr/>
        </p:nvSpPr>
        <p:spPr bwMode="auto">
          <a:xfrm>
            <a:off x="7267751" y="5899834"/>
            <a:ext cx="7553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en-US" altLang="zh-CN" sz="1400" dirty="0">
                <a:solidFill>
                  <a:srgbClr val="FF0000"/>
                </a:solidFill>
                <a:latin typeface="微软雅黑" panose="020B0503020204020204" pitchFamily="34" charset="-122"/>
                <a:ea typeface="微软雅黑" panose="020B0503020204020204" pitchFamily="34" charset="-122"/>
              </a:rPr>
              <a:t>20</a:t>
            </a:r>
            <a:r>
              <a:rPr kumimoji="1" lang="zh-CN" altLang="en-US" sz="1400" dirty="0">
                <a:solidFill>
                  <a:srgbClr val="FF0000"/>
                </a:solidFill>
                <a:latin typeface="微软雅黑" panose="020B0503020204020204" pitchFamily="34" charset="-122"/>
                <a:ea typeface="微软雅黑" panose="020B0503020204020204" pitchFamily="34" charset="-122"/>
              </a:rPr>
              <a:t>端口</a:t>
            </a:r>
            <a:endParaRPr kumimoji="1"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4" name="直接连接符 3"/>
          <p:cNvCxnSpPr>
            <a:stCxn id="90" idx="2"/>
            <a:endCxn id="21" idx="1"/>
          </p:cNvCxnSpPr>
          <p:nvPr/>
        </p:nvCxnSpPr>
        <p:spPr>
          <a:xfrm>
            <a:off x="7744656" y="4768206"/>
            <a:ext cx="608858" cy="285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92" idx="0"/>
            <a:endCxn id="35" idx="2"/>
          </p:cNvCxnSpPr>
          <p:nvPr/>
        </p:nvCxnSpPr>
        <p:spPr>
          <a:xfrm flipV="1">
            <a:off x="7645419" y="5583783"/>
            <a:ext cx="708096" cy="3160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 Box 72"/>
          <p:cNvSpPr txBox="1">
            <a:spLocks noChangeArrowheads="1"/>
          </p:cNvSpPr>
          <p:nvPr/>
        </p:nvSpPr>
        <p:spPr bwMode="auto">
          <a:xfrm>
            <a:off x="10214058" y="484646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rPr>
              <a:t>文件系统</a:t>
            </a:r>
            <a:endParaRPr kumimoji="1" lang="zh-CN" altLang="en-US" sz="1400" dirty="0">
              <a:latin typeface="微软雅黑" panose="020B0503020204020204" pitchFamily="34" charset="-122"/>
              <a:ea typeface="微软雅黑" panose="020B0503020204020204" pitchFamily="34" charset="-122"/>
            </a:endParaRPr>
          </a:p>
        </p:txBody>
      </p:sp>
      <p:pic>
        <p:nvPicPr>
          <p:cNvPr id="91" name="图形 9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1178" y="4260005"/>
            <a:ext cx="815181" cy="617209"/>
          </a:xfrm>
          <a:prstGeom prst="rect">
            <a:avLst/>
          </a:prstGeom>
        </p:spPr>
      </p:pic>
      <p:sp>
        <p:nvSpPr>
          <p:cNvPr id="94" name="AutoShape 64"/>
          <p:cNvSpPr>
            <a:spLocks noChangeArrowheads="1"/>
          </p:cNvSpPr>
          <p:nvPr/>
        </p:nvSpPr>
        <p:spPr bwMode="auto">
          <a:xfrm>
            <a:off x="10398598" y="5271554"/>
            <a:ext cx="647345" cy="530094"/>
          </a:xfrm>
          <a:prstGeom prst="can">
            <a:avLst>
              <a:gd name="adj" fmla="val 35490"/>
            </a:avLst>
          </a:prstGeom>
          <a:noFill/>
          <a:ln w="28575">
            <a:solidFill>
              <a:srgbClr val="0836BF"/>
            </a:solidFill>
            <a:round/>
          </a:ln>
          <a:effectLst/>
        </p:spPr>
        <p:txBody>
          <a:bodyPr wrap="none" anchor="ct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endParaRPr lang="zh-CN" altLang="en-US" sz="1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660399" y="71438"/>
            <a:ext cx="10871202" cy="765175"/>
          </a:xfrm>
        </p:spPr>
        <p:txBody>
          <a:bodyPr>
            <a:normAutofit/>
          </a:bodyPr>
          <a:lstStyle/>
          <a:p>
            <a:r>
              <a:rPr lang="en-US" altLang="zh-CN" dirty="0"/>
              <a:t>FTP </a:t>
            </a:r>
            <a:r>
              <a:rPr lang="zh-CN" altLang="en-US" dirty="0"/>
              <a:t>工作过程</a:t>
            </a:r>
            <a:endParaRPr lang="zh-CN" altLang="en-US" dirty="0"/>
          </a:p>
        </p:txBody>
      </p:sp>
      <p:sp>
        <p:nvSpPr>
          <p:cNvPr id="23557" name="Rectangle 3"/>
          <p:cNvSpPr>
            <a:spLocks noGrp="1" noChangeArrowheads="1"/>
          </p:cNvSpPr>
          <p:nvPr>
            <p:ph idx="1"/>
          </p:nvPr>
        </p:nvSpPr>
        <p:spPr>
          <a:xfrm>
            <a:off x="660399" y="1052515"/>
            <a:ext cx="10871202" cy="5183186"/>
          </a:xfrm>
        </p:spPr>
        <p:txBody>
          <a:bodyPr>
            <a:normAutofit/>
          </a:bodyPr>
          <a:lstStyle/>
          <a:p>
            <a:pPr>
              <a:lnSpc>
                <a:spcPct val="130000"/>
              </a:lnSpc>
              <a:spcBef>
                <a:spcPts val="0"/>
              </a:spcBef>
            </a:pPr>
            <a:r>
              <a:rPr lang="en-US" altLang="zh-CN" sz="2800" dirty="0">
                <a:latin typeface="+mn-ea"/>
              </a:rPr>
              <a:t>FTP</a:t>
            </a:r>
            <a:r>
              <a:rPr lang="zh-CN" altLang="en-US" sz="2800" dirty="0">
                <a:latin typeface="+mn-ea"/>
              </a:rPr>
              <a:t>使用</a:t>
            </a:r>
            <a:r>
              <a:rPr lang="en-US" altLang="zh-CN" sz="2800" dirty="0">
                <a:latin typeface="+mn-ea"/>
              </a:rPr>
              <a:t>C/S</a:t>
            </a:r>
            <a:r>
              <a:rPr lang="zh-CN" altLang="en-US" sz="2800" dirty="0">
                <a:latin typeface="+mn-ea"/>
              </a:rPr>
              <a:t>方式实现</a:t>
            </a:r>
            <a:endParaRPr lang="en-US" altLang="zh-CN" sz="2800" dirty="0">
              <a:latin typeface="+mn-ea"/>
            </a:endParaRPr>
          </a:p>
          <a:p>
            <a:pPr>
              <a:lnSpc>
                <a:spcPct val="130000"/>
              </a:lnSpc>
              <a:spcBef>
                <a:spcPts val="0"/>
              </a:spcBef>
            </a:pPr>
            <a:r>
              <a:rPr lang="en-US" altLang="zh-CN" sz="2800" dirty="0">
                <a:latin typeface="+mn-ea"/>
              </a:rPr>
              <a:t>FTP</a:t>
            </a:r>
            <a:r>
              <a:rPr lang="zh-CN" altLang="en-US" sz="2800" dirty="0">
                <a:latin typeface="+mn-ea"/>
              </a:rPr>
              <a:t>工作过程</a:t>
            </a:r>
            <a:endParaRPr lang="en-US" altLang="zh-CN" sz="2800" dirty="0">
              <a:latin typeface="+mn-ea"/>
            </a:endParaRPr>
          </a:p>
          <a:p>
            <a:pPr lvl="1">
              <a:lnSpc>
                <a:spcPct val="130000"/>
              </a:lnSpc>
              <a:spcBef>
                <a:spcPts val="0"/>
              </a:spcBef>
              <a:buClr>
                <a:srgbClr val="00B050"/>
              </a:buClr>
            </a:pPr>
            <a:r>
              <a:rPr lang="zh-CN" altLang="en-US" sz="2400" dirty="0">
                <a:latin typeface="+mn-ea"/>
              </a:rPr>
              <a:t>服务器主进程打开</a:t>
            </a:r>
            <a:r>
              <a:rPr lang="en-US" altLang="zh-CN" sz="2400" dirty="0">
                <a:latin typeface="+mn-ea"/>
              </a:rPr>
              <a:t>TCP21</a:t>
            </a:r>
            <a:r>
              <a:rPr lang="zh-CN" altLang="en-US" sz="2400" dirty="0">
                <a:latin typeface="+mn-ea"/>
              </a:rPr>
              <a:t>端口，等待客户进程发出的连接请求</a:t>
            </a:r>
            <a:endParaRPr lang="en-US" altLang="zh-CN" sz="2400" dirty="0">
              <a:latin typeface="+mn-ea"/>
            </a:endParaRPr>
          </a:p>
          <a:p>
            <a:pPr lvl="1">
              <a:lnSpc>
                <a:spcPct val="130000"/>
              </a:lnSpc>
              <a:spcBef>
                <a:spcPts val="0"/>
              </a:spcBef>
              <a:buClr>
                <a:srgbClr val="00B050"/>
              </a:buClr>
            </a:pPr>
            <a:r>
              <a:rPr lang="zh-CN" altLang="en-US" sz="2400" dirty="0">
                <a:latin typeface="+mn-ea"/>
              </a:rPr>
              <a:t>客户可以用分配的任意一个本地端口号与服务器进程的</a:t>
            </a:r>
            <a:r>
              <a:rPr lang="en-US" altLang="zh-CN" sz="2400" dirty="0">
                <a:latin typeface="+mn-ea"/>
              </a:rPr>
              <a:t>TCP21</a:t>
            </a:r>
            <a:r>
              <a:rPr lang="zh-CN" altLang="en-US" sz="2400" dirty="0">
                <a:latin typeface="+mn-ea"/>
              </a:rPr>
              <a:t>端口连接 </a:t>
            </a:r>
            <a:endParaRPr lang="zh-CN" altLang="en-US" sz="2400" dirty="0">
              <a:latin typeface="+mn-ea"/>
            </a:endParaRPr>
          </a:p>
          <a:p>
            <a:pPr lvl="1">
              <a:lnSpc>
                <a:spcPct val="130000"/>
              </a:lnSpc>
              <a:spcBef>
                <a:spcPts val="0"/>
              </a:spcBef>
              <a:buClr>
                <a:srgbClr val="00B050"/>
              </a:buClr>
            </a:pPr>
            <a:r>
              <a:rPr lang="zh-CN" altLang="en-US" sz="2400" dirty="0">
                <a:latin typeface="+mn-ea"/>
              </a:rPr>
              <a:t>客户请求到来时，服务器主进程启动从属进程来处理客户进程发来的请求</a:t>
            </a:r>
            <a:endParaRPr lang="en-US" altLang="zh-CN" sz="2400" dirty="0">
              <a:latin typeface="+mn-ea"/>
            </a:endParaRPr>
          </a:p>
          <a:p>
            <a:pPr lvl="1">
              <a:lnSpc>
                <a:spcPct val="130000"/>
              </a:lnSpc>
              <a:spcBef>
                <a:spcPts val="0"/>
              </a:spcBef>
              <a:buClr>
                <a:srgbClr val="00B050"/>
              </a:buClr>
            </a:pPr>
            <a:r>
              <a:rPr lang="zh-CN" altLang="en-US" sz="2400" dirty="0">
                <a:latin typeface="+mn-ea"/>
              </a:rPr>
              <a:t>服务器从属进程对客户进程的请求处理完毕后即终止，但从属进程在运行期间根据需要还可能创建其他一些子进程</a:t>
            </a:r>
            <a:endParaRPr lang="zh-CN" altLang="en-US" sz="2400" dirty="0">
              <a:latin typeface="+mn-ea"/>
            </a:endParaRPr>
          </a:p>
          <a:p>
            <a:pPr lvl="1">
              <a:lnSpc>
                <a:spcPct val="130000"/>
              </a:lnSpc>
              <a:spcBef>
                <a:spcPts val="0"/>
              </a:spcBef>
              <a:buClr>
                <a:srgbClr val="00B050"/>
              </a:buClr>
            </a:pPr>
            <a:r>
              <a:rPr lang="zh-CN" altLang="en-US" sz="2400" dirty="0">
                <a:latin typeface="+mn-ea"/>
              </a:rPr>
              <a:t>服务器主进程返回，继续等待接收其他客户进程发来的连接请求，服务器主进程与从属进程并行工作</a:t>
            </a:r>
            <a:endParaRPr lang="zh-CN" altLang="en-US" sz="2400" dirty="0">
              <a:latin typeface="+mn-ea"/>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41525" y="1558534"/>
            <a:ext cx="3613660" cy="3378104"/>
          </a:xfrm>
          <a:prstGeom prst="rect">
            <a:avLst/>
          </a:prstGeom>
        </p:spPr>
        <p:txBody>
          <a:bodyPr wrap="square">
            <a:spAutoFit/>
          </a:bodyPr>
          <a:lstStyle/>
          <a:p>
            <a:pPr marL="228600" indent="-228600">
              <a:lnSpc>
                <a:spcPct val="150000"/>
              </a:lnSpc>
              <a:spcBef>
                <a:spcPts val="1000"/>
              </a:spcBef>
              <a:buClr>
                <a:srgbClr val="C00000"/>
              </a:buClr>
              <a:buFont typeface="Wingdings" panose="05000000000000000000" pitchFamily="2" charset="2"/>
              <a:buChar char="n"/>
            </a:pPr>
            <a:r>
              <a:rPr lang="zh-CN" altLang="en-US" sz="2800" dirty="0">
                <a:solidFill>
                  <a:schemeClr val="tx2">
                    <a:lumMod val="10000"/>
                  </a:schemeClr>
                </a:solidFill>
                <a:latin typeface="+mn-ea"/>
                <a:cs typeface="Times New Roman" panose="02020603050405020304" pitchFamily="18" charset="0"/>
              </a:rPr>
              <a:t>数据通道</a:t>
            </a:r>
            <a:r>
              <a:rPr lang="zh-CN" altLang="zh-CN" sz="2800" dirty="0">
                <a:solidFill>
                  <a:schemeClr val="tx2">
                    <a:lumMod val="10000"/>
                  </a:schemeClr>
                </a:solidFill>
                <a:latin typeface="+mn-ea"/>
                <a:cs typeface="Times New Roman" panose="02020603050405020304" pitchFamily="18" charset="0"/>
              </a:rPr>
              <a:t>连接发起方为服务器端</a:t>
            </a:r>
            <a:endParaRPr lang="en-US" altLang="zh-CN" sz="2800" dirty="0">
              <a:solidFill>
                <a:schemeClr val="tx2">
                  <a:lumMod val="10000"/>
                </a:schemeClr>
              </a:solidFill>
              <a:latin typeface="+mn-ea"/>
              <a:cs typeface="Times New Roman" panose="02020603050405020304" pitchFamily="18" charset="0"/>
            </a:endParaRPr>
          </a:p>
          <a:p>
            <a:pPr marL="228600" indent="-228600">
              <a:lnSpc>
                <a:spcPct val="150000"/>
              </a:lnSpc>
              <a:spcBef>
                <a:spcPts val="1000"/>
              </a:spcBef>
              <a:buClr>
                <a:srgbClr val="C00000"/>
              </a:buClr>
              <a:buFont typeface="Wingdings" panose="05000000000000000000" pitchFamily="2" charset="2"/>
              <a:buChar char="n"/>
            </a:pPr>
            <a:r>
              <a:rPr lang="zh-CN" altLang="zh-CN" sz="2800" dirty="0">
                <a:solidFill>
                  <a:schemeClr val="tx2">
                    <a:lumMod val="10000"/>
                  </a:schemeClr>
                </a:solidFill>
                <a:latin typeface="+mn-ea"/>
                <a:cs typeface="Times New Roman" panose="02020603050405020304" pitchFamily="18" charset="0"/>
              </a:rPr>
              <a:t>服务器使用</a:t>
            </a:r>
            <a:r>
              <a:rPr lang="en-US" altLang="zh-CN" sz="2800" dirty="0">
                <a:solidFill>
                  <a:schemeClr val="tx2">
                    <a:lumMod val="10000"/>
                  </a:schemeClr>
                </a:solidFill>
                <a:latin typeface="+mn-ea"/>
                <a:cs typeface="Times New Roman" panose="02020603050405020304" pitchFamily="18" charset="0"/>
              </a:rPr>
              <a:t>20</a:t>
            </a:r>
            <a:r>
              <a:rPr lang="zh-CN" altLang="zh-CN" sz="2800" dirty="0">
                <a:solidFill>
                  <a:schemeClr val="tx2">
                    <a:lumMod val="10000"/>
                  </a:schemeClr>
                </a:solidFill>
                <a:latin typeface="+mn-ea"/>
                <a:cs typeface="Times New Roman" panose="02020603050405020304" pitchFamily="18" charset="0"/>
              </a:rPr>
              <a:t>号端口连接客户端的</a:t>
            </a:r>
            <a:r>
              <a:rPr lang="en-US" altLang="zh-CN" sz="2800" dirty="0">
                <a:solidFill>
                  <a:schemeClr val="tx2">
                    <a:lumMod val="10000"/>
                  </a:schemeClr>
                </a:solidFill>
                <a:latin typeface="+mn-ea"/>
                <a:cs typeface="Times New Roman" panose="02020603050405020304" pitchFamily="18" charset="0"/>
              </a:rPr>
              <a:t>Y</a:t>
            </a:r>
            <a:r>
              <a:rPr lang="zh-CN" altLang="zh-CN" sz="2800" dirty="0">
                <a:solidFill>
                  <a:schemeClr val="tx2">
                    <a:lumMod val="10000"/>
                  </a:schemeClr>
                </a:solidFill>
                <a:latin typeface="+mn-ea"/>
                <a:cs typeface="Times New Roman" panose="02020603050405020304" pitchFamily="18" charset="0"/>
              </a:rPr>
              <a:t>端口建立数据连接</a:t>
            </a:r>
            <a:endParaRPr lang="en-US" altLang="zh-CN" sz="2800" dirty="0">
              <a:solidFill>
                <a:schemeClr val="tx2">
                  <a:lumMod val="10000"/>
                </a:schemeClr>
              </a:solidFill>
              <a:latin typeface="+mn-ea"/>
              <a:cs typeface="Times New Roman" panose="02020603050405020304" pitchFamily="18" charset="0"/>
            </a:endParaRPr>
          </a:p>
        </p:txBody>
      </p:sp>
      <p:sp>
        <p:nvSpPr>
          <p:cNvPr id="4" name="标题 3"/>
          <p:cNvSpPr>
            <a:spLocks noGrp="1"/>
          </p:cNvSpPr>
          <p:nvPr>
            <p:ph type="title"/>
          </p:nvPr>
        </p:nvSpPr>
        <p:spPr>
          <a:xfrm>
            <a:off x="660400" y="71438"/>
            <a:ext cx="10858500" cy="765175"/>
          </a:xfrm>
        </p:spPr>
        <p:txBody>
          <a:bodyPr>
            <a:normAutofit/>
          </a:bodyPr>
          <a:lstStyle/>
          <a:p>
            <a:r>
              <a:rPr lang="en-US" altLang="zh-CN" b="0" dirty="0">
                <a:latin typeface="+mj-ea"/>
                <a:ea typeface="+mj-ea"/>
              </a:rPr>
              <a:t>FTP </a:t>
            </a:r>
            <a:r>
              <a:rPr lang="zh-CN" altLang="en-US" b="0" dirty="0">
                <a:latin typeface="+mj-ea"/>
                <a:ea typeface="+mj-ea"/>
              </a:rPr>
              <a:t>的两种工作模式：</a:t>
            </a:r>
            <a:r>
              <a:rPr lang="zh-CN" altLang="zh-CN" b="0" dirty="0">
                <a:latin typeface="+mj-ea"/>
                <a:ea typeface="+mj-ea"/>
              </a:rPr>
              <a:t>主动模式（</a:t>
            </a:r>
            <a:r>
              <a:rPr lang="en-US" altLang="zh-CN" b="0" dirty="0">
                <a:latin typeface="+mj-ea"/>
                <a:ea typeface="+mj-ea"/>
              </a:rPr>
              <a:t>PORT</a:t>
            </a:r>
            <a:r>
              <a:rPr lang="zh-CN" altLang="zh-CN" b="0" dirty="0">
                <a:latin typeface="+mj-ea"/>
                <a:ea typeface="+mj-ea"/>
              </a:rPr>
              <a:t>模式）</a:t>
            </a:r>
            <a:endParaRPr lang="zh-CN" altLang="en-US" b="0" dirty="0">
              <a:latin typeface="+mj-ea"/>
              <a:ea typeface="+mj-ea"/>
            </a:endParaRPr>
          </a:p>
        </p:txBody>
      </p:sp>
      <p:pic>
        <p:nvPicPr>
          <p:cNvPr id="6" name="图片 5"/>
          <p:cNvPicPr>
            <a:picLocks noChangeAspect="1"/>
          </p:cNvPicPr>
          <p:nvPr/>
        </p:nvPicPr>
        <p:blipFill rotWithShape="1">
          <a:blip r:embed="rId1"/>
          <a:srcRect r="51031"/>
          <a:stretch>
            <a:fillRect/>
          </a:stretch>
        </p:blipFill>
        <p:spPr>
          <a:xfrm>
            <a:off x="4355184" y="1558533"/>
            <a:ext cx="6964749" cy="4147999"/>
          </a:xfrm>
          <a:prstGeom prst="rect">
            <a:avLst/>
          </a:prstGeom>
        </p:spPr>
      </p:pic>
      <p:sp>
        <p:nvSpPr>
          <p:cNvPr id="2" name="灯片编号占位符 1"/>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0400" y="71438"/>
            <a:ext cx="10858500" cy="765175"/>
          </a:xfrm>
        </p:spPr>
        <p:txBody>
          <a:bodyPr>
            <a:normAutofit/>
          </a:bodyPr>
          <a:lstStyle/>
          <a:p>
            <a:r>
              <a:rPr lang="en-US" altLang="zh-CN" b="0" dirty="0">
                <a:latin typeface="+mj-ea"/>
                <a:ea typeface="+mj-ea"/>
              </a:rPr>
              <a:t>FTP </a:t>
            </a:r>
            <a:r>
              <a:rPr lang="zh-CN" altLang="en-US" b="0" dirty="0">
                <a:latin typeface="+mj-ea"/>
                <a:ea typeface="+mj-ea"/>
              </a:rPr>
              <a:t>的两种工作模式：</a:t>
            </a:r>
            <a:r>
              <a:rPr lang="zh-CN" altLang="zh-CN" b="0" dirty="0">
                <a:latin typeface="+mj-ea"/>
                <a:ea typeface="+mj-ea"/>
              </a:rPr>
              <a:t>被动模式（</a:t>
            </a:r>
            <a:r>
              <a:rPr lang="en-US" altLang="zh-CN" b="0" dirty="0">
                <a:latin typeface="+mj-ea"/>
                <a:ea typeface="+mj-ea"/>
              </a:rPr>
              <a:t>PASV</a:t>
            </a:r>
            <a:r>
              <a:rPr lang="zh-CN" altLang="zh-CN" b="0" dirty="0">
                <a:latin typeface="+mj-ea"/>
                <a:ea typeface="+mj-ea"/>
              </a:rPr>
              <a:t>模式）</a:t>
            </a:r>
            <a:endParaRPr lang="zh-CN" altLang="en-US" b="0" dirty="0">
              <a:latin typeface="+mj-ea"/>
              <a:ea typeface="+mj-ea"/>
            </a:endParaRPr>
          </a:p>
        </p:txBody>
      </p:sp>
      <p:sp>
        <p:nvSpPr>
          <p:cNvPr id="10" name="矩形 9"/>
          <p:cNvSpPr/>
          <p:nvPr/>
        </p:nvSpPr>
        <p:spPr>
          <a:xfrm>
            <a:off x="766444" y="1515449"/>
            <a:ext cx="3518038" cy="3378104"/>
          </a:xfrm>
          <a:prstGeom prst="rect">
            <a:avLst/>
          </a:prstGeom>
        </p:spPr>
        <p:txBody>
          <a:bodyPr wrap="square">
            <a:spAutoFit/>
          </a:bodyPr>
          <a:lstStyle/>
          <a:p>
            <a:pPr marL="228600" indent="-228600">
              <a:lnSpc>
                <a:spcPct val="150000"/>
              </a:lnSpc>
              <a:spcBef>
                <a:spcPts val="1000"/>
              </a:spcBef>
              <a:buClr>
                <a:srgbClr val="C00000"/>
              </a:buClr>
              <a:buFont typeface="Wingdings" panose="05000000000000000000" pitchFamily="2" charset="2"/>
              <a:buChar char="n"/>
            </a:pPr>
            <a:r>
              <a:rPr lang="zh-CN" altLang="en-US" sz="2800" dirty="0">
                <a:solidFill>
                  <a:schemeClr val="tx2">
                    <a:lumMod val="10000"/>
                  </a:schemeClr>
                </a:solidFill>
                <a:latin typeface="+mn-ea"/>
                <a:cs typeface="Times New Roman" panose="02020603050405020304" pitchFamily="18" charset="0"/>
              </a:rPr>
              <a:t>数据通道</a:t>
            </a:r>
            <a:r>
              <a:rPr lang="zh-CN" altLang="zh-CN" sz="2800" dirty="0">
                <a:solidFill>
                  <a:schemeClr val="tx2">
                    <a:lumMod val="10000"/>
                  </a:schemeClr>
                </a:solidFill>
                <a:latin typeface="+mn-ea"/>
                <a:cs typeface="Times New Roman" panose="02020603050405020304" pitchFamily="18" charset="0"/>
              </a:rPr>
              <a:t>连接发起方为客户端</a:t>
            </a:r>
            <a:endParaRPr lang="en-US" altLang="zh-CN" sz="2800" dirty="0">
              <a:solidFill>
                <a:schemeClr val="tx2">
                  <a:lumMod val="10000"/>
                </a:schemeClr>
              </a:solidFill>
              <a:latin typeface="+mn-ea"/>
              <a:cs typeface="Times New Roman" panose="02020603050405020304" pitchFamily="18" charset="0"/>
            </a:endParaRPr>
          </a:p>
          <a:p>
            <a:pPr marL="228600" indent="-228600">
              <a:lnSpc>
                <a:spcPct val="150000"/>
              </a:lnSpc>
              <a:spcBef>
                <a:spcPts val="1000"/>
              </a:spcBef>
              <a:buClr>
                <a:srgbClr val="C00000"/>
              </a:buClr>
              <a:buFont typeface="Wingdings" panose="05000000000000000000" pitchFamily="2" charset="2"/>
              <a:buChar char="n"/>
            </a:pPr>
            <a:r>
              <a:rPr lang="zh-CN" altLang="zh-CN" sz="2800" dirty="0">
                <a:solidFill>
                  <a:schemeClr val="tx2">
                    <a:lumMod val="10000"/>
                  </a:schemeClr>
                </a:solidFill>
                <a:latin typeface="+mn-ea"/>
                <a:cs typeface="Times New Roman" panose="02020603050405020304" pitchFamily="18" charset="0"/>
              </a:rPr>
              <a:t>客户端使用端口号</a:t>
            </a:r>
            <a:r>
              <a:rPr lang="en-US" altLang="zh-CN" sz="2800" dirty="0">
                <a:solidFill>
                  <a:schemeClr val="tx2">
                    <a:lumMod val="10000"/>
                  </a:schemeClr>
                </a:solidFill>
                <a:latin typeface="+mn-ea"/>
                <a:cs typeface="Times New Roman" panose="02020603050405020304" pitchFamily="18" charset="0"/>
              </a:rPr>
              <a:t>Y</a:t>
            </a:r>
            <a:r>
              <a:rPr lang="zh-CN" altLang="zh-CN" sz="2800" dirty="0">
                <a:solidFill>
                  <a:schemeClr val="tx2">
                    <a:lumMod val="10000"/>
                  </a:schemeClr>
                </a:solidFill>
                <a:latin typeface="+mn-ea"/>
                <a:cs typeface="Times New Roman" panose="02020603050405020304" pitchFamily="18" charset="0"/>
              </a:rPr>
              <a:t>去连接服务器的数据连接端口</a:t>
            </a:r>
            <a:r>
              <a:rPr lang="en-US" altLang="zh-CN" sz="2800" dirty="0">
                <a:solidFill>
                  <a:schemeClr val="tx2">
                    <a:lumMod val="10000"/>
                  </a:schemeClr>
                </a:solidFill>
                <a:latin typeface="+mn-ea"/>
                <a:cs typeface="Times New Roman" panose="02020603050405020304" pitchFamily="18" charset="0"/>
              </a:rPr>
              <a:t>Z</a:t>
            </a:r>
            <a:endParaRPr lang="zh-CN" altLang="en-US" sz="2800" dirty="0">
              <a:solidFill>
                <a:schemeClr val="tx2">
                  <a:lumMod val="10000"/>
                </a:schemeClr>
              </a:solidFill>
              <a:latin typeface="+mn-ea"/>
              <a:cs typeface="Times New Roman" panose="02020603050405020304" pitchFamily="18" charset="0"/>
            </a:endParaRPr>
          </a:p>
        </p:txBody>
      </p:sp>
      <p:pic>
        <p:nvPicPr>
          <p:cNvPr id="2" name="图片 1"/>
          <p:cNvPicPr>
            <a:picLocks noChangeAspect="1"/>
          </p:cNvPicPr>
          <p:nvPr/>
        </p:nvPicPr>
        <p:blipFill rotWithShape="1">
          <a:blip r:embed="rId1"/>
          <a:srcRect l="50048"/>
          <a:stretch>
            <a:fillRect/>
          </a:stretch>
        </p:blipFill>
        <p:spPr>
          <a:xfrm>
            <a:off x="4038600" y="1633983"/>
            <a:ext cx="7480300" cy="4368884"/>
          </a:xfrm>
          <a:prstGeom prst="rect">
            <a:avLst/>
          </a:prstGeom>
        </p:spPr>
      </p:pic>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660399" y="71438"/>
            <a:ext cx="10871202" cy="765175"/>
          </a:xfrm>
        </p:spPr>
        <p:txBody>
          <a:bodyPr>
            <a:normAutofit/>
          </a:bodyPr>
          <a:lstStyle/>
          <a:p>
            <a:r>
              <a:rPr lang="en-US" altLang="zh-CN" dirty="0"/>
              <a:t>FTP </a:t>
            </a:r>
            <a:r>
              <a:rPr lang="zh-CN" altLang="en-US" dirty="0"/>
              <a:t>客户端常用命令</a:t>
            </a:r>
            <a:endParaRPr lang="zh-CN" altLang="en-US" dirty="0"/>
          </a:p>
        </p:txBody>
      </p:sp>
      <p:sp>
        <p:nvSpPr>
          <p:cNvPr id="4" name="内容占位符 3"/>
          <p:cNvSpPr>
            <a:spLocks noGrp="1"/>
          </p:cNvSpPr>
          <p:nvPr>
            <p:ph idx="1"/>
          </p:nvPr>
        </p:nvSpPr>
        <p:spPr>
          <a:xfrm>
            <a:off x="660399" y="1052515"/>
            <a:ext cx="10871202" cy="5183186"/>
          </a:xfrm>
        </p:spPr>
        <p:txBody>
          <a:bodyPr>
            <a:normAutofit fontScale="85000" lnSpcReduction="20000"/>
          </a:bodyPr>
          <a:lstStyle/>
          <a:p>
            <a:r>
              <a:rPr lang="en-US" altLang="zh-CN" dirty="0"/>
              <a:t>ABOR                                                </a:t>
            </a:r>
            <a:r>
              <a:rPr lang="zh-CN" altLang="zh-CN" dirty="0"/>
              <a:t>放弃当前的</a:t>
            </a:r>
            <a:r>
              <a:rPr lang="en-US" altLang="zh-CN" dirty="0"/>
              <a:t>FTP</a:t>
            </a:r>
            <a:r>
              <a:rPr lang="zh-CN" altLang="zh-CN" dirty="0"/>
              <a:t>命令和数据传输</a:t>
            </a:r>
            <a:endParaRPr lang="zh-CN" altLang="zh-CN" dirty="0"/>
          </a:p>
          <a:p>
            <a:r>
              <a:rPr lang="en-US" altLang="zh-CN" dirty="0"/>
              <a:t>LIST   </a:t>
            </a:r>
            <a:r>
              <a:rPr lang="en-US" altLang="zh-CN" dirty="0" err="1"/>
              <a:t>filelist</a:t>
            </a:r>
            <a:r>
              <a:rPr lang="en-US" altLang="zh-CN" dirty="0"/>
              <a:t>                                     </a:t>
            </a:r>
            <a:r>
              <a:rPr lang="zh-CN" altLang="zh-CN" dirty="0"/>
              <a:t>显示当前目录中的文件和目录（文件列表由数据端口返回）</a:t>
            </a:r>
            <a:endParaRPr lang="zh-CN" altLang="zh-CN" dirty="0"/>
          </a:p>
          <a:p>
            <a:r>
              <a:rPr lang="en-US" altLang="zh-CN" dirty="0"/>
              <a:t>PASS    password                              </a:t>
            </a:r>
            <a:r>
              <a:rPr lang="zh-CN" altLang="zh-CN" dirty="0"/>
              <a:t>向服务器发送用户口令</a:t>
            </a:r>
            <a:endParaRPr lang="zh-CN" altLang="zh-CN" dirty="0"/>
          </a:p>
          <a:p>
            <a:r>
              <a:rPr lang="en-US" altLang="zh-CN" dirty="0"/>
              <a:t>PORT</a:t>
            </a:r>
            <a:r>
              <a:rPr lang="zh-CN" altLang="zh-CN" dirty="0"/>
              <a:t>　 </a:t>
            </a:r>
            <a:r>
              <a:rPr lang="en-US" altLang="zh-CN" dirty="0"/>
              <a:t>n1,n2,n3,n4,n5,n6               </a:t>
            </a:r>
            <a:r>
              <a:rPr lang="zh-CN" altLang="zh-CN" dirty="0"/>
              <a:t>客户端</a:t>
            </a:r>
            <a:r>
              <a:rPr lang="en-US" altLang="zh-CN" dirty="0"/>
              <a:t>IP</a:t>
            </a:r>
            <a:r>
              <a:rPr lang="zh-CN" altLang="zh-CN" dirty="0"/>
              <a:t>地址（</a:t>
            </a:r>
            <a:r>
              <a:rPr lang="en-US" altLang="zh-CN" dirty="0"/>
              <a:t>n1,n2,n3,n4</a:t>
            </a:r>
            <a:r>
              <a:rPr lang="zh-CN" altLang="zh-CN" dirty="0"/>
              <a:t>）和端口（</a:t>
            </a:r>
            <a:r>
              <a:rPr lang="en-US" altLang="zh-CN" dirty="0"/>
              <a:t>n5*256+n6</a:t>
            </a:r>
            <a:r>
              <a:rPr lang="zh-CN" altLang="zh-CN" dirty="0"/>
              <a:t>）</a:t>
            </a:r>
            <a:endParaRPr lang="zh-CN" altLang="zh-CN" dirty="0"/>
          </a:p>
          <a:p>
            <a:r>
              <a:rPr lang="en-US" altLang="zh-CN" dirty="0"/>
              <a:t>QUIT                                                  </a:t>
            </a:r>
            <a:r>
              <a:rPr lang="zh-CN" altLang="zh-CN" dirty="0"/>
              <a:t>注销</a:t>
            </a:r>
            <a:endParaRPr lang="zh-CN" altLang="zh-CN" dirty="0"/>
          </a:p>
          <a:p>
            <a:r>
              <a:rPr lang="en-US" altLang="zh-CN" dirty="0"/>
              <a:t>RETR    filename                               </a:t>
            </a:r>
            <a:r>
              <a:rPr lang="zh-CN" altLang="zh-CN" dirty="0"/>
              <a:t>从远程主机的当前目录中取回（</a:t>
            </a:r>
            <a:r>
              <a:rPr lang="en-US" altLang="zh-CN" dirty="0"/>
              <a:t>get</a:t>
            </a:r>
            <a:r>
              <a:rPr lang="zh-CN" altLang="zh-CN" dirty="0"/>
              <a:t>）文件</a:t>
            </a:r>
            <a:endParaRPr lang="zh-CN" altLang="zh-CN" dirty="0"/>
          </a:p>
          <a:p>
            <a:r>
              <a:rPr lang="en-US" altLang="zh-CN" dirty="0"/>
              <a:t>STOR    filename                               </a:t>
            </a:r>
            <a:r>
              <a:rPr lang="zh-CN" altLang="zh-CN" dirty="0"/>
              <a:t>将文件发送（</a:t>
            </a:r>
            <a:r>
              <a:rPr lang="en-US" altLang="zh-CN" dirty="0"/>
              <a:t>put</a:t>
            </a:r>
            <a:r>
              <a:rPr lang="zh-CN" altLang="zh-CN" dirty="0"/>
              <a:t>）至远程主机的当前目录</a:t>
            </a:r>
            <a:endParaRPr lang="zh-CN" altLang="zh-CN" dirty="0"/>
          </a:p>
          <a:p>
            <a:r>
              <a:rPr lang="en-US" altLang="zh-CN" dirty="0"/>
              <a:t>SYST                                                  </a:t>
            </a:r>
            <a:r>
              <a:rPr lang="zh-CN" altLang="zh-CN" dirty="0"/>
              <a:t>服务器返回系统类型</a:t>
            </a:r>
            <a:endParaRPr lang="zh-CN" altLang="zh-CN" dirty="0"/>
          </a:p>
          <a:p>
            <a:r>
              <a:rPr lang="en-US" altLang="zh-CN" dirty="0"/>
              <a:t>TYPE    </a:t>
            </a:r>
            <a:r>
              <a:rPr lang="en-US" altLang="zh-CN" dirty="0" err="1"/>
              <a:t>type</a:t>
            </a:r>
            <a:r>
              <a:rPr lang="en-US" altLang="zh-CN" dirty="0"/>
              <a:t>                                      </a:t>
            </a:r>
            <a:r>
              <a:rPr lang="zh-CN" altLang="zh-CN" dirty="0"/>
              <a:t>说明文件类型：</a:t>
            </a:r>
            <a:r>
              <a:rPr lang="en-US" altLang="zh-CN" dirty="0"/>
              <a:t>A</a:t>
            </a:r>
            <a:r>
              <a:rPr lang="zh-CN" altLang="zh-CN" dirty="0"/>
              <a:t>表示</a:t>
            </a:r>
            <a:r>
              <a:rPr lang="en-US" altLang="zh-CN" dirty="0"/>
              <a:t>ASCII</a:t>
            </a:r>
            <a:r>
              <a:rPr lang="zh-CN" altLang="zh-CN" dirty="0"/>
              <a:t>码，</a:t>
            </a:r>
            <a:r>
              <a:rPr lang="en-US" altLang="zh-CN" dirty="0"/>
              <a:t>I</a:t>
            </a:r>
            <a:r>
              <a:rPr lang="zh-CN" altLang="zh-CN" dirty="0"/>
              <a:t>表示图像</a:t>
            </a:r>
            <a:endParaRPr lang="en-US" altLang="zh-CN" dirty="0"/>
          </a:p>
          <a:p>
            <a:r>
              <a:rPr lang="en-US" altLang="zh-CN" dirty="0"/>
              <a:t>USER    username                             </a:t>
            </a:r>
            <a:r>
              <a:rPr lang="zh-CN" altLang="en-US" dirty="0"/>
              <a:t>向服务器发送用户名</a:t>
            </a:r>
            <a:endParaRPr lang="zh-CN" altLang="en-US"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0399" y="71438"/>
            <a:ext cx="10871202" cy="765175"/>
          </a:xfrm>
        </p:spPr>
        <p:txBody>
          <a:bodyPr>
            <a:normAutofit/>
          </a:bodyPr>
          <a:lstStyle/>
          <a:p>
            <a:r>
              <a:rPr lang="en-US" altLang="zh-CN" dirty="0"/>
              <a:t>FTP </a:t>
            </a:r>
            <a:r>
              <a:rPr lang="zh-CN" altLang="en-US" dirty="0"/>
              <a:t>命令应答码及含义</a:t>
            </a:r>
            <a:endParaRPr lang="zh-CN" altLang="en-US" dirty="0"/>
          </a:p>
        </p:txBody>
      </p:sp>
      <p:sp>
        <p:nvSpPr>
          <p:cNvPr id="6" name="内容占位符 5"/>
          <p:cNvSpPr>
            <a:spLocks noGrp="1"/>
          </p:cNvSpPr>
          <p:nvPr>
            <p:ph idx="1"/>
          </p:nvPr>
        </p:nvSpPr>
        <p:spPr>
          <a:xfrm>
            <a:off x="660399" y="1052515"/>
            <a:ext cx="10871202" cy="5183186"/>
          </a:xfrm>
        </p:spPr>
        <p:txBody>
          <a:bodyPr>
            <a:normAutofit fontScale="77500" lnSpcReduction="20000"/>
          </a:bodyPr>
          <a:lstStyle/>
          <a:p>
            <a:pPr>
              <a:spcBef>
                <a:spcPts val="600"/>
              </a:spcBef>
            </a:pPr>
            <a:r>
              <a:rPr lang="en-US" altLang="zh-CN" dirty="0">
                <a:latin typeface="+mn-ea"/>
              </a:rPr>
              <a:t>1yz          </a:t>
            </a:r>
            <a:r>
              <a:rPr lang="zh-CN" altLang="en-US" dirty="0">
                <a:latin typeface="+mn-ea"/>
              </a:rPr>
              <a:t>肯定预备应答。它仅仅是在发送一个命令前，期待另一个应答时启动</a:t>
            </a:r>
            <a:endParaRPr lang="zh-CN" altLang="en-US" dirty="0">
              <a:latin typeface="+mn-ea"/>
            </a:endParaRPr>
          </a:p>
          <a:p>
            <a:pPr>
              <a:spcBef>
                <a:spcPts val="600"/>
              </a:spcBef>
            </a:pPr>
            <a:r>
              <a:rPr lang="en-US" altLang="zh-CN" dirty="0">
                <a:latin typeface="+mn-ea"/>
              </a:rPr>
              <a:t>2yz          </a:t>
            </a:r>
            <a:r>
              <a:rPr lang="zh-CN" altLang="en-US" dirty="0">
                <a:latin typeface="+mn-ea"/>
              </a:rPr>
              <a:t>肯定完成应答。一个新命令可以发送</a:t>
            </a:r>
            <a:endParaRPr lang="zh-CN" altLang="en-US" dirty="0">
              <a:latin typeface="+mn-ea"/>
            </a:endParaRPr>
          </a:p>
          <a:p>
            <a:pPr>
              <a:spcBef>
                <a:spcPts val="600"/>
              </a:spcBef>
            </a:pPr>
            <a:r>
              <a:rPr lang="en-US" altLang="zh-CN" dirty="0">
                <a:latin typeface="+mn-ea"/>
              </a:rPr>
              <a:t>3yz          </a:t>
            </a:r>
            <a:r>
              <a:rPr lang="zh-CN" altLang="en-US" dirty="0">
                <a:latin typeface="+mn-ea"/>
              </a:rPr>
              <a:t>肯定中介应答。该命令已被接受，但另一个命令必须发送</a:t>
            </a:r>
            <a:endParaRPr lang="zh-CN" altLang="en-US" dirty="0">
              <a:latin typeface="+mn-ea"/>
            </a:endParaRPr>
          </a:p>
          <a:p>
            <a:pPr>
              <a:spcBef>
                <a:spcPts val="600"/>
              </a:spcBef>
            </a:pPr>
            <a:r>
              <a:rPr lang="en-US" altLang="zh-CN" dirty="0">
                <a:latin typeface="+mn-ea"/>
              </a:rPr>
              <a:t>4yz          </a:t>
            </a:r>
            <a:r>
              <a:rPr lang="zh-CN" altLang="en-US" dirty="0">
                <a:latin typeface="+mn-ea"/>
              </a:rPr>
              <a:t>暂时否定完成应答。请求的动作没有发生，但差错状态是暂时的，命令可以过后再发</a:t>
            </a:r>
            <a:endParaRPr lang="zh-CN" altLang="en-US" dirty="0">
              <a:latin typeface="+mn-ea"/>
            </a:endParaRPr>
          </a:p>
          <a:p>
            <a:pPr>
              <a:spcBef>
                <a:spcPts val="600"/>
              </a:spcBef>
            </a:pPr>
            <a:r>
              <a:rPr lang="en-US" altLang="zh-CN" dirty="0">
                <a:latin typeface="+mn-ea"/>
              </a:rPr>
              <a:t>5yz          </a:t>
            </a:r>
            <a:r>
              <a:rPr lang="zh-CN" altLang="en-US" dirty="0">
                <a:latin typeface="+mn-ea"/>
              </a:rPr>
              <a:t>永久性否定完成应答。命令不被接受，并且不再重发</a:t>
            </a:r>
            <a:endParaRPr lang="zh-CN" altLang="en-US" dirty="0">
              <a:latin typeface="+mn-ea"/>
            </a:endParaRPr>
          </a:p>
          <a:p>
            <a:pPr>
              <a:spcBef>
                <a:spcPts val="600"/>
              </a:spcBef>
            </a:pPr>
            <a:r>
              <a:rPr lang="en-US" altLang="zh-CN" dirty="0">
                <a:latin typeface="+mn-ea"/>
              </a:rPr>
              <a:t>x0z          </a:t>
            </a:r>
            <a:r>
              <a:rPr lang="zh-CN" altLang="en-US" dirty="0">
                <a:latin typeface="+mn-ea"/>
              </a:rPr>
              <a:t>语法错误 </a:t>
            </a:r>
            <a:endParaRPr lang="zh-CN" altLang="en-US" dirty="0">
              <a:latin typeface="+mn-ea"/>
            </a:endParaRPr>
          </a:p>
          <a:p>
            <a:pPr>
              <a:spcBef>
                <a:spcPts val="600"/>
              </a:spcBef>
            </a:pPr>
            <a:r>
              <a:rPr lang="en-US" altLang="zh-CN" dirty="0">
                <a:latin typeface="+mn-ea"/>
              </a:rPr>
              <a:t>x1z          </a:t>
            </a:r>
            <a:r>
              <a:rPr lang="zh-CN" altLang="en-US" dirty="0">
                <a:latin typeface="+mn-ea"/>
              </a:rPr>
              <a:t>信息</a:t>
            </a:r>
            <a:endParaRPr lang="zh-CN" altLang="en-US" dirty="0">
              <a:latin typeface="+mn-ea"/>
            </a:endParaRPr>
          </a:p>
          <a:p>
            <a:pPr>
              <a:spcBef>
                <a:spcPts val="600"/>
              </a:spcBef>
            </a:pPr>
            <a:r>
              <a:rPr lang="en-US" altLang="zh-CN" dirty="0">
                <a:latin typeface="+mn-ea"/>
              </a:rPr>
              <a:t>x2z          </a:t>
            </a:r>
            <a:r>
              <a:rPr lang="zh-CN" altLang="en-US" dirty="0">
                <a:latin typeface="+mn-ea"/>
              </a:rPr>
              <a:t>连接。用于数据和控制连接</a:t>
            </a:r>
            <a:endParaRPr lang="zh-CN" altLang="en-US" dirty="0">
              <a:latin typeface="+mn-ea"/>
            </a:endParaRPr>
          </a:p>
          <a:p>
            <a:pPr>
              <a:spcBef>
                <a:spcPts val="600"/>
              </a:spcBef>
            </a:pPr>
            <a:r>
              <a:rPr lang="en-US" altLang="zh-CN" dirty="0">
                <a:latin typeface="+mn-ea"/>
              </a:rPr>
              <a:t>x3z          </a:t>
            </a:r>
            <a:r>
              <a:rPr lang="zh-CN" altLang="en-US" dirty="0">
                <a:latin typeface="+mn-ea"/>
              </a:rPr>
              <a:t>鉴别和记账。用于注册或记账命令</a:t>
            </a:r>
            <a:endParaRPr lang="zh-CN" altLang="en-US" dirty="0">
              <a:latin typeface="+mn-ea"/>
            </a:endParaRPr>
          </a:p>
          <a:p>
            <a:pPr>
              <a:spcBef>
                <a:spcPts val="600"/>
              </a:spcBef>
            </a:pPr>
            <a:r>
              <a:rPr lang="en-US" altLang="zh-CN" dirty="0">
                <a:latin typeface="+mn-ea"/>
              </a:rPr>
              <a:t>x4z          </a:t>
            </a:r>
            <a:r>
              <a:rPr lang="zh-CN" altLang="en-US" dirty="0">
                <a:latin typeface="+mn-ea"/>
              </a:rPr>
              <a:t>未定义</a:t>
            </a:r>
            <a:endParaRPr lang="zh-CN" altLang="en-US" dirty="0">
              <a:latin typeface="+mn-ea"/>
            </a:endParaRPr>
          </a:p>
          <a:p>
            <a:pPr>
              <a:spcBef>
                <a:spcPts val="600"/>
              </a:spcBef>
            </a:pPr>
            <a:r>
              <a:rPr lang="en-US" altLang="zh-CN" dirty="0">
                <a:latin typeface="+mn-ea"/>
              </a:rPr>
              <a:t>x5z          </a:t>
            </a:r>
            <a:r>
              <a:rPr lang="zh-CN" altLang="en-US" dirty="0">
                <a:latin typeface="+mn-ea"/>
              </a:rPr>
              <a:t>文件系统状态</a:t>
            </a:r>
            <a:endParaRPr lang="zh-CN" altLang="en-US" dirty="0">
              <a:latin typeface="+mn-ea"/>
            </a:endParaRPr>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FTP </a:t>
            </a:r>
            <a:r>
              <a:rPr lang="zh-CN" altLang="en-US" dirty="0"/>
              <a:t>特点</a:t>
            </a:r>
            <a:endParaRPr lang="zh-CN" altLang="en-US" dirty="0"/>
          </a:p>
        </p:txBody>
      </p:sp>
      <p:sp>
        <p:nvSpPr>
          <p:cNvPr id="3" name="内容占位符 2"/>
          <p:cNvSpPr>
            <a:spLocks noGrp="1"/>
          </p:cNvSpPr>
          <p:nvPr>
            <p:ph idx="1"/>
          </p:nvPr>
        </p:nvSpPr>
        <p:spPr>
          <a:xfrm>
            <a:off x="660399" y="1052515"/>
            <a:ext cx="10871202" cy="5183186"/>
          </a:xfrm>
        </p:spPr>
        <p:txBody>
          <a:bodyPr/>
          <a:lstStyle/>
          <a:p>
            <a:r>
              <a:rPr lang="zh-CN" altLang="en-US" dirty="0"/>
              <a:t>文件传送协议 </a:t>
            </a:r>
            <a:r>
              <a:rPr lang="en-US" altLang="zh-CN" dirty="0"/>
              <a:t>FTP </a:t>
            </a:r>
            <a:r>
              <a:rPr lang="zh-CN" altLang="en-US" dirty="0"/>
              <a:t>只提供文件传送的一些基本的服务，它使用 </a:t>
            </a:r>
            <a:r>
              <a:rPr lang="en-US" altLang="zh-CN" dirty="0"/>
              <a:t>TCP </a:t>
            </a:r>
            <a:r>
              <a:rPr lang="zh-CN" altLang="en-US" dirty="0"/>
              <a:t>可靠的传输服务</a:t>
            </a:r>
            <a:endParaRPr lang="zh-CN" altLang="en-US" dirty="0"/>
          </a:p>
          <a:p>
            <a:r>
              <a:rPr lang="en-US" altLang="zh-CN" dirty="0"/>
              <a:t>FTP </a:t>
            </a:r>
            <a:r>
              <a:rPr lang="zh-CN" altLang="en-US" dirty="0"/>
              <a:t>的主要功能是减少或消除在不同操作系统下处理文件的不兼容性</a:t>
            </a:r>
            <a:endParaRPr lang="zh-CN" altLang="en-US" dirty="0"/>
          </a:p>
          <a:p>
            <a:r>
              <a:rPr lang="en-US" altLang="zh-CN" dirty="0"/>
              <a:t>FTP </a:t>
            </a:r>
            <a:r>
              <a:rPr lang="zh-CN" altLang="en-US" dirty="0"/>
              <a:t>使用客户服务器方式。一个 </a:t>
            </a:r>
            <a:r>
              <a:rPr lang="en-US" altLang="zh-CN" dirty="0"/>
              <a:t>FTP </a:t>
            </a:r>
            <a:r>
              <a:rPr lang="zh-CN" altLang="en-US" dirty="0"/>
              <a:t>服务器进程可同时为多个客户进程提供服务。</a:t>
            </a:r>
            <a:r>
              <a:rPr lang="en-US" altLang="zh-CN" dirty="0"/>
              <a:t>FTP </a:t>
            </a:r>
            <a:r>
              <a:rPr lang="zh-CN" altLang="en-US" dirty="0"/>
              <a:t>的服务器进程由两大部分组成：一个主进程，负责接受新的请求；另外有若干个从属进程，负责处理单个请求</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xfrm>
            <a:off x="660399" y="71438"/>
            <a:ext cx="10871202" cy="765175"/>
          </a:xfrm>
        </p:spPr>
        <p:txBody>
          <a:bodyPr>
            <a:normAutofit/>
          </a:bodyPr>
          <a:lstStyle/>
          <a:p>
            <a:r>
              <a:rPr lang="en-US" altLang="zh-CN" dirty="0"/>
              <a:t>TFTP </a:t>
            </a:r>
            <a:r>
              <a:rPr lang="zh-CN" altLang="en-US" dirty="0"/>
              <a:t>：简单文件传输协议</a:t>
            </a:r>
            <a:endParaRPr lang="en-US" altLang="zh-CN" dirty="0"/>
          </a:p>
        </p:txBody>
      </p:sp>
      <p:sp>
        <p:nvSpPr>
          <p:cNvPr id="28677" name="Rectangle 3"/>
          <p:cNvSpPr>
            <a:spLocks noGrp="1" noChangeArrowheads="1"/>
          </p:cNvSpPr>
          <p:nvPr>
            <p:ph idx="1"/>
          </p:nvPr>
        </p:nvSpPr>
        <p:spPr>
          <a:xfrm>
            <a:off x="660399" y="1052515"/>
            <a:ext cx="10871202" cy="5183186"/>
          </a:xfrm>
        </p:spPr>
        <p:txBody>
          <a:bodyPr>
            <a:noAutofit/>
          </a:bodyPr>
          <a:lstStyle/>
          <a:p>
            <a:pPr marL="228600" lvl="1">
              <a:spcBef>
                <a:spcPts val="1000"/>
              </a:spcBef>
              <a:buFont typeface="Wingdings" panose="05000000000000000000" pitchFamily="2" charset="2"/>
              <a:buChar char="n"/>
            </a:pPr>
            <a:r>
              <a:rPr lang="en-US" altLang="zh-CN" sz="2400" dirty="0"/>
              <a:t>TFTP(Trivial File Transfer Protocol) </a:t>
            </a:r>
            <a:r>
              <a:rPr lang="zh-CN" altLang="en-US" sz="2400" dirty="0"/>
              <a:t>是一个很小且易于实现的文件传输协议</a:t>
            </a:r>
            <a:endParaRPr lang="zh-CN" altLang="en-US" sz="2400" dirty="0"/>
          </a:p>
          <a:p>
            <a:pPr marL="228600" lvl="1">
              <a:spcBef>
                <a:spcPts val="1000"/>
              </a:spcBef>
              <a:buFont typeface="Wingdings" panose="05000000000000000000" pitchFamily="2" charset="2"/>
              <a:buChar char="n"/>
            </a:pPr>
            <a:r>
              <a:rPr lang="zh-CN" altLang="en-US" sz="2400" dirty="0"/>
              <a:t>使用</a:t>
            </a:r>
            <a:r>
              <a:rPr lang="en-US" altLang="zh-CN" sz="2400" dirty="0"/>
              <a:t>C/S</a:t>
            </a:r>
            <a:r>
              <a:rPr lang="zh-CN" altLang="en-US" sz="2400" dirty="0"/>
              <a:t>方式和</a:t>
            </a:r>
            <a:r>
              <a:rPr lang="en-US" altLang="zh-CN" sz="2400" dirty="0"/>
              <a:t>UDP</a:t>
            </a:r>
            <a:r>
              <a:rPr lang="zh-CN" altLang="en-US" sz="2400" dirty="0"/>
              <a:t>协议实现。因此 </a:t>
            </a:r>
            <a:r>
              <a:rPr lang="en-US" altLang="zh-CN" sz="2400" dirty="0"/>
              <a:t>TFTP </a:t>
            </a:r>
            <a:r>
              <a:rPr lang="zh-CN" altLang="en-US" sz="2400" dirty="0"/>
              <a:t>需要有自己的差错改正措施</a:t>
            </a:r>
            <a:endParaRPr lang="zh-CN" altLang="en-US" sz="2400" dirty="0"/>
          </a:p>
          <a:p>
            <a:pPr marL="228600" lvl="1">
              <a:spcBef>
                <a:spcPts val="1000"/>
              </a:spcBef>
              <a:buFont typeface="Wingdings" panose="05000000000000000000" pitchFamily="2" charset="2"/>
              <a:buChar char="n"/>
            </a:pPr>
            <a:r>
              <a:rPr lang="zh-CN" altLang="en-US" sz="2400" dirty="0"/>
              <a:t>只支持文件传输而不支持交互</a:t>
            </a:r>
            <a:endParaRPr lang="zh-CN" altLang="en-US" sz="2400" dirty="0"/>
          </a:p>
          <a:p>
            <a:pPr marL="228600" lvl="1">
              <a:spcBef>
                <a:spcPts val="1000"/>
              </a:spcBef>
              <a:buFont typeface="Wingdings" panose="05000000000000000000" pitchFamily="2" charset="2"/>
              <a:buChar char="n"/>
            </a:pPr>
            <a:r>
              <a:rPr lang="zh-CN" altLang="en-US" sz="2400" dirty="0"/>
              <a:t>没有庞大的命令集，没有列目录的功能，也不能对用户进行身份鉴别 </a:t>
            </a:r>
            <a:endParaRPr lang="en-US" altLang="zh-CN" sz="2400" dirty="0"/>
          </a:p>
          <a:p>
            <a:pPr marL="228600" lvl="1">
              <a:spcBef>
                <a:spcPts val="1000"/>
              </a:spcBef>
              <a:buFont typeface="Wingdings" panose="05000000000000000000" pitchFamily="2" charset="2"/>
              <a:buChar char="n"/>
            </a:pPr>
            <a:r>
              <a:rPr lang="zh-CN" altLang="en-US" sz="2400" dirty="0"/>
              <a:t>支持</a:t>
            </a:r>
            <a:r>
              <a:rPr lang="en-US" altLang="zh-CN" sz="2400" dirty="0"/>
              <a:t>ASCII </a:t>
            </a:r>
            <a:r>
              <a:rPr lang="zh-CN" altLang="en-US" sz="2400" dirty="0"/>
              <a:t>码或二进制传送</a:t>
            </a:r>
            <a:endParaRPr lang="zh-CN" altLang="en-US" sz="2400" dirty="0"/>
          </a:p>
          <a:p>
            <a:pPr marL="228600" lvl="1">
              <a:spcBef>
                <a:spcPts val="1000"/>
              </a:spcBef>
              <a:buFont typeface="Wingdings" panose="05000000000000000000" pitchFamily="2" charset="2"/>
              <a:buChar char="n"/>
            </a:pPr>
            <a:r>
              <a:rPr lang="zh-CN" altLang="en-US" sz="2400" dirty="0"/>
              <a:t>支持对文件进行读或写</a:t>
            </a:r>
            <a:endParaRPr lang="zh-CN" altLang="en-US" sz="2400" dirty="0"/>
          </a:p>
          <a:p>
            <a:pPr marL="228600" lvl="1">
              <a:spcBef>
                <a:spcPts val="1000"/>
              </a:spcBef>
              <a:buFont typeface="Wingdings" panose="05000000000000000000" pitchFamily="2" charset="2"/>
              <a:buChar char="n"/>
            </a:pPr>
            <a:r>
              <a:rPr lang="zh-CN" altLang="en-US" sz="2400" dirty="0"/>
              <a:t>使用很简单的首部</a:t>
            </a:r>
            <a:endParaRPr lang="zh-CN" altLang="en-US" sz="2400" dirty="0"/>
          </a:p>
        </p:txBody>
      </p:sp>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399" y="71438"/>
            <a:ext cx="10871202" cy="765175"/>
          </a:xfrm>
        </p:spPr>
        <p:txBody>
          <a:bodyPr>
            <a:normAutofit/>
          </a:bodyPr>
          <a:lstStyle/>
          <a:p>
            <a:r>
              <a:rPr lang="en-US" altLang="zh-CN" dirty="0"/>
              <a:t>TFTP</a:t>
            </a:r>
            <a:r>
              <a:rPr lang="zh-CN" altLang="en-US" dirty="0"/>
              <a:t>工作过程</a:t>
            </a:r>
            <a:endParaRPr lang="zh-CN" altLang="en-US" dirty="0"/>
          </a:p>
        </p:txBody>
      </p:sp>
      <p:sp>
        <p:nvSpPr>
          <p:cNvPr id="3" name="内容占位符 2"/>
          <p:cNvSpPr>
            <a:spLocks noGrp="1"/>
          </p:cNvSpPr>
          <p:nvPr>
            <p:ph idx="1"/>
          </p:nvPr>
        </p:nvSpPr>
        <p:spPr>
          <a:xfrm>
            <a:off x="660399" y="1052515"/>
            <a:ext cx="10871202" cy="5183186"/>
          </a:xfrm>
        </p:spPr>
        <p:txBody>
          <a:bodyPr>
            <a:normAutofit/>
          </a:bodyPr>
          <a:lstStyle/>
          <a:p>
            <a:pPr marL="228600" lvl="1">
              <a:spcBef>
                <a:spcPts val="1000"/>
              </a:spcBef>
              <a:buFont typeface="Wingdings" panose="05000000000000000000" pitchFamily="2" charset="2"/>
              <a:buChar char="n"/>
            </a:pPr>
            <a:r>
              <a:rPr lang="en-US" altLang="zh-CN" sz="2400" dirty="0"/>
              <a:t>TFTP</a:t>
            </a:r>
            <a:r>
              <a:rPr lang="zh-CN" altLang="en-US" sz="2400" dirty="0"/>
              <a:t>的工作过程类似停止</a:t>
            </a:r>
            <a:r>
              <a:rPr lang="en-US" altLang="zh-CN" sz="2400" dirty="0"/>
              <a:t>-</a:t>
            </a:r>
            <a:r>
              <a:rPr lang="zh-CN" altLang="en-US" sz="2400" dirty="0"/>
              <a:t>等待协议。每发送完一个文件块后就等待对方的确认，确认时应指明所确认的块编号</a:t>
            </a:r>
            <a:endParaRPr lang="zh-CN" altLang="en-US" sz="2400" dirty="0"/>
          </a:p>
          <a:p>
            <a:pPr marL="228600" lvl="1">
              <a:spcBef>
                <a:spcPts val="1000"/>
              </a:spcBef>
              <a:buFont typeface="Wingdings" panose="05000000000000000000" pitchFamily="2" charset="2"/>
              <a:buChar char="n"/>
            </a:pPr>
            <a:r>
              <a:rPr lang="zh-CN" altLang="en-US" sz="2400" dirty="0"/>
              <a:t>发完数据后在规定时间内收不到确认就要重发该数据</a:t>
            </a:r>
            <a:r>
              <a:rPr lang="en-US" altLang="zh-CN" sz="2400" dirty="0"/>
              <a:t>PDU</a:t>
            </a:r>
            <a:endParaRPr lang="zh-CN" altLang="en-US" sz="2400" dirty="0"/>
          </a:p>
          <a:p>
            <a:pPr marL="228600" lvl="1">
              <a:spcBef>
                <a:spcPts val="1000"/>
              </a:spcBef>
              <a:buFont typeface="Wingdings" panose="05000000000000000000" pitchFamily="2" charset="2"/>
              <a:buChar char="n"/>
            </a:pPr>
            <a:r>
              <a:rPr lang="zh-CN" altLang="en-US" sz="2400" dirty="0"/>
              <a:t>发送确认</a:t>
            </a:r>
            <a:r>
              <a:rPr lang="en-US" altLang="zh-CN" sz="2400" dirty="0"/>
              <a:t>PDU</a:t>
            </a:r>
            <a:r>
              <a:rPr lang="zh-CN" altLang="en-US" sz="2400" dirty="0"/>
              <a:t>的一方若在规定时间内收不到下一个文件块，也要重发确认</a:t>
            </a:r>
            <a:r>
              <a:rPr lang="en-US" altLang="zh-CN" sz="2400" dirty="0"/>
              <a:t>PDU</a:t>
            </a:r>
            <a:r>
              <a:rPr lang="zh-CN" altLang="en-US" sz="2400" dirty="0"/>
              <a:t>。这样就能保证文件的传输不会因某一个数据</a:t>
            </a:r>
            <a:r>
              <a:rPr lang="en-US" altLang="zh-CN" sz="2400" dirty="0"/>
              <a:t>PDU</a:t>
            </a:r>
            <a:r>
              <a:rPr lang="zh-CN" altLang="en-US" sz="2400" dirty="0"/>
              <a:t>的丢失而失败</a:t>
            </a:r>
            <a:endParaRPr lang="en-US" altLang="zh-CN"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tags/tag1.xml><?xml version="1.0" encoding="utf-8"?>
<p:tagLst xmlns:p="http://schemas.openxmlformats.org/presentationml/2006/main">
  <p:tag name="ISLIDE.THEME" val="https://www.islide.cc;"/>
</p:tagLst>
</file>

<file path=ppt/tags/tag2.xml><?xml version="1.0" encoding="utf-8"?>
<p:tagLst xmlns:p="http://schemas.openxmlformats.org/presentationml/2006/main">
  <p:tag name="KSO_WM_UNIT_PLACING_PICTURE_USER_VIEWPORT" val="{&quot;height&quot;:2834.6992125984252,&quot;width&quot;:3170.9212598425197}"/>
</p:tagLst>
</file>

<file path=ppt/tags/tag3.xml><?xml version="1.0" encoding="utf-8"?>
<p:tagLst xmlns:p="http://schemas.openxmlformats.org/presentationml/2006/main">
  <p:tag name="KSO_WM_UNIT_TABLE_BEAUTIFY" val="smartTable{2837f515-d2d2-4c5b-b1bc-ff3fe4c9cffa}"/>
</p:tagLst>
</file>

<file path=ppt/tags/tag4.xml><?xml version="1.0" encoding="utf-8"?>
<p:tagLst xmlns:p="http://schemas.openxmlformats.org/presentationml/2006/main">
  <p:tag name="KSO_WM_UNIT_TABLE_BEAUTIFY" val="smartTable{b19e3aab-ddeb-40e8-9d02-bb270b9265bf}"/>
  <p:tag name="TABLE_ENDDRAG_ORIGIN_RECT" val="720*96"/>
  <p:tag name="TABLE_ENDDRAG_RECT" val="145*404*720*96"/>
</p:tagLst>
</file>

<file path=ppt/tags/tag5.xml><?xml version="1.0" encoding="utf-8"?>
<p:tagLst xmlns:p="http://schemas.openxmlformats.org/presentationml/2006/main">
  <p:tag name="KSO_WM_UNIT_TABLE_BEAUTIFY" val="smartTable{4074850a-73d6-443b-9c3a-2e165ac130aa}"/>
  <p:tag name="TABLE_ENDDRAG_ORIGIN_RECT" val="705*236"/>
  <p:tag name="TABLE_ENDDRAG_RECT" val="133*255*705*236"/>
</p:tagLst>
</file>

<file path=ppt/tags/tag6.xml><?xml version="1.0" encoding="utf-8"?>
<p:tagLst xmlns:p="http://schemas.openxmlformats.org/presentationml/2006/main">
  <p:tag name="KSO_WM_UNIT_TABLE_BEAUTIFY" val="smartTable{493815d8-bc8b-4754-9e4b-c6f6d3e1668b}"/>
  <p:tag name="TABLE_ENDDRAG_ORIGIN_RECT" val="887*223"/>
  <p:tag name="TABLE_ENDDRAG_RECT" val="30*113*887*223"/>
</p:tagLst>
</file>

<file path=ppt/tags/tag7.xml><?xml version="1.0" encoding="utf-8"?>
<p:tagLst xmlns:p="http://schemas.openxmlformats.org/presentationml/2006/main">
  <p:tag name="KSO_WM_UNIT_TABLE_BEAUTIFY" val="smartTable{bc89eab3-53d9-412a-a002-0514a40e03ee}"/>
  <p:tag name="TABLE_ENDDRAG_ORIGIN_RECT" val="760*370"/>
  <p:tag name="TABLE_ENDDRAG_RECT" val="106*128*760*370"/>
</p:tagLst>
</file>

<file path=ppt/tags/tag8.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260061"/>
</p:tagLst>
</file>

<file path=ppt/theme/theme1.xml><?xml version="1.0" encoding="utf-8"?>
<a:theme xmlns:a="http://schemas.openxmlformats.org/drawingml/2006/main" name="Designed by iSlide">
  <a:themeElements>
    <a:clrScheme name="iSlide">
      <a:dk1>
        <a:srgbClr val="000000"/>
      </a:dk1>
      <a:lt1>
        <a:srgbClr val="FFFFFF"/>
      </a:lt1>
      <a:dk2>
        <a:srgbClr val="768394"/>
      </a:dk2>
      <a:lt2>
        <a:srgbClr val="F0F0F0"/>
      </a:lt2>
      <a:accent1>
        <a:srgbClr val="003659"/>
      </a:accent1>
      <a:accent2>
        <a:srgbClr val="47BEC6"/>
      </a:accent2>
      <a:accent3>
        <a:srgbClr val="00AEEF"/>
      </a:accent3>
      <a:accent4>
        <a:srgbClr val="00A7FF"/>
      </a:accent4>
      <a:accent5>
        <a:srgbClr val="7F7F7F"/>
      </a:accent5>
      <a:accent6>
        <a:srgbClr val="979797"/>
      </a:accent6>
      <a:hlink>
        <a:srgbClr val="4472C4"/>
      </a:hlink>
      <a:folHlink>
        <a:srgbClr val="BFBFBF"/>
      </a:folHlink>
    </a:clrScheme>
    <a:fontScheme name="自定义 1">
      <a:majorFont>
        <a:latin typeface="Times New Roman"/>
        <a:ea typeface="微软雅黑"/>
        <a:cs typeface=""/>
      </a:majorFont>
      <a:minorFont>
        <a:latin typeface="Times New Roman"/>
        <a:ea typeface="微软雅黑 Light"/>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iSlide#a8708338-d13f-4ac7-8945-69282dfd7b90</Template>
  <TotalTime>0</TotalTime>
  <Words>39299</Words>
  <Application>WPS 演示</Application>
  <PresentationFormat>宽屏</PresentationFormat>
  <Paragraphs>4418</Paragraphs>
  <Slides>186</Slides>
  <Notes>105</Notes>
  <HiddenSlides>0</HiddenSlides>
  <MMClips>1</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11</vt:i4>
      </vt:variant>
      <vt:variant>
        <vt:lpstr>幻灯片标题</vt:lpstr>
      </vt:variant>
      <vt:variant>
        <vt:i4>186</vt:i4>
      </vt:variant>
    </vt:vector>
  </HeadingPairs>
  <TitlesOfParts>
    <vt:vector size="220" baseType="lpstr">
      <vt:lpstr>Arial</vt:lpstr>
      <vt:lpstr>宋体</vt:lpstr>
      <vt:lpstr>Wingdings</vt:lpstr>
      <vt:lpstr>黑体</vt:lpstr>
      <vt:lpstr>微软雅黑 Light</vt:lpstr>
      <vt:lpstr>微软雅黑</vt:lpstr>
      <vt:lpstr>Times New Roman</vt:lpstr>
      <vt:lpstr>Times New Roman</vt:lpstr>
      <vt:lpstr>华文琥珀</vt:lpstr>
      <vt:lpstr>Arial Unicode MS</vt:lpstr>
      <vt:lpstr>Calibri</vt:lpstr>
      <vt:lpstr>等线</vt:lpstr>
      <vt:lpstr>Tahoma</vt:lpstr>
      <vt:lpstr>ZapfDingbats</vt:lpstr>
      <vt:lpstr>Verdana</vt:lpstr>
      <vt:lpstr>Sans Guilt MB</vt:lpstr>
      <vt:lpstr>Segoe Print</vt:lpstr>
      <vt:lpstr>MS PGothic</vt:lpstr>
      <vt:lpstr>Comic Sans MS</vt:lpstr>
      <vt:lpstr>Gill Sans MT</vt:lpstr>
      <vt:lpstr>Symbol</vt:lpstr>
      <vt:lpstr>Wingdings</vt:lpstr>
      <vt:lpstr>Designed by iSlide</vt:lpstr>
      <vt:lpstr>Visio.Drawing.6</vt:lpstr>
      <vt:lpstr>Visio.Drawing.15</vt:lpstr>
      <vt:lpstr>Visio.Drawing.15</vt:lpstr>
      <vt:lpstr>Visio.Drawing.15</vt:lpstr>
      <vt:lpstr>Visio.Drawing.15</vt:lpstr>
      <vt:lpstr>Visio.Drawing.15</vt:lpstr>
      <vt:lpstr>Visio.Drawing.6</vt:lpstr>
      <vt:lpstr>Visio.Drawing.15</vt:lpstr>
      <vt:lpstr>Visio.Drawing.15</vt:lpstr>
      <vt:lpstr>Visio.Drawing.15</vt:lpstr>
      <vt:lpstr>Visio.Drawing.15</vt:lpstr>
      <vt:lpstr>计算机网络</vt:lpstr>
      <vt:lpstr>第7章  应用层</vt:lpstr>
      <vt:lpstr>7.1 应用层概述</vt:lpstr>
      <vt:lpstr>应用进程间通信方式分类</vt:lpstr>
      <vt:lpstr>应用进程间的通信方式：C/S 方式架构</vt:lpstr>
      <vt:lpstr>应用进程间的通信方式：C/S 方式</vt:lpstr>
      <vt:lpstr>应用进程间的通信方式：C/S  方式特点</vt:lpstr>
      <vt:lpstr>应用进程间的通信方式：C/S  方式特点</vt:lpstr>
      <vt:lpstr>应用进程间的通信方式：B/S方式</vt:lpstr>
      <vt:lpstr>应用进程间的通信方式： B/S方式的架构</vt:lpstr>
      <vt:lpstr>应用进程间的通信方式： B/S方式特点</vt:lpstr>
      <vt:lpstr>应用进程间的通信方式：P2P方式</vt:lpstr>
      <vt:lpstr>应用进程间的通信方式：P2P方式</vt:lpstr>
      <vt:lpstr>应用进程间的通信方式： P2P方式</vt:lpstr>
      <vt:lpstr>服务器进程工作方式分类</vt:lpstr>
      <vt:lpstr>服务器进程工作方式：无连接循环方式服务</vt:lpstr>
      <vt:lpstr>服务器进程工作方式：无连接循环方式服务</vt:lpstr>
      <vt:lpstr> 服务器进程工作方式：面向连接的并发方式服务 </vt:lpstr>
      <vt:lpstr>服务器进程工作方式：面向连接的并发方式服务</vt:lpstr>
      <vt:lpstr>服务器进程工作方式：面向连接的并发方式服务</vt:lpstr>
      <vt:lpstr>7.2 DNS域名系统</vt:lpstr>
      <vt:lpstr>域名系统的历史</vt:lpstr>
      <vt:lpstr>域名系统概述</vt:lpstr>
      <vt:lpstr>域名系统名字空间的层次化结构</vt:lpstr>
      <vt:lpstr>域名系统名字空间的层次化结构</vt:lpstr>
      <vt:lpstr>顶级域名分类</vt:lpstr>
      <vt:lpstr>国家顶级域名 </vt:lpstr>
      <vt:lpstr>通用顶级域名</vt:lpstr>
      <vt:lpstr>域名管理方法</vt:lpstr>
      <vt:lpstr>域名服务器：</vt:lpstr>
      <vt:lpstr>域名服务器：域名服务器分类</vt:lpstr>
      <vt:lpstr>域名服务器：域名服务器的层次化树状结构的部署方式</vt:lpstr>
      <vt:lpstr>域名服务器：根服务器</vt:lpstr>
      <vt:lpstr>域名服务器：根服务器</vt:lpstr>
      <vt:lpstr>域名服务器：顶级域名服务器</vt:lpstr>
      <vt:lpstr>域名服务器：权限域名服务器</vt:lpstr>
      <vt:lpstr>域名服务器：本地域名服务器</vt:lpstr>
      <vt:lpstr>域名解析过程——本地解析</vt:lpstr>
      <vt:lpstr>域名解析过程</vt:lpstr>
      <vt:lpstr>域名解析过程：递归查询方法</vt:lpstr>
      <vt:lpstr>域名解析过程：迭代查询方法</vt:lpstr>
      <vt:lpstr>域名解析过程示例—无子域代理情形</vt:lpstr>
      <vt:lpstr>域名解析过程示例—有子域代理情形</vt:lpstr>
      <vt:lpstr>DNS报文格式</vt:lpstr>
      <vt:lpstr>域名系统查询和响应：DNS报文格式</vt:lpstr>
      <vt:lpstr>域名系统查询和响应：DNS报文格式</vt:lpstr>
      <vt:lpstr>域名系统查询和响应：DNS报文格式</vt:lpstr>
      <vt:lpstr>域名系统查询和响应：DNS报文格式</vt:lpstr>
      <vt:lpstr>域名系统查询和响应：DNS报文格式中的“问题部分”</vt:lpstr>
      <vt:lpstr>域名系统查询和响应：DNS报文格式中的“资源记录格式”</vt:lpstr>
      <vt:lpstr>域名系统查询和响应：DNS报文格式中的“资源记录格式”</vt:lpstr>
      <vt:lpstr>DNS资源记录的不同类型</vt:lpstr>
      <vt:lpstr>域名系统查询和响应：DNS的安全性</vt:lpstr>
      <vt:lpstr>DNS安全性控制流程</vt:lpstr>
      <vt:lpstr>DNS安全性控制流程</vt:lpstr>
      <vt:lpstr>域名系统高速缓存</vt:lpstr>
      <vt:lpstr>7.3 电子邮件概述</vt:lpstr>
      <vt:lpstr>电子邮件系统体系结构</vt:lpstr>
      <vt:lpstr>电子邮件系统中的主要构件</vt:lpstr>
      <vt:lpstr>发送和接收电子邮件的几个重要步骤</vt:lpstr>
      <vt:lpstr> 电子邮件的组成：信封 + 内容 </vt:lpstr>
      <vt:lpstr>电子邮件内容的格式</vt:lpstr>
      <vt:lpstr>RFC5322</vt:lpstr>
      <vt:lpstr> 电子邮件的地址 </vt:lpstr>
      <vt:lpstr>邮件发送和邮件读取协议：SMTP 和 POP/IMAP 协议</vt:lpstr>
      <vt:lpstr>邮件发送协议：简单邮件传送协议 SMTP</vt:lpstr>
      <vt:lpstr>SMTP协议：基于文本方式的命令和响应</vt:lpstr>
      <vt:lpstr>SMTP 协议：基于 TCP 通信的三个阶段</vt:lpstr>
      <vt:lpstr>SMTP 通信的三个阶段——建立阶段</vt:lpstr>
      <vt:lpstr>SMTP 通信的三个阶段——邮件传输</vt:lpstr>
      <vt:lpstr>SMTP 通信的三个阶段——释放连接</vt:lpstr>
      <vt:lpstr>SMTP 通信的三个阶段：邮件传送过程中的应答消息类别</vt:lpstr>
      <vt:lpstr>邮件读取协议：POP3和IMAP</vt:lpstr>
      <vt:lpstr>POP3协议</vt:lpstr>
      <vt:lpstr>POP3协议的三个阶段</vt:lpstr>
      <vt:lpstr>POP3的三个阶段：认证阶段</vt:lpstr>
      <vt:lpstr>POP3的三个阶段：事务处理阶段</vt:lpstr>
      <vt:lpstr>POP3的三个阶段：事务处理阶段</vt:lpstr>
      <vt:lpstr>POP3 的命令与响应</vt:lpstr>
      <vt:lpstr>IMAP协议</vt:lpstr>
      <vt:lpstr>IMAP 协议</vt:lpstr>
      <vt:lpstr>IMAP特性</vt:lpstr>
      <vt:lpstr>IMAPv4 协议命令</vt:lpstr>
      <vt:lpstr>POP3 和 IMAPv4 协议比较</vt:lpstr>
      <vt:lpstr>通用互联网邮件扩充：MIME</vt:lpstr>
      <vt:lpstr>内容传输编码——Quoted-Printable编码</vt:lpstr>
      <vt:lpstr>内容传输编码——Base64编码</vt:lpstr>
      <vt:lpstr>内容类型</vt:lpstr>
      <vt:lpstr>内容类型</vt:lpstr>
      <vt:lpstr>7.4 FTP服务</vt:lpstr>
      <vt:lpstr>FTP 工作过程</vt:lpstr>
      <vt:lpstr>FTP 工作过程</vt:lpstr>
      <vt:lpstr>FTP 的两种工作模式：主动模式（PORT模式）</vt:lpstr>
      <vt:lpstr>FTP 的两种工作模式：被动模式（PASV模式）</vt:lpstr>
      <vt:lpstr>FTP 客户端常用命令</vt:lpstr>
      <vt:lpstr>FTP 命令应答码及含义</vt:lpstr>
      <vt:lpstr>FTP 特点</vt:lpstr>
      <vt:lpstr>TFTP ：简单文件传输协议</vt:lpstr>
      <vt:lpstr>TFTP工作过程</vt:lpstr>
      <vt:lpstr>TFTP 的数据传输过程</vt:lpstr>
      <vt:lpstr>TFTP 的主要特点</vt:lpstr>
      <vt:lpstr>7.5 Web服务</vt:lpstr>
      <vt:lpstr>客户浏览网页的基本过程</vt:lpstr>
      <vt:lpstr>URL的格式</vt:lpstr>
      <vt:lpstr>URL 的一般形式—举例</vt:lpstr>
      <vt:lpstr>用户浏览页面的两种方法</vt:lpstr>
      <vt:lpstr>Web浏览器的软件架构</vt:lpstr>
      <vt:lpstr>WEB网站的软件架构</vt:lpstr>
      <vt:lpstr>Web网页上的对象分类</vt:lpstr>
      <vt:lpstr>超文本标记语言 HTML</vt:lpstr>
      <vt:lpstr>HTML 和 XML 对比</vt:lpstr>
      <vt:lpstr>CSS层叠样式的文档布局：为 HTML 文档定义页面布局</vt:lpstr>
      <vt:lpstr>Web文档分类</vt:lpstr>
      <vt:lpstr>动态Web页面的典型技术：AJAX</vt:lpstr>
      <vt:lpstr>客户浏览器端活动文档的生成过程</vt:lpstr>
      <vt:lpstr>Web安全与隐私：Web访问安全</vt:lpstr>
      <vt:lpstr>Web安全与隐私：Web访问安全</vt:lpstr>
      <vt:lpstr>Web安全与隐私：Cookie</vt:lpstr>
      <vt:lpstr>Web安全与隐私：Cookie</vt:lpstr>
      <vt:lpstr>Web安全与隐私：Cookie</vt:lpstr>
      <vt:lpstr>Web安全与隐私：Cookie</vt:lpstr>
      <vt:lpstr>HTTP 协议</vt:lpstr>
      <vt:lpstr>HTTP 发展现状</vt:lpstr>
      <vt:lpstr>HTTP1.0 协议执行过程</vt:lpstr>
      <vt:lpstr>HTTP 协议执行过程</vt:lpstr>
      <vt:lpstr>HTTP1.x 协议的持久连接和非持久连接</vt:lpstr>
      <vt:lpstr>HTTP1.x 协议的持久连接和非持久连接</vt:lpstr>
      <vt:lpstr>HTTP1.x 协议的比较</vt:lpstr>
      <vt:lpstr>HTTP报文结构：请求报文</vt:lpstr>
      <vt:lpstr>HTTP报文结构：方法</vt:lpstr>
      <vt:lpstr>HTTP报文结构：具体方法</vt:lpstr>
      <vt:lpstr>HTTP报文结构：URL</vt:lpstr>
      <vt:lpstr>HTTP报文结构：版本</vt:lpstr>
      <vt:lpstr>HTTP报文结构：响应报文</vt:lpstr>
      <vt:lpstr>HTTP响应报文：状态码</vt:lpstr>
      <vt:lpstr>HTTP 协议工作过程：协议流程示例</vt:lpstr>
      <vt:lpstr>HTTP 协议工作过程：协议流程示例</vt:lpstr>
      <vt:lpstr>HTTP 协议的主要特点</vt:lpstr>
      <vt:lpstr>代理服务器</vt:lpstr>
      <vt:lpstr>代理服务器工作原理</vt:lpstr>
      <vt:lpstr>代理服务器工作原理</vt:lpstr>
      <vt:lpstr>代理服务器工作原理</vt:lpstr>
      <vt:lpstr>代理服务器工作原理</vt:lpstr>
      <vt:lpstr>代理服务器工作原理</vt:lpstr>
      <vt:lpstr>代理服务器工作原理</vt:lpstr>
      <vt:lpstr>代理服务器的主要技术：Web缓存</vt:lpstr>
      <vt:lpstr>7.6 流媒体应用</vt:lpstr>
      <vt:lpstr>流媒体概述</vt:lpstr>
      <vt:lpstr>数字音视频与编码</vt:lpstr>
      <vt:lpstr>数字音视频与编码</vt:lpstr>
      <vt:lpstr>流式存储媒体</vt:lpstr>
      <vt:lpstr>流式存储媒体</vt:lpstr>
      <vt:lpstr>流式存储媒体</vt:lpstr>
      <vt:lpstr>流媒体服务协议栈</vt:lpstr>
      <vt:lpstr>直播与实时音视频的协议</vt:lpstr>
      <vt:lpstr>音视频连接控制协议：RTSP协议</vt:lpstr>
      <vt:lpstr>音视频连接控制协议：RTSP协议</vt:lpstr>
      <vt:lpstr>音视频连接控制协议：RTSP协议</vt:lpstr>
      <vt:lpstr>直播与实时音视频传输协议：RTP协议</vt:lpstr>
      <vt:lpstr>直播与实时音视频传输控制协议：RTCP</vt:lpstr>
      <vt:lpstr>直播与实时音视频的网页实时通信协议：WebRTC</vt:lpstr>
      <vt:lpstr>流媒体动态自适应传输</vt:lpstr>
      <vt:lpstr>流媒体动态自适应传输</vt:lpstr>
      <vt:lpstr>流媒体动态自适应传输</vt:lpstr>
      <vt:lpstr>流媒体动态自适应传输</vt:lpstr>
      <vt:lpstr>7.7 CDN与 P2P </vt:lpstr>
      <vt:lpstr>服务器群和Web代理</vt:lpstr>
      <vt:lpstr>内容分发网络CDN</vt:lpstr>
      <vt:lpstr>内容分发网络CDN</vt:lpstr>
      <vt:lpstr>内容分发网络CDN要解决的问题</vt:lpstr>
      <vt:lpstr>P2P应用系统体系结构</vt:lpstr>
      <vt:lpstr>P2P典型的应用领域包括</vt:lpstr>
      <vt:lpstr>基于P2P 下载媒体流示例：下载MP3</vt:lpstr>
      <vt:lpstr>基于P2P 下载媒体流示例：下载MP3</vt:lpstr>
      <vt:lpstr>基于P2P 下载媒体流示例： 下载MP3</vt:lpstr>
      <vt:lpstr>基于P2P 下载媒体流示例： 下载MP3</vt:lpstr>
      <vt:lpstr>基于P2P 下载媒体流示例： 下载MP3</vt:lpstr>
      <vt:lpstr>P2P网络实现内容分发</vt:lpstr>
      <vt:lpstr>P2P网络实现内容分发</vt:lpstr>
      <vt:lpstr>P2P网络实现内容分发</vt:lpstr>
      <vt:lpstr>P2P网络实现内容分发</vt:lpstr>
      <vt:lpstr>7.8 本章总结</vt:lpstr>
      <vt:lpstr>本章总结</vt:lpstr>
      <vt:lpstr>本章总结</vt:lpstr>
      <vt:lpstr>本章总结</vt:lpstr>
      <vt:lpstr>本章总结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俏也不争春 </cp:lastModifiedBy>
  <cp:revision>4</cp:revision>
  <dcterms:created xsi:type="dcterms:W3CDTF">2023-08-30T12:18:00Z</dcterms:created>
  <dcterms:modified xsi:type="dcterms:W3CDTF">2025-11-11T01:27:43Z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254F3BFD16764B3F9994DA04AFE92C5B_12</vt:lpwstr>
  </property>
  <property fmtid="{D5CDD505-2E9C-101B-9397-08002B2CF9AE}" pid="3" name="KSOProductBuildVer">
    <vt:lpwstr>2052-12.1.0.23542</vt:lpwstr>
  </property>
</Properties>
</file>